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6"/>
  </p:notesMasterIdLst>
  <p:handoutMasterIdLst>
    <p:handoutMasterId r:id="rId27"/>
  </p:handoutMasterIdLst>
  <p:sldIdLst>
    <p:sldId id="260" r:id="rId3"/>
    <p:sldId id="259" r:id="rId4"/>
    <p:sldId id="341" r:id="rId5"/>
    <p:sldId id="299" r:id="rId6"/>
    <p:sldId id="302" r:id="rId7"/>
    <p:sldId id="283" r:id="rId8"/>
    <p:sldId id="279" r:id="rId9"/>
    <p:sldId id="288" r:id="rId10"/>
    <p:sldId id="289" r:id="rId11"/>
    <p:sldId id="309" r:id="rId12"/>
    <p:sldId id="310" r:id="rId13"/>
    <p:sldId id="293" r:id="rId14"/>
    <p:sldId id="311" r:id="rId15"/>
    <p:sldId id="330" r:id="rId16"/>
    <p:sldId id="338" r:id="rId17"/>
    <p:sldId id="343" r:id="rId18"/>
    <p:sldId id="340" r:id="rId19"/>
    <p:sldId id="324" r:id="rId20"/>
    <p:sldId id="344" r:id="rId21"/>
    <p:sldId id="345" r:id="rId22"/>
    <p:sldId id="347" r:id="rId23"/>
    <p:sldId id="346" r:id="rId24"/>
    <p:sldId id="342" r:id="rId25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3333CC"/>
      </a:buClr>
      <a:buSzPct val="100000"/>
      <a:buFont typeface="Times New Roman" pitchFamily="18" charset="0"/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3333CC"/>
      </a:buClr>
      <a:buSzPct val="100000"/>
      <a:buFont typeface="Times New Roman" pitchFamily="18" charset="0"/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3333CC"/>
      </a:buClr>
      <a:buSzPct val="100000"/>
      <a:buFont typeface="Times New Roman" pitchFamily="18" charset="0"/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3333CC"/>
      </a:buClr>
      <a:buSzPct val="100000"/>
      <a:buFont typeface="Times New Roman" pitchFamily="18" charset="0"/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3333CC"/>
      </a:buClr>
      <a:buSzPct val="100000"/>
      <a:buFont typeface="Times New Roman" pitchFamily="18" charset="0"/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8" autoAdjust="0"/>
    <p:restoredTop sz="80833" autoAdjust="0"/>
  </p:normalViewPr>
  <p:slideViewPr>
    <p:cSldViewPr>
      <p:cViewPr varScale="1">
        <p:scale>
          <a:sx n="76" d="100"/>
          <a:sy n="76" d="100"/>
        </p:scale>
        <p:origin x="-225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90" d="100"/>
        <a:sy n="9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7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5752" tIns="47876" rIns="95752" bIns="4787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5752" tIns="47876" rIns="95752" bIns="47876" rtlCol="0"/>
          <a:lstStyle>
            <a:lvl1pPr algn="r">
              <a:defRPr sz="1200"/>
            </a:lvl1pPr>
          </a:lstStyle>
          <a:p>
            <a:pPr>
              <a:defRPr/>
            </a:pPr>
            <a:fld id="{A9530938-0A20-4961-918C-34746AEF8FE2}" type="datetimeFigureOut">
              <a:rPr lang="en-US"/>
              <a:pPr>
                <a:defRPr/>
              </a:pPr>
              <a:t>9/29/2010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5752" tIns="47876" rIns="95752" bIns="4787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5752" tIns="47876" rIns="95752" bIns="47876" rtlCol="0" anchor="b"/>
          <a:lstStyle>
            <a:lvl1pPr algn="r">
              <a:defRPr sz="1200"/>
            </a:lvl1pPr>
          </a:lstStyle>
          <a:p>
            <a:pPr>
              <a:defRPr/>
            </a:pPr>
            <a:fld id="{03205328-D96C-4D09-A149-30B10DC6F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5752" tIns="47876" rIns="95752" bIns="47876" anchor="ctr"/>
          <a:lstStyle/>
          <a:p>
            <a:pPr>
              <a:defRPr/>
            </a:pPr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752" tIns="47876" rIns="95752" bIns="47876" anchor="ctr"/>
          <a:lstStyle/>
          <a:p>
            <a:pPr>
              <a:defRPr/>
            </a:pPr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5752" tIns="47876" rIns="95752" bIns="47876" anchor="ctr"/>
          <a:lstStyle/>
          <a:p>
            <a:pPr>
              <a:defRPr/>
            </a:pPr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142962" y="0"/>
            <a:ext cx="3170583" cy="478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5752" tIns="47876" rIns="95752" bIns="47876" anchor="ctr"/>
          <a:lstStyle/>
          <a:p>
            <a:pPr>
              <a:defRPr/>
            </a:pPr>
            <a:endParaRPr lang="en-US"/>
          </a:p>
        </p:txBody>
      </p:sp>
      <p:sp>
        <p:nvSpPr>
          <p:cNvPr id="3379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7425" cy="359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32183" y="4561226"/>
            <a:ext cx="5847522" cy="4316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9122452"/>
            <a:ext cx="3170583" cy="478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5752" tIns="47876" rIns="95752" bIns="47876" anchor="ctr"/>
          <a:lstStyle/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142961" y="9122452"/>
            <a:ext cx="3167270" cy="4754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506" tIns="48253" rIns="96506" bIns="4825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tabLst>
                <a:tab pos="758035" algn="l"/>
                <a:tab pos="1516070" algn="l"/>
                <a:tab pos="2274105" algn="l"/>
                <a:tab pos="303214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F37D072-9090-49D7-8791-6601D0A3D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Need 25 slides in total including future work, etc.. – talk is for 25 minutes and 5 minutes of questions.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7488" algn="l"/>
                <a:tab pos="1514977" algn="l"/>
                <a:tab pos="2272465" algn="l"/>
                <a:tab pos="3031601" algn="l"/>
              </a:tabLst>
            </a:pPr>
            <a:fld id="{E49F490C-A496-4A37-802C-221EF7A9E161}" type="slidenum">
              <a:rPr lang="en-US" smtClean="0"/>
              <a:pPr>
                <a:tabLst>
                  <a:tab pos="757488" algn="l"/>
                  <a:tab pos="1514977" algn="l"/>
                  <a:tab pos="2272465" algn="l"/>
                  <a:tab pos="3031601" algn="l"/>
                </a:tabLst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7488" algn="l"/>
                <a:tab pos="1514977" algn="l"/>
                <a:tab pos="2272465" algn="l"/>
                <a:tab pos="3031601" algn="l"/>
              </a:tabLst>
            </a:pPr>
            <a:fld id="{A8467E61-06DD-4D55-B88C-77451BE239C0}" type="slidenum">
              <a:rPr lang="en-US" smtClean="0"/>
              <a:pPr>
                <a:tabLst>
                  <a:tab pos="757488" algn="l"/>
                  <a:tab pos="1514977" algn="l"/>
                  <a:tab pos="2272465" algn="l"/>
                  <a:tab pos="3031601" algn="l"/>
                </a:tabLst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7488" algn="l"/>
                <a:tab pos="1514977" algn="l"/>
                <a:tab pos="2272465" algn="l"/>
                <a:tab pos="3031601" algn="l"/>
              </a:tabLst>
            </a:pPr>
            <a:fld id="{F9B4972A-AA25-47B8-97DE-F4E2B469DAE0}" type="slidenum">
              <a:rPr lang="en-US" smtClean="0"/>
              <a:pPr>
                <a:tabLst>
                  <a:tab pos="757488" algn="l"/>
                  <a:tab pos="1514977" algn="l"/>
                  <a:tab pos="2272465" algn="l"/>
                  <a:tab pos="3031601" algn="l"/>
                </a:tabLst>
              </a:pPr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7488" algn="l"/>
                <a:tab pos="1514977" algn="l"/>
                <a:tab pos="2272465" algn="l"/>
                <a:tab pos="3031601" algn="l"/>
              </a:tabLst>
            </a:pPr>
            <a:fld id="{837891D0-5E23-4795-81D5-2C881DA98ADB}" type="slidenum">
              <a:rPr lang="en-US" smtClean="0"/>
              <a:pPr>
                <a:tabLst>
                  <a:tab pos="757488" algn="l"/>
                  <a:tab pos="1514977" algn="l"/>
                  <a:tab pos="2272465" algn="l"/>
                  <a:tab pos="3031601" algn="l"/>
                </a:tabLst>
              </a:pPr>
              <a:t>18</a:t>
            </a:fld>
            <a:endParaRPr lang="en-US" dirty="0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79444" y="721402"/>
            <a:ext cx="495797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5752" tIns="47876" rIns="95752" bIns="47876" anchor="ctr"/>
          <a:lstStyle/>
          <a:p>
            <a:endParaRPr lang="en-US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732183" y="4561226"/>
            <a:ext cx="5849179" cy="4318573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7488" algn="l"/>
                <a:tab pos="1514977" algn="l"/>
                <a:tab pos="2272465" algn="l"/>
                <a:tab pos="3031601" algn="l"/>
              </a:tabLst>
            </a:pPr>
            <a:fld id="{CB2A82BE-573C-48D4-9445-9C1A87314961}" type="slidenum">
              <a:rPr lang="en-US" smtClean="0"/>
              <a:pPr>
                <a:tabLst>
                  <a:tab pos="757488" algn="l"/>
                  <a:tab pos="1514977" algn="l"/>
                  <a:tab pos="2272465" algn="l"/>
                  <a:tab pos="3031601" algn="l"/>
                </a:tabLst>
              </a:pPr>
              <a:t>22</a:t>
            </a:fld>
            <a:endParaRPr lang="en-US" dirty="0" smtClean="0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79444" y="721402"/>
            <a:ext cx="495797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752" tIns="47876" rIns="95752" bIns="47876" anchor="ctr"/>
          <a:lstStyle/>
          <a:p>
            <a:endParaRPr lang="en-US"/>
          </a:p>
        </p:txBody>
      </p:sp>
      <p:sp>
        <p:nvSpPr>
          <p:cNvPr id="40964" name="Text Box 2"/>
          <p:cNvSpPr>
            <a:spLocks noGrp="1" noChangeArrowheads="1"/>
          </p:cNvSpPr>
          <p:nvPr>
            <p:ph type="body"/>
          </p:nvPr>
        </p:nvSpPr>
        <p:spPr>
          <a:xfrm>
            <a:off x="732183" y="4561226"/>
            <a:ext cx="5850835" cy="4320213"/>
          </a:xfrm>
          <a:noFill/>
          <a:ln/>
        </p:spPr>
        <p:txBody>
          <a:bodyPr lIns="96506" tIns="48253" rIns="96506" bIns="48253"/>
          <a:lstStyle/>
          <a:p>
            <a:pPr>
              <a:lnSpc>
                <a:spcPct val="93000"/>
              </a:lnSpc>
              <a:spcBef>
                <a:spcPts val="467"/>
              </a:spcBef>
              <a:tabLst>
                <a:tab pos="0" algn="l"/>
                <a:tab pos="477547" algn="l"/>
                <a:tab pos="956741" algn="l"/>
                <a:tab pos="1435934" algn="l"/>
                <a:tab pos="1913481" algn="l"/>
                <a:tab pos="2392676" algn="l"/>
                <a:tab pos="2871869" algn="l"/>
                <a:tab pos="3351063" algn="l"/>
                <a:tab pos="3828610" algn="l"/>
                <a:tab pos="4307803" algn="l"/>
                <a:tab pos="4786997" algn="l"/>
                <a:tab pos="5266191" algn="l"/>
                <a:tab pos="5743738" algn="l"/>
                <a:tab pos="6222932" algn="l"/>
                <a:tab pos="6702125" algn="l"/>
                <a:tab pos="7181319" algn="l"/>
                <a:tab pos="7658866" algn="l"/>
                <a:tab pos="8138059" algn="l"/>
                <a:tab pos="8617254" algn="l"/>
                <a:tab pos="9094801" algn="l"/>
                <a:tab pos="9573994" algn="l"/>
              </a:tabLst>
            </a:pPr>
            <a:endParaRPr lang="en-US" dirty="0" smtClean="0"/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4142962" y="9122452"/>
            <a:ext cx="3170583" cy="478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506" tIns="48253" rIns="96506" bIns="48253" anchor="b"/>
          <a:lstStyle/>
          <a:p>
            <a:pPr algn="r">
              <a:tabLst>
                <a:tab pos="0" algn="l"/>
                <a:tab pos="477547" algn="l"/>
                <a:tab pos="956741" algn="l"/>
                <a:tab pos="1435934" algn="l"/>
                <a:tab pos="1913481" algn="l"/>
                <a:tab pos="2392676" algn="l"/>
                <a:tab pos="2871869" algn="l"/>
                <a:tab pos="3351063" algn="l"/>
                <a:tab pos="3828610" algn="l"/>
                <a:tab pos="4307803" algn="l"/>
                <a:tab pos="4786997" algn="l"/>
                <a:tab pos="5266191" algn="l"/>
                <a:tab pos="5743738" algn="l"/>
                <a:tab pos="6222932" algn="l"/>
                <a:tab pos="6702125" algn="l"/>
                <a:tab pos="7181319" algn="l"/>
                <a:tab pos="7658866" algn="l"/>
                <a:tab pos="8138059" algn="l"/>
                <a:tab pos="8617254" algn="l"/>
                <a:tab pos="9094801" algn="l"/>
                <a:tab pos="9573994" algn="l"/>
              </a:tabLst>
            </a:pPr>
            <a:fld id="{9F0E9959-248E-4036-92E2-FF0F84376699}" type="slidenum">
              <a:rPr lang="en-US" sz="1200">
                <a:solidFill>
                  <a:srgbClr val="000000"/>
                </a:solidFill>
              </a:rPr>
              <a:pPr algn="r">
                <a:tabLst>
                  <a:tab pos="0" algn="l"/>
                  <a:tab pos="477547" algn="l"/>
                  <a:tab pos="956741" algn="l"/>
                  <a:tab pos="1435934" algn="l"/>
                  <a:tab pos="1913481" algn="l"/>
                  <a:tab pos="2392676" algn="l"/>
                  <a:tab pos="2871869" algn="l"/>
                  <a:tab pos="3351063" algn="l"/>
                  <a:tab pos="3828610" algn="l"/>
                  <a:tab pos="4307803" algn="l"/>
                  <a:tab pos="4786997" algn="l"/>
                  <a:tab pos="5266191" algn="l"/>
                  <a:tab pos="5743738" algn="l"/>
                  <a:tab pos="6222932" algn="l"/>
                  <a:tab pos="6702125" algn="l"/>
                  <a:tab pos="7181319" algn="l"/>
                  <a:tab pos="7658866" algn="l"/>
                  <a:tab pos="8138059" algn="l"/>
                  <a:tab pos="8617254" algn="l"/>
                  <a:tab pos="9094801" algn="l"/>
                  <a:tab pos="9573994" algn="l"/>
                </a:tabLst>
              </a:pPr>
              <a:t>22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7488" algn="l"/>
                <a:tab pos="1514977" algn="l"/>
                <a:tab pos="2272465" algn="l"/>
                <a:tab pos="3031601" algn="l"/>
              </a:tabLst>
            </a:pPr>
            <a:fld id="{B761CD5D-F56D-45BC-9966-4E33CDFBE49B}" type="slidenum">
              <a:rPr lang="en-US" smtClean="0"/>
              <a:pPr>
                <a:tabLst>
                  <a:tab pos="757488" algn="l"/>
                  <a:tab pos="1514977" algn="l"/>
                  <a:tab pos="2272465" algn="l"/>
                  <a:tab pos="3031601" algn="l"/>
                </a:tabLst>
              </a:pPr>
              <a:t>2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8774" indent="-238774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7488" algn="l"/>
                <a:tab pos="1514977" algn="l"/>
                <a:tab pos="2272465" algn="l"/>
                <a:tab pos="3031601" algn="l"/>
              </a:tabLst>
            </a:pPr>
            <a:fld id="{726E63C6-CA42-4277-9EB7-5CAB12842560}" type="slidenum">
              <a:rPr lang="en-US" smtClean="0"/>
              <a:pPr>
                <a:tabLst>
                  <a:tab pos="757488" algn="l"/>
                  <a:tab pos="1514977" algn="l"/>
                  <a:tab pos="2272465" algn="l"/>
                  <a:tab pos="3031601" algn="l"/>
                </a:tabLst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CDMA based localization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F37D072-9090-49D7-8791-6601D0A3D9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Goals: </a:t>
            </a:r>
          </a:p>
          <a:p>
            <a:pPr marL="237127" indent="-237127">
              <a:buFont typeface="Times New Roman" pitchFamily="18" charset="0"/>
              <a:buAutoNum type="arabicPeriod"/>
              <a:defRPr/>
            </a:pPr>
            <a:r>
              <a:rPr lang="en-US" dirty="0" smtClean="0"/>
              <a:t>Establish the Accuracy limits for each of the Above algorithms and compare their performance</a:t>
            </a:r>
          </a:p>
          <a:p>
            <a:pPr marL="237127" indent="-237127">
              <a:buFont typeface="Times New Roman" pitchFamily="18" charset="0"/>
              <a:buAutoNum type="arabicPeriod"/>
              <a:defRPr/>
            </a:pPr>
            <a:r>
              <a:rPr lang="en-US" dirty="0" smtClean="0"/>
              <a:t>Propose an algorithm that improves the accuracy of the state of the art technique.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7488" algn="l"/>
                <a:tab pos="1514977" algn="l"/>
                <a:tab pos="2272465" algn="l"/>
                <a:tab pos="3031601" algn="l"/>
              </a:tabLst>
            </a:pPr>
            <a:fld id="{D923D0C1-110F-4469-8EC6-40A316638FD2}" type="slidenum">
              <a:rPr lang="en-US" smtClean="0"/>
              <a:pPr>
                <a:tabLst>
                  <a:tab pos="757488" algn="l"/>
                  <a:tab pos="1514977" algn="l"/>
                  <a:tab pos="2272465" algn="l"/>
                  <a:tab pos="3031601" algn="l"/>
                </a:tabLst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Phone frequently makes RSS measurements from its surrounding cells and sends this information back to the Associated Tower to Enable Handoff Decisions.</a:t>
            </a:r>
          </a:p>
          <a:p>
            <a:endParaRPr lang="en-US" smtClean="0"/>
          </a:p>
          <a:p>
            <a:r>
              <a:rPr lang="en-US" smtClean="0"/>
              <a:t>Thus, This information is already available with the Cell Phone Provider.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7488" algn="l"/>
                <a:tab pos="1514977" algn="l"/>
                <a:tab pos="2272465" algn="l"/>
                <a:tab pos="3031601" algn="l"/>
              </a:tabLst>
            </a:pPr>
            <a:fld id="{350C371B-9284-4524-895E-5A4960B9FC85}" type="slidenum">
              <a:rPr lang="en-US" smtClean="0"/>
              <a:pPr>
                <a:tabLst>
                  <a:tab pos="757488" algn="l"/>
                  <a:tab pos="1514977" algn="l"/>
                  <a:tab pos="2272465" algn="l"/>
                  <a:tab pos="3031601" algn="l"/>
                </a:tabLst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57488" algn="l"/>
                <a:tab pos="1514977" algn="l"/>
                <a:tab pos="2272465" algn="l"/>
                <a:tab pos="3031601" algn="l"/>
              </a:tabLst>
            </a:pPr>
            <a:fld id="{DE27FF4F-4B05-43B5-AEF9-8B5C39D4BB8F}" type="slidenum">
              <a:rPr lang="en-US" smtClean="0"/>
              <a:pPr>
                <a:tabLst>
                  <a:tab pos="757488" algn="l"/>
                  <a:tab pos="1514977" algn="l"/>
                  <a:tab pos="2272465" algn="l"/>
                  <a:tab pos="3031601" algn="l"/>
                </a:tabLst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F37D072-9090-49D7-8791-6601D0A3D9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7863" y="0"/>
            <a:ext cx="2112962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89663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455025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08413" cy="4416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76400"/>
            <a:ext cx="3808412" cy="2132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60813"/>
            <a:ext cx="3808412" cy="2132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08413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3808412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7863" y="0"/>
            <a:ext cx="2112962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89663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08413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3808412" cy="4416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4550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69225" cy="441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0" y="1219200"/>
            <a:ext cx="8382000" cy="762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CCE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91400" y="6419850"/>
            <a:ext cx="15906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 b="1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 b="1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 b="1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 b="1">
          <a:solidFill>
            <a:srgbClr val="000000"/>
          </a:solidFill>
          <a:latin typeface="Arial" charset="0"/>
        </a:defRPr>
      </a:lvl5pPr>
      <a:lvl6pPr marL="1536700" indent="-2159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latin typeface="Arial" charset="0"/>
        </a:defRPr>
      </a:lvl6pPr>
      <a:lvl7pPr marL="1993900" indent="-2159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latin typeface="Arial" charset="0"/>
        </a:defRPr>
      </a:lvl7pPr>
      <a:lvl8pPr marL="2451100" indent="-2159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latin typeface="Arial" charset="0"/>
        </a:defRPr>
      </a:lvl8pPr>
      <a:lvl9pPr marL="2908300" indent="-2159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latin typeface="Arial" charset="0"/>
        </a:defRPr>
      </a:lvl9pPr>
    </p:titleStyle>
    <p:bodyStyle>
      <a:lvl1pPr marL="339725" indent="-339725" algn="l" defTabSz="457200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3333CC"/>
        </a:buClr>
        <a:buSzPct val="100000"/>
        <a:buFont typeface="Wingdings" pitchFamily="2" charset="2"/>
        <a:buChar char=""/>
        <a:defRPr sz="2800">
          <a:solidFill>
            <a:srgbClr val="3333CC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71600" y="2590800"/>
            <a:ext cx="7772400" cy="762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CCE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1400" y="6419850"/>
            <a:ext cx="15906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4550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69225" cy="441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 b="1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 b="1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 b="1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600" b="1">
          <a:solidFill>
            <a:srgbClr val="000000"/>
          </a:solidFill>
          <a:latin typeface="Arial" charset="0"/>
        </a:defRPr>
      </a:lvl5pPr>
      <a:lvl6pPr marL="1536700" indent="-2159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latin typeface="Arial" charset="0"/>
        </a:defRPr>
      </a:lvl6pPr>
      <a:lvl7pPr marL="1993900" indent="-2159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latin typeface="Arial" charset="0"/>
        </a:defRPr>
      </a:lvl7pPr>
      <a:lvl8pPr marL="2451100" indent="-2159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latin typeface="Arial" charset="0"/>
        </a:defRPr>
      </a:lvl8pPr>
      <a:lvl9pPr marL="2908300" indent="-215900"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600" b="1">
          <a:solidFill>
            <a:srgbClr val="000000"/>
          </a:solidFill>
          <a:latin typeface="Arial" charset="0"/>
        </a:defRPr>
      </a:lvl9pPr>
    </p:titleStyle>
    <p:bodyStyle>
      <a:lvl1pPr marL="339725" indent="-339725" algn="l" defTabSz="457200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3333CC"/>
        </a:buClr>
        <a:buSzPct val="100000"/>
        <a:buFont typeface="Wingdings" pitchFamily="2" charset="2"/>
        <a:buChar char=""/>
        <a:defRPr sz="2800">
          <a:solidFill>
            <a:srgbClr val="3333CC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0668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Vehicular Speed Estimation using Received Signal Strength from Mobile Phones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971800"/>
            <a:ext cx="8229600" cy="1752600"/>
          </a:xfrm>
        </p:spPr>
        <p:txBody>
          <a:bodyPr/>
          <a:lstStyle/>
          <a:p>
            <a:r>
              <a:rPr lang="en-US" sz="2400" b="1" dirty="0" smtClean="0"/>
              <a:t>Rutgers: </a:t>
            </a:r>
            <a:r>
              <a:rPr lang="en-US" sz="2400" dirty="0" err="1" smtClean="0"/>
              <a:t>Gayathri</a:t>
            </a:r>
            <a:r>
              <a:rPr lang="en-US" sz="2400" dirty="0" smtClean="0"/>
              <a:t> </a:t>
            </a:r>
            <a:r>
              <a:rPr lang="en-US" sz="2400" dirty="0" err="1" smtClean="0"/>
              <a:t>Chandrasekaran</a:t>
            </a:r>
            <a:r>
              <a:rPr lang="en-US" sz="2400" dirty="0" smtClean="0"/>
              <a:t>, Tam Vu, Marco </a:t>
            </a:r>
            <a:r>
              <a:rPr lang="en-US" sz="2400" dirty="0" err="1" smtClean="0"/>
              <a:t>Gruteser</a:t>
            </a:r>
            <a:r>
              <a:rPr lang="en-US" sz="2400" dirty="0" smtClean="0"/>
              <a:t>, Rich Martin</a:t>
            </a:r>
            <a:r>
              <a:rPr lang="en-US" sz="3200" dirty="0" smtClean="0"/>
              <a:t>, </a:t>
            </a:r>
          </a:p>
          <a:p>
            <a:r>
              <a:rPr lang="en-US" sz="2400" b="1" dirty="0" smtClean="0"/>
              <a:t>ATT Labs:</a:t>
            </a:r>
            <a:r>
              <a:rPr lang="en-US" sz="2400" dirty="0" smtClean="0"/>
              <a:t> Alex </a:t>
            </a:r>
            <a:r>
              <a:rPr lang="en-US" sz="2400" dirty="0" err="1" smtClean="0"/>
              <a:t>Varshavsky</a:t>
            </a:r>
            <a:endParaRPr lang="en-US" sz="2400" dirty="0" smtClean="0"/>
          </a:p>
          <a:p>
            <a:r>
              <a:rPr lang="en-US" sz="2400" b="1" dirty="0" smtClean="0"/>
              <a:t>Stevens Institute: </a:t>
            </a:r>
            <a:r>
              <a:rPr lang="en-US" sz="2400" dirty="0" err="1" smtClean="0"/>
              <a:t>Jie</a:t>
            </a:r>
            <a:r>
              <a:rPr lang="en-US" sz="2400" dirty="0" smtClean="0"/>
              <a:t> Yang, </a:t>
            </a:r>
            <a:r>
              <a:rPr lang="en-US" sz="2400" dirty="0" err="1" smtClean="0"/>
              <a:t>Yingying</a:t>
            </a:r>
            <a:r>
              <a:rPr lang="en-US" sz="2400" dirty="0" smtClean="0"/>
              <a:t> Chen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 Our Proposal - </a:t>
            </a:r>
            <a:r>
              <a:rPr lang="en-US" dirty="0" smtClean="0"/>
              <a:t>Correlation Algorithm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52400" y="1625025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Observation:</a:t>
            </a:r>
            <a:r>
              <a:rPr lang="en-US" dirty="0" smtClean="0">
                <a:solidFill>
                  <a:schemeClr val="accent2"/>
                </a:solidFill>
              </a:rPr>
              <a:t> Similar RSS profile on any given road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438400"/>
            <a:ext cx="903050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5562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Compression (or Expansion) </a:t>
            </a:r>
            <a:r>
              <a:rPr lang="en-US" b="1" dirty="0" smtClean="0">
                <a:solidFill>
                  <a:srgbClr val="FF0000"/>
                </a:solidFill>
              </a:rPr>
              <a:t>~</a:t>
            </a:r>
            <a:r>
              <a:rPr lang="en-US" dirty="0" smtClean="0">
                <a:solidFill>
                  <a:srgbClr val="FF0000"/>
                </a:solidFill>
              </a:rPr>
              <a:t> Speed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Algorithm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Inputs:</a:t>
            </a:r>
          </a:p>
          <a:p>
            <a:pPr lvl="1"/>
            <a:r>
              <a:rPr lang="en-US" sz="2000" dirty="0" smtClean="0"/>
              <a:t>RSS-profile from a  Mobile Phone moving with an “</a:t>
            </a:r>
            <a:r>
              <a:rPr lang="en-US" sz="2000" b="1" dirty="0" smtClean="0"/>
              <a:t>known </a:t>
            </a:r>
            <a:r>
              <a:rPr lang="en-US" sz="2000" dirty="0" smtClean="0"/>
              <a:t>Speed”</a:t>
            </a:r>
          </a:p>
          <a:p>
            <a:pPr lvl="1"/>
            <a:r>
              <a:rPr lang="en-US" sz="2000" dirty="0" smtClean="0"/>
              <a:t>RSS-profile from a  Mobile Phone moving with an “</a:t>
            </a:r>
            <a:r>
              <a:rPr lang="en-US" sz="2000" b="1" dirty="0" smtClean="0"/>
              <a:t>Unknown</a:t>
            </a:r>
            <a:r>
              <a:rPr lang="en-US" sz="2000" dirty="0" smtClean="0"/>
              <a:t> Speed”</a:t>
            </a:r>
          </a:p>
          <a:p>
            <a:r>
              <a:rPr lang="en-US" sz="2400" dirty="0" smtClean="0"/>
              <a:t>Need To Estimate:</a:t>
            </a:r>
          </a:p>
          <a:p>
            <a:pPr lvl="1"/>
            <a:r>
              <a:rPr lang="en-US" sz="2000" dirty="0" smtClean="0"/>
              <a:t>The “Unknown Speed” of the Mobile Phone</a:t>
            </a:r>
          </a:p>
          <a:p>
            <a:r>
              <a:rPr lang="en-US" sz="2400" dirty="0" smtClean="0"/>
              <a:t>Technique:</a:t>
            </a:r>
          </a:p>
          <a:p>
            <a:pPr lvl="1"/>
            <a:r>
              <a:rPr lang="en-US" sz="2000" dirty="0" smtClean="0"/>
              <a:t>Generate several “virtual speed traces” from known speed trace</a:t>
            </a:r>
          </a:p>
          <a:p>
            <a:pPr lvl="1"/>
            <a:r>
              <a:rPr lang="en-US" sz="2000" dirty="0" smtClean="0"/>
              <a:t>Estimate Correlation Co-Efficient between “Unknown trace” and all “Virtual Traces”</a:t>
            </a:r>
          </a:p>
          <a:p>
            <a:pPr lvl="1"/>
            <a:r>
              <a:rPr lang="en-US" sz="2000" dirty="0" smtClean="0"/>
              <a:t>The speed corresponding to the Virtual trace that yields highest correlation co-efficient would be the Unknown speed.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607425" cy="1139825"/>
          </a:xfrm>
        </p:spPr>
        <p:txBody>
          <a:bodyPr/>
          <a:lstStyle/>
          <a:p>
            <a:r>
              <a:rPr lang="en-US" dirty="0" smtClean="0"/>
              <a:t>Correlation Algorithm –“Virtual” Traces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1828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dirty="0" smtClean="0"/>
              <a:t>Generate Virtual traces for Speeds [1-80mph] </a:t>
            </a:r>
          </a:p>
          <a:p>
            <a:r>
              <a:rPr lang="en-US" sz="3200" b="1" dirty="0" smtClean="0"/>
              <a:t>Sub-Sample</a:t>
            </a:r>
            <a:r>
              <a:rPr lang="en-US" sz="3200" dirty="0" smtClean="0"/>
              <a:t> to generate high speed virtual traces</a:t>
            </a:r>
          </a:p>
          <a:p>
            <a:r>
              <a:rPr lang="en-US" sz="3200" b="1" dirty="0" smtClean="0"/>
              <a:t>Interpolate</a:t>
            </a:r>
            <a:r>
              <a:rPr lang="en-US" sz="3200" dirty="0" smtClean="0"/>
              <a:t> to generate low speed virtual traces</a:t>
            </a:r>
          </a:p>
        </p:txBody>
      </p:sp>
      <p:pic>
        <p:nvPicPr>
          <p:cNvPr id="63489" name="Picture 1" descr="\\VBOXSVR\gayathri\sandbox\virtual_spee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27" y="3048000"/>
            <a:ext cx="8936073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Algorithm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1676400"/>
          </a:xfrm>
        </p:spPr>
        <p:txBody>
          <a:bodyPr/>
          <a:lstStyle/>
          <a:p>
            <a:r>
              <a:rPr lang="en-US" dirty="0" smtClean="0"/>
              <a:t>Similarity Metric: Pearson’s Correlation Co-Efficient</a:t>
            </a:r>
          </a:p>
          <a:p>
            <a:pPr lvl="1"/>
            <a:r>
              <a:rPr lang="en-US" dirty="0" smtClean="0">
                <a:solidFill>
                  <a:srgbClr val="3333CC"/>
                </a:solidFill>
              </a:rPr>
              <a:t>Ranges between [-1, +1]</a:t>
            </a:r>
          </a:p>
          <a:p>
            <a:pPr lvl="1"/>
            <a:r>
              <a:rPr lang="en-US" dirty="0" smtClean="0">
                <a:solidFill>
                  <a:srgbClr val="3333CC"/>
                </a:solidFill>
              </a:rPr>
              <a:t>0 =&gt; No Correlation</a:t>
            </a:r>
          </a:p>
          <a:p>
            <a:pPr lvl="1"/>
            <a:r>
              <a:rPr lang="en-US" dirty="0" smtClean="0">
                <a:solidFill>
                  <a:srgbClr val="3333CC"/>
                </a:solidFill>
              </a:rPr>
              <a:t>+1 =&gt; Strong Positive Correlation</a:t>
            </a:r>
          </a:p>
          <a:p>
            <a:pPr lvl="1">
              <a:buFont typeface="Times New Roman" pitchFamily="18" charset="0"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00400"/>
            <a:ext cx="7239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Oval Callout 6"/>
          <p:cNvSpPr>
            <a:spLocks noChangeArrowheads="1"/>
          </p:cNvSpPr>
          <p:nvPr/>
        </p:nvSpPr>
        <p:spPr bwMode="auto">
          <a:xfrm>
            <a:off x="5562600" y="3124200"/>
            <a:ext cx="3581400" cy="1066800"/>
          </a:xfrm>
          <a:prstGeom prst="wedgeEllipseCallout">
            <a:avLst>
              <a:gd name="adj1" fmla="val -62028"/>
              <a:gd name="adj2" fmla="val 128856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>
                <a:solidFill>
                  <a:schemeClr val="tx1"/>
                </a:solidFill>
              </a:rPr>
              <a:t>Correlation Co-eff = 0.994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8515" y="1828800"/>
            <a:ext cx="348448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Set-Up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1999" cy="5181600"/>
          </a:xfrm>
        </p:spPr>
        <p:txBody>
          <a:bodyPr/>
          <a:lstStyle/>
          <a:p>
            <a:r>
              <a:rPr lang="en-US" sz="2400" dirty="0" smtClean="0"/>
              <a:t>A  GSM Phone</a:t>
            </a:r>
          </a:p>
          <a:p>
            <a:r>
              <a:rPr lang="en-US" sz="2400" dirty="0" smtClean="0"/>
              <a:t> Bluetooth GPS Device (</a:t>
            </a:r>
            <a:r>
              <a:rPr lang="en-US" sz="2400" dirty="0" err="1" smtClean="0"/>
              <a:t>Holux</a:t>
            </a:r>
            <a:r>
              <a:rPr lang="en-US" sz="2400" dirty="0" smtClean="0"/>
              <a:t> </a:t>
            </a:r>
            <a:r>
              <a:rPr lang="en-US" sz="2400" dirty="0" err="1" smtClean="0"/>
              <a:t>GPSlim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Software to Collect and record GSM/GPS</a:t>
            </a:r>
          </a:p>
          <a:p>
            <a:r>
              <a:rPr lang="en-US" b="1" dirty="0" smtClean="0"/>
              <a:t>Constant Speed Experiment</a:t>
            </a:r>
          </a:p>
          <a:p>
            <a:pPr lvl="1"/>
            <a:r>
              <a:rPr lang="en-US" dirty="0" smtClean="0"/>
              <a:t>9 constant-speed drives thrice at </a:t>
            </a:r>
            <a:r>
              <a:rPr lang="en-US" b="1" dirty="0" smtClean="0"/>
              <a:t>25mph, 40 mph, 55 mph</a:t>
            </a:r>
          </a:p>
          <a:p>
            <a:pPr lvl="1"/>
            <a:r>
              <a:rPr lang="en-US" dirty="0" smtClean="0"/>
              <a:t>7 Miles Drive</a:t>
            </a:r>
          </a:p>
          <a:p>
            <a:r>
              <a:rPr lang="en-US" b="1" dirty="0" smtClean="0"/>
              <a:t>Highway Experiment (Varying Speeds)</a:t>
            </a:r>
          </a:p>
          <a:p>
            <a:pPr lvl="1"/>
            <a:r>
              <a:rPr lang="en-US" dirty="0" smtClean="0"/>
              <a:t>38 traces on a Highway. </a:t>
            </a:r>
          </a:p>
          <a:p>
            <a:pPr lvl="1"/>
            <a:r>
              <a:rPr lang="en-US" dirty="0" smtClean="0"/>
              <a:t>~20 Miles of Intersecting route (I-287)</a:t>
            </a:r>
          </a:p>
          <a:p>
            <a:r>
              <a:rPr lang="en-US" b="1" dirty="0" smtClean="0"/>
              <a:t>Arterial Road Experiment (Varying Speeds)</a:t>
            </a:r>
          </a:p>
          <a:p>
            <a:pPr lvl="1"/>
            <a:r>
              <a:rPr lang="en-US" dirty="0" smtClean="0"/>
              <a:t>19 drives on  roads with traffic lights</a:t>
            </a:r>
          </a:p>
          <a:p>
            <a:pPr lvl="1"/>
            <a:r>
              <a:rPr lang="en-US" dirty="0" smtClean="0"/>
              <a:t>10 miles stretch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657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371600"/>
            <a:ext cx="2244671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of Speed Estimation (1)</a:t>
            </a:r>
            <a:endParaRPr lang="en-US" dirty="0"/>
          </a:p>
        </p:txBody>
      </p:sp>
      <p:pic>
        <p:nvPicPr>
          <p:cNvPr id="66564" name="Picture 4" descr="\\VBOXSVR\gayathri\Dropbox\Ubicomp_CameraReady\Ubicomp_CameraReady\figures\Presentation_BF_100merror_Handoff_loc_overallperf_GS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95400"/>
            <a:ext cx="5029199" cy="2836984"/>
          </a:xfrm>
          <a:prstGeom prst="rect">
            <a:avLst/>
          </a:prstGeom>
          <a:noFill/>
        </p:spPr>
      </p:pic>
      <p:pic>
        <p:nvPicPr>
          <p:cNvPr id="66565" name="Picture 5" descr="\\VBOXSVR\gayathri\Dropbox\Ubicomp_CameraReady\Ubicomp_CameraReady\figures\presentation_BF_100merror_Handoff_loc_overallperf_varsp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021014"/>
            <a:ext cx="5029201" cy="283698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29200" y="1425476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Constant Speed Trace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Correlation:		4mph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Localization:		6mph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Handoff:			10mph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46482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Highway Trace</a:t>
            </a:r>
            <a:endParaRPr lang="en-US" sz="2400" dirty="0" smtClean="0">
              <a:solidFill>
                <a:schemeClr val="accent6"/>
              </a:solidFill>
            </a:endParaRPr>
          </a:p>
          <a:p>
            <a:r>
              <a:rPr lang="en-US" sz="2400" dirty="0" smtClean="0">
                <a:solidFill>
                  <a:schemeClr val="accent6"/>
                </a:solidFill>
              </a:rPr>
              <a:t>Correlation:	 	7mph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Localization:		12mph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Handoff	: 		10mph</a:t>
            </a:r>
          </a:p>
        </p:txBody>
      </p:sp>
      <p:sp>
        <p:nvSpPr>
          <p:cNvPr id="16" name="Cloud 15"/>
          <p:cNvSpPr/>
          <p:nvPr/>
        </p:nvSpPr>
        <p:spPr bwMode="auto">
          <a:xfrm>
            <a:off x="4648200" y="3124200"/>
            <a:ext cx="4495800" cy="1295400"/>
          </a:xfrm>
          <a:prstGeom prst="clou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Correlation Algorithm </a:t>
            </a:r>
            <a:r>
              <a:rPr lang="en-US" sz="2400" dirty="0" smtClean="0">
                <a:solidFill>
                  <a:schemeClr val="tx1"/>
                </a:solidFill>
              </a:rPr>
              <a:t>outperforms </a:t>
            </a:r>
            <a:r>
              <a:rPr lang="en-US" sz="2400" dirty="0" smtClean="0">
                <a:solidFill>
                  <a:schemeClr val="tx1"/>
                </a:solidFill>
              </a:rPr>
              <a:t>the Rest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of Speed Estimation (2)</a:t>
            </a:r>
            <a:endParaRPr lang="en-US" dirty="0"/>
          </a:p>
        </p:txBody>
      </p:sp>
      <p:pic>
        <p:nvPicPr>
          <p:cNvPr id="124930" name="Picture 2" descr="\\VBOXSVR\gayathri\Dropbox\Ubicomp_CameraReady\Ubicomp_CameraReady\figures\presentation_BF_100merror_Handoff_loc_overallperf_highv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5572125" cy="3143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4916269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Highly Varying Speeds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Correlation </a:t>
            </a:r>
            <a:r>
              <a:rPr lang="en-US" sz="3600" b="1" dirty="0" smtClean="0">
                <a:solidFill>
                  <a:srgbClr val="FF0000"/>
                </a:solidFill>
              </a:rPr>
              <a:t>~</a:t>
            </a:r>
            <a:r>
              <a:rPr lang="en-US" sz="3600" dirty="0" smtClean="0">
                <a:solidFill>
                  <a:srgbClr val="FF0000"/>
                </a:solidFill>
              </a:rPr>
              <a:t> Localization &gt; Handoff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1752600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Arterial Roads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accent6"/>
                </a:solidFill>
              </a:rPr>
              <a:t>Correlation:		9mph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Localization:	10mph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Handoff:			18mph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r>
              <a:rPr lang="en-US" dirty="0" smtClean="0">
                <a:solidFill>
                  <a:schemeClr val="tx1"/>
                </a:solidFill>
              </a:rPr>
              <a:t> &amp;</a:t>
            </a:r>
            <a:r>
              <a:rPr lang="en-US" dirty="0" smtClean="0">
                <a:solidFill>
                  <a:srgbClr val="FF0000"/>
                </a:solidFill>
              </a:rPr>
              <a:t> Future 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69225" cy="5105400"/>
          </a:xfrm>
        </p:spPr>
        <p:txBody>
          <a:bodyPr/>
          <a:lstStyle/>
          <a:p>
            <a:r>
              <a:rPr lang="en-US" sz="2400" dirty="0" smtClean="0"/>
              <a:t>Experimentally evaluated the existing GSM-RSS based speed prediction algorithms</a:t>
            </a:r>
          </a:p>
          <a:p>
            <a:pPr lvl="1"/>
            <a:r>
              <a:rPr lang="en-US" sz="2000" dirty="0" smtClean="0"/>
              <a:t>Handoff , Localization </a:t>
            </a:r>
          </a:p>
          <a:p>
            <a:r>
              <a:rPr lang="en-US" sz="2400" dirty="0" smtClean="0"/>
              <a:t>Proposed </a:t>
            </a:r>
            <a:r>
              <a:rPr lang="en-US" sz="2400" i="1" dirty="0" smtClean="0"/>
              <a:t>correlation algorithm </a:t>
            </a:r>
            <a:r>
              <a:rPr lang="en-US" sz="2400" dirty="0" smtClean="0"/>
              <a:t>that can predict speeds with higher accuracy</a:t>
            </a:r>
          </a:p>
          <a:p>
            <a:pPr lvl="1"/>
            <a:r>
              <a:rPr lang="en-US" sz="2000" dirty="0" smtClean="0"/>
              <a:t>Energy advantage compared to GPS </a:t>
            </a:r>
          </a:p>
          <a:p>
            <a:pPr lvl="1"/>
            <a:r>
              <a:rPr lang="en-US" sz="2000" dirty="0" smtClean="0"/>
              <a:t>No Bootstrapping issues</a:t>
            </a:r>
          </a:p>
          <a:p>
            <a:pPr lvl="1"/>
            <a:r>
              <a:rPr lang="en-US" sz="2000" dirty="0" smtClean="0"/>
              <a:t>No explicit user participation (Less privacy concerns)</a:t>
            </a:r>
          </a:p>
          <a:p>
            <a:r>
              <a:rPr lang="en-US" sz="2400" dirty="0" smtClean="0"/>
              <a:t>Tradeoff between driving conditions </a:t>
            </a:r>
            <a:r>
              <a:rPr lang="en-US" sz="2400" dirty="0" err="1" smtClean="0"/>
              <a:t>vs</a:t>
            </a:r>
            <a:r>
              <a:rPr lang="en-US" sz="2400" dirty="0" smtClean="0"/>
              <a:t> duration of matching </a:t>
            </a:r>
            <a:r>
              <a:rPr lang="en-US" sz="2400" dirty="0" err="1" smtClean="0"/>
              <a:t>vs</a:t>
            </a:r>
            <a:r>
              <a:rPr lang="en-US" sz="2400" dirty="0" smtClean="0"/>
              <a:t> accuracy.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Predict instantaneous speeds instead of avg. speed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Impressive results showing we can track highly variable vehicular speeds with &lt; 5mph error.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Can work in indoor &amp; outdoor environments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85800" y="0"/>
            <a:ext cx="8458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371600"/>
            <a:ext cx="388620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6613" cy="1143000"/>
          </a:xfrm>
        </p:spPr>
        <p:txBody>
          <a:bodyPr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Thanks! </a:t>
            </a:r>
          </a:p>
        </p:txBody>
      </p:sp>
    </p:spTree>
  </p:cSld>
  <p:clrMapOvr>
    <a:masterClrMapping/>
  </p:clrMapOvr>
  <p:transition advTm="4096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59825" cy="1139825"/>
          </a:xfrm>
        </p:spPr>
        <p:txBody>
          <a:bodyPr/>
          <a:lstStyle/>
          <a:p>
            <a:r>
              <a:rPr lang="en-US" smtClean="0"/>
              <a:t>Why is Speed Estimation Interesting ?</a:t>
            </a: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743200"/>
            <a:ext cx="487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0" y="2667000"/>
            <a:ext cx="4191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2"/>
                </a:solidFill>
              </a:rPr>
              <a:t>Applications</a:t>
            </a:r>
          </a:p>
          <a:p>
            <a:pPr marL="514350" indent="-514350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Congestion Avoidance</a:t>
            </a:r>
          </a:p>
          <a:p>
            <a:pPr marL="514350" indent="-514350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chemeClr val="accent2"/>
                </a:solidFill>
              </a:rPr>
              <a:t>Traffic Engineering</a:t>
            </a:r>
          </a:p>
          <a:p>
            <a:pPr marL="971550" lvl="1" indent="-5143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Bottleneck detection</a:t>
            </a:r>
          </a:p>
          <a:p>
            <a:pPr marL="971550" lvl="1" indent="-5143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Impact of construction work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304800" y="1524000"/>
            <a:ext cx="883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Accurate, Real-Time traffic information is not readily available to drivers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Accuracy Tradeoff</a:t>
            </a:r>
            <a:endParaRPr lang="en-US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23975"/>
            <a:ext cx="728809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5562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Kaisen</a:t>
            </a:r>
            <a:r>
              <a:rPr lang="en-US" sz="2800" dirty="0" smtClean="0">
                <a:solidFill>
                  <a:schemeClr val="tx1"/>
                </a:solidFill>
              </a:rPr>
              <a:t> Lin, et.al “ Energy Accuracy Aware Localization for Mobile Phones” </a:t>
            </a:r>
            <a:r>
              <a:rPr lang="en-US" sz="2800" dirty="0" err="1" smtClean="0">
                <a:solidFill>
                  <a:schemeClr val="tx1"/>
                </a:solidFill>
              </a:rPr>
              <a:t>MobiSys</a:t>
            </a:r>
            <a:r>
              <a:rPr lang="en-US" sz="2800" dirty="0" smtClean="0">
                <a:solidFill>
                  <a:schemeClr val="tx1"/>
                </a:solidFill>
              </a:rPr>
              <a:t> 2010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85800" y="0"/>
            <a:ext cx="8458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="1">
                <a:solidFill>
                  <a:srgbClr val="000000"/>
                </a:solidFill>
                <a:latin typeface="Arial" charset="0"/>
              </a:rPr>
              <a:t>Localization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7525" y="2536825"/>
            <a:ext cx="3394075" cy="326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0" y="1295400"/>
            <a:ext cx="3810000" cy="3657600"/>
          </a:xfrm>
          <a:prstGeom prst="ellips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2951163" y="1439863"/>
            <a:ext cx="3602037" cy="3589337"/>
          </a:xfrm>
          <a:prstGeom prst="ellips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422275" y="3406775"/>
            <a:ext cx="3463925" cy="3451225"/>
          </a:xfrm>
          <a:prstGeom prst="ellips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379788" y="4073525"/>
            <a:ext cx="1039812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3333CC"/>
                </a:solidFill>
              </a:rPr>
              <a:t>(X1,Y1)</a:t>
            </a:r>
            <a:r>
              <a:rPr lang="ar-SA" sz="1800">
                <a:solidFill>
                  <a:srgbClr val="3333CC"/>
                </a:solidFill>
                <a:cs typeface="Arial" charset="0"/>
              </a:rPr>
              <a:t>‏</a:t>
            </a:r>
            <a:endParaRPr lang="en-US" sz="1800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1371600"/>
            <a:ext cx="24384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6"/>
                </a:solidFill>
              </a:rPr>
              <a:t>Triangulation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solidFill>
                <a:schemeClr val="accent6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6"/>
                </a:solidFill>
              </a:rPr>
              <a:t>Fingerprinting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solidFill>
                <a:schemeClr val="accent6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6"/>
                </a:solidFill>
              </a:rPr>
              <a:t>Bayesian Localization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solidFill>
                <a:schemeClr val="accent6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6"/>
                </a:solidFill>
              </a:rPr>
              <a:t>Probabilistic-Localization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5562600"/>
            <a:ext cx="4876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/>
                </a:solidFill>
              </a:rPr>
              <a:t>RSS – Received Signal Strength</a:t>
            </a:r>
          </a:p>
        </p:txBody>
      </p:sp>
    </p:spTree>
  </p:cSld>
  <p:clrMapOvr>
    <a:masterClrMapping/>
  </p:clrMapOvr>
  <p:transition advTm="696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0825" cy="1139825"/>
          </a:xfrm>
        </p:spPr>
        <p:txBody>
          <a:bodyPr/>
          <a:lstStyle/>
          <a:p>
            <a:r>
              <a:rPr lang="en-US" dirty="0" smtClean="0"/>
              <a:t>Impact of Matching Duration on Accuracy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572000" cy="267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471673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648200" y="1295400"/>
            <a:ext cx="449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/>
                </a:solidFill>
              </a:rPr>
              <a:t>Constant Speed Traces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Accuracy Improves with Time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800600" y="4695825"/>
            <a:ext cx="3733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/>
                </a:solidFill>
              </a:rPr>
              <a:t>Variable Speed Traces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Accuracy drops beyond 200 second interval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48200" y="2819400"/>
            <a:ext cx="4267200" cy="1295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Optimal time for correlation depends on the trace. </a:t>
            </a:r>
          </a:p>
          <a:p>
            <a:pPr algn="ctr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We choose 100 sec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139825"/>
          </a:xfrm>
        </p:spPr>
        <p:txBody>
          <a:bodyPr/>
          <a:lstStyle/>
          <a:p>
            <a:r>
              <a:rPr lang="en-US" dirty="0" smtClean="0"/>
              <a:t>Speed Detection – Fixed Infrastructure(1)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69225" cy="1295400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dirty="0" smtClean="0"/>
              <a:t>Use of Loop Detectors (Sensors) embedded in the road segments -- </a:t>
            </a:r>
            <a:r>
              <a:rPr lang="en-US" b="1" dirty="0" smtClean="0">
                <a:solidFill>
                  <a:srgbClr val="FF0000"/>
                </a:solidFill>
              </a:rPr>
              <a:t>Expensive</a:t>
            </a:r>
          </a:p>
          <a:p>
            <a:pPr marL="533400" indent="-533400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671763"/>
            <a:ext cx="563880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133600" y="5715000"/>
            <a:ext cx="46482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Detection – </a:t>
            </a:r>
            <a:r>
              <a:rPr lang="en-US" dirty="0" err="1" smtClean="0"/>
              <a:t>Smartphones</a:t>
            </a:r>
            <a:r>
              <a:rPr lang="en-US" dirty="0" smtClean="0"/>
              <a:t> (2)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52400" y="1295400"/>
            <a:ext cx="89916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CC"/>
                </a:solidFill>
              </a:rPr>
              <a:t>Use of GPS Enabled Probe Vehicles who transmit their location to a central server </a:t>
            </a:r>
            <a:r>
              <a:rPr lang="en-US" dirty="0" smtClean="0">
                <a:solidFill>
                  <a:srgbClr val="3333CC"/>
                </a:solidFill>
              </a:rPr>
              <a:t>periodically</a:t>
            </a:r>
          </a:p>
          <a:p>
            <a:pPr marL="514350" indent="-51435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FF0000"/>
                </a:solidFill>
              </a:rPr>
              <a:t>Cost </a:t>
            </a:r>
            <a:r>
              <a:rPr lang="en-US" sz="2800" b="1" dirty="0">
                <a:solidFill>
                  <a:srgbClr val="FF0000"/>
                </a:solidFill>
              </a:rPr>
              <a:t>&amp; Privacy </a:t>
            </a:r>
            <a:r>
              <a:rPr lang="en-US" sz="2800" b="1" dirty="0" smtClean="0">
                <a:solidFill>
                  <a:srgbClr val="FF0000"/>
                </a:solidFill>
              </a:rPr>
              <a:t>Issues 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indent="-514350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FF0000"/>
                </a:solidFill>
              </a:rPr>
              <a:t>Significant Energy Consumption (GPS ~ 1000mj)</a:t>
            </a:r>
          </a:p>
        </p:txBody>
      </p:sp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91000"/>
            <a:ext cx="7924800" cy="138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5867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Virtual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Triplines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- NOKIA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Detection – Cellular Phone Locations (3)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365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362200"/>
            <a:ext cx="323373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95400"/>
            <a:ext cx="2741613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222" name="Straight Arrow Connector 7"/>
          <p:cNvCxnSpPr>
            <a:cxnSpLocks noChangeShapeType="1"/>
          </p:cNvCxnSpPr>
          <p:nvPr/>
        </p:nvCxnSpPr>
        <p:spPr bwMode="auto">
          <a:xfrm>
            <a:off x="3124200" y="2286000"/>
            <a:ext cx="205740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lg" len="lg"/>
          </a:ln>
        </p:spPr>
      </p:cxnSp>
      <p:cxnSp>
        <p:nvCxnSpPr>
          <p:cNvPr id="9223" name="Straight Arrow Connector 9"/>
          <p:cNvCxnSpPr>
            <a:cxnSpLocks noChangeShapeType="1"/>
          </p:cNvCxnSpPr>
          <p:nvPr/>
        </p:nvCxnSpPr>
        <p:spPr bwMode="auto">
          <a:xfrm rot="10800000" flipV="1">
            <a:off x="3276600" y="3276600"/>
            <a:ext cx="1905000" cy="533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lg" len="lg"/>
          </a:ln>
        </p:spPr>
      </p:cxn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381000" y="5105400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Coarse grained estimate </a:t>
            </a:r>
            <a:r>
              <a:rPr lang="en-US" dirty="0" smtClean="0">
                <a:solidFill>
                  <a:srgbClr val="FF0000"/>
                </a:solidFill>
              </a:rPr>
              <a:t>– Red, </a:t>
            </a:r>
            <a:r>
              <a:rPr lang="en-US" dirty="0" smtClean="0">
                <a:solidFill>
                  <a:srgbClr val="FFFF00"/>
                </a:solidFill>
              </a:rPr>
              <a:t>yellow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green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Is it Really Real-Time ?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What are the Accuracy Limitations ? 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5181600"/>
            <a:ext cx="5791200" cy="533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Correlation Algorithm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7620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/>
                </a:solidFill>
              </a:rPr>
              <a:t>GOAL 1 </a:t>
            </a:r>
            <a:r>
              <a:rPr lang="en-US" sz="2800" dirty="0">
                <a:solidFill>
                  <a:schemeClr val="accent6"/>
                </a:solidFill>
              </a:rPr>
              <a:t>: Experimentally establish the accuracy limits for the </a:t>
            </a:r>
            <a:r>
              <a:rPr lang="en-US" sz="2800" dirty="0" smtClean="0">
                <a:solidFill>
                  <a:schemeClr val="accent6"/>
                </a:solidFill>
              </a:rPr>
              <a:t>existing GSM based </a:t>
            </a:r>
            <a:r>
              <a:rPr lang="en-US" sz="2800" dirty="0">
                <a:solidFill>
                  <a:schemeClr val="accent6"/>
                </a:solidFill>
              </a:rPr>
              <a:t>techniques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998913"/>
            <a:ext cx="7620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/>
                </a:solidFill>
              </a:rPr>
              <a:t>GOAL 2</a:t>
            </a:r>
            <a:r>
              <a:rPr lang="en-US" sz="2800" dirty="0">
                <a:solidFill>
                  <a:schemeClr val="accent6"/>
                </a:solidFill>
              </a:rPr>
              <a:t>: Propose an algorithm that can improve the accuracy over the state of the art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85800" y="2514600"/>
            <a:ext cx="59436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9725" indent="-339725" eaLnBrk="0" hangingPunct="0">
              <a:lnSpc>
                <a:spcPct val="93000"/>
              </a:lnSpc>
              <a:spcBef>
                <a:spcPts val="700"/>
              </a:spcBef>
              <a:buFont typeface="Wingdings" pitchFamily="2" charset="2"/>
              <a:buChar char=""/>
              <a:defRPr/>
            </a:pPr>
            <a:r>
              <a:rPr lang="en-US" sz="2800" kern="0" dirty="0">
                <a:solidFill>
                  <a:srgbClr val="FF0000"/>
                </a:solidFill>
                <a:latin typeface="+mn-lt"/>
              </a:rPr>
              <a:t>Localization Based Speed </a:t>
            </a:r>
            <a:r>
              <a:rPr lang="en-US" sz="2800" kern="0" dirty="0" smtClean="0">
                <a:solidFill>
                  <a:srgbClr val="FF0000"/>
                </a:solidFill>
                <a:latin typeface="+mn-lt"/>
              </a:rPr>
              <a:t>Estimation</a:t>
            </a:r>
            <a:endParaRPr lang="en-US" sz="2800" kern="0" dirty="0">
              <a:solidFill>
                <a:srgbClr val="FF0000"/>
              </a:solidFill>
              <a:latin typeface="+mn-lt"/>
            </a:endParaRPr>
          </a:p>
          <a:p>
            <a:pPr marL="339725" indent="-339725" eaLnBrk="0" hangingPunct="0">
              <a:lnSpc>
                <a:spcPct val="93000"/>
              </a:lnSpc>
              <a:spcBef>
                <a:spcPts val="700"/>
              </a:spcBef>
              <a:buFont typeface="Wingdings" pitchFamily="2" charset="2"/>
              <a:buChar char=""/>
              <a:defRPr/>
            </a:pPr>
            <a:r>
              <a:rPr lang="en-US" sz="2800" kern="0" dirty="0">
                <a:solidFill>
                  <a:srgbClr val="FF0000"/>
                </a:solidFill>
                <a:latin typeface="+mn-lt"/>
              </a:rPr>
              <a:t>Handoff Based Speed </a:t>
            </a:r>
            <a:r>
              <a:rPr lang="en-US" sz="2800" kern="0" dirty="0" smtClean="0">
                <a:solidFill>
                  <a:srgbClr val="FF0000"/>
                </a:solidFill>
                <a:latin typeface="+mn-lt"/>
              </a:rPr>
              <a:t>Estimation</a:t>
            </a:r>
            <a:endParaRPr lang="en-US" sz="2800" kern="0" dirty="0">
              <a:solidFill>
                <a:srgbClr val="FF000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GSM Signal Strength 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772400" cy="1828800"/>
          </a:xfrm>
        </p:spPr>
        <p:txBody>
          <a:bodyPr/>
          <a:lstStyle/>
          <a:p>
            <a:r>
              <a:rPr lang="en-US" sz="2400" dirty="0" smtClean="0"/>
              <a:t>Cell Phone measures </a:t>
            </a:r>
            <a:r>
              <a:rPr lang="en-US" sz="2400" b="1" i="1" dirty="0" smtClean="0"/>
              <a:t>Received Signal Strength (RSS)</a:t>
            </a:r>
            <a:r>
              <a:rPr lang="en-US" sz="2400" dirty="0" smtClean="0"/>
              <a:t> from surrounding towers periodically and sends it back to the associated tower </a:t>
            </a:r>
            <a:r>
              <a:rPr lang="en-US" sz="2400" b="1" dirty="0" smtClean="0"/>
              <a:t>(Network Measurement Report)</a:t>
            </a:r>
            <a:endParaRPr lang="en-US" sz="2000" b="1" dirty="0" smtClean="0"/>
          </a:p>
          <a:p>
            <a:r>
              <a:rPr lang="en-US" sz="2400" dirty="0" smtClean="0"/>
              <a:t>This information is thus </a:t>
            </a:r>
            <a:r>
              <a:rPr lang="en-US" sz="2400" dirty="0" smtClean="0">
                <a:solidFill>
                  <a:srgbClr val="FF0000"/>
                </a:solidFill>
              </a:rPr>
              <a:t>available</a:t>
            </a:r>
            <a:r>
              <a:rPr lang="en-US" sz="2400" dirty="0" smtClean="0"/>
              <a:t> to provider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648200"/>
            <a:ext cx="2895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200400"/>
            <a:ext cx="1143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648200"/>
            <a:ext cx="91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2209800"/>
            <a:ext cx="121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Lightning Bolt 8"/>
          <p:cNvSpPr>
            <a:spLocks noChangeArrowheads="1"/>
          </p:cNvSpPr>
          <p:nvPr/>
        </p:nvSpPr>
        <p:spPr bwMode="auto">
          <a:xfrm rot="401822">
            <a:off x="1627188" y="3922713"/>
            <a:ext cx="1387475" cy="735012"/>
          </a:xfrm>
          <a:prstGeom prst="lightningBol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ghtning Bolt 9"/>
          <p:cNvSpPr>
            <a:spLocks noChangeArrowheads="1"/>
          </p:cNvSpPr>
          <p:nvPr/>
        </p:nvSpPr>
        <p:spPr bwMode="auto">
          <a:xfrm rot="20347218" flipH="1">
            <a:off x="4864100" y="3267075"/>
            <a:ext cx="2922588" cy="868363"/>
          </a:xfrm>
          <a:prstGeom prst="lightningBol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ghtning Bolt 10"/>
          <p:cNvSpPr>
            <a:spLocks noChangeArrowheads="1"/>
          </p:cNvSpPr>
          <p:nvPr/>
        </p:nvSpPr>
        <p:spPr bwMode="auto">
          <a:xfrm rot="10607874">
            <a:off x="5730875" y="4818063"/>
            <a:ext cx="1220788" cy="298450"/>
          </a:xfrm>
          <a:prstGeom prst="lightningBol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TextBox 11"/>
          <p:cNvSpPr txBox="1">
            <a:spLocks noChangeArrowheads="1"/>
          </p:cNvSpPr>
          <p:nvPr/>
        </p:nvSpPr>
        <p:spPr bwMode="auto">
          <a:xfrm>
            <a:off x="2743200" y="42672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RSS 1</a:t>
            </a:r>
          </a:p>
        </p:txBody>
      </p:sp>
      <p:sp>
        <p:nvSpPr>
          <p:cNvPr id="11276" name="TextBox 12"/>
          <p:cNvSpPr txBox="1">
            <a:spLocks noChangeArrowheads="1"/>
          </p:cNvSpPr>
          <p:nvPr/>
        </p:nvSpPr>
        <p:spPr bwMode="auto">
          <a:xfrm>
            <a:off x="5638800" y="501015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RSS 3</a:t>
            </a:r>
          </a:p>
        </p:txBody>
      </p:sp>
      <p:sp>
        <p:nvSpPr>
          <p:cNvPr id="11277" name="TextBox 13"/>
          <p:cNvSpPr txBox="1">
            <a:spLocks noChangeArrowheads="1"/>
          </p:cNvSpPr>
          <p:nvPr/>
        </p:nvSpPr>
        <p:spPr bwMode="auto">
          <a:xfrm>
            <a:off x="4648200" y="424815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RSS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Localization Based Speed Detection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981200"/>
            <a:ext cx="3867150" cy="380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524000"/>
            <a:ext cx="4676775" cy="474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2381250" y="4419600"/>
            <a:ext cx="1219200" cy="3810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3048000" y="5791200"/>
            <a:ext cx="5181600" cy="609600"/>
          </a:xfrm>
          <a:prstGeom prst="wedgeEllipseCallout">
            <a:avLst>
              <a:gd name="adj1" fmla="val -44370"/>
              <a:gd name="adj2" fmla="val -224611"/>
            </a:avLst>
          </a:prstGeo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4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800" b="1">
                <a:solidFill>
                  <a:srgbClr val="3333CC"/>
                </a:solidFill>
              </a:rPr>
              <a:t>Speed = (Euclidean Distance )/Time</a:t>
            </a:r>
            <a:endParaRPr lang="en-US" sz="1800">
              <a:solidFill>
                <a:srgbClr val="3333CC"/>
              </a:solidFill>
            </a:endParaRPr>
          </a:p>
          <a:p>
            <a:pPr marL="339725" indent="-339725">
              <a:spcBef>
                <a:spcPts val="4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1800">
              <a:solidFill>
                <a:srgbClr val="3333CC"/>
              </a:solidFill>
            </a:endParaRP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4343400" y="3457358"/>
            <a:ext cx="4800600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Median Localization Error  ~= 90m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FF0000"/>
                </a:solidFill>
              </a:rPr>
              <a:t>=&gt; </a:t>
            </a:r>
            <a:r>
              <a:rPr lang="en-US" sz="2800" b="1" dirty="0" smtClean="0">
                <a:solidFill>
                  <a:srgbClr val="FF0000"/>
                </a:solidFill>
              </a:rPr>
              <a:t>Low Speed Est. Accuracy 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1524000"/>
            <a:ext cx="327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Triangulation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Fingerprinting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Bayesian Localization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Probabilistic-Localization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8" descr="C:\Documents and Settings\gchandra\Local Settings\Temporary Internet Files\Content.IE5\45IVCH2R\MCj028054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276600"/>
            <a:ext cx="7620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8" descr="C:\Documents and Settings\gchandra\Local Settings\Temporary Internet Files\Content.IE5\45IVCH2R\MCj028054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048000"/>
            <a:ext cx="1131888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Handoff Based Speed Detection</a:t>
            </a: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381000" y="1676400"/>
            <a:ext cx="2438400" cy="2362200"/>
          </a:xfrm>
          <a:prstGeom prst="ellipse">
            <a:avLst/>
          </a:prstGeom>
          <a:noFill/>
          <a:ln w="12700" algn="ctr">
            <a:solidFill>
              <a:srgbClr val="00206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2057400" y="2514600"/>
            <a:ext cx="4419600" cy="3200400"/>
          </a:xfrm>
          <a:prstGeom prst="ellipse">
            <a:avLst/>
          </a:prstGeom>
          <a:noFill/>
          <a:ln w="12700" algn="ctr">
            <a:solidFill>
              <a:srgbClr val="00206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5791200" y="2895600"/>
            <a:ext cx="2438400" cy="2362200"/>
          </a:xfrm>
          <a:prstGeom prst="ellipse">
            <a:avLst/>
          </a:prstGeom>
          <a:noFill/>
          <a:ln w="12700" algn="ctr">
            <a:solidFill>
              <a:srgbClr val="00206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5368" name="Straight Connector 8"/>
          <p:cNvCxnSpPr>
            <a:cxnSpLocks noChangeShapeType="1"/>
          </p:cNvCxnSpPr>
          <p:nvPr/>
        </p:nvCxnSpPr>
        <p:spPr bwMode="auto">
          <a:xfrm>
            <a:off x="0" y="3048000"/>
            <a:ext cx="9144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69" name="Straight Connector 9"/>
          <p:cNvCxnSpPr>
            <a:cxnSpLocks noChangeShapeType="1"/>
          </p:cNvCxnSpPr>
          <p:nvPr/>
        </p:nvCxnSpPr>
        <p:spPr bwMode="auto">
          <a:xfrm>
            <a:off x="0" y="3884613"/>
            <a:ext cx="91440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381000" y="15240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Coverage Tower -1</a:t>
            </a:r>
          </a:p>
        </p:txBody>
      </p:sp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1676400" y="42672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Coverage Tower -2</a:t>
            </a:r>
          </a:p>
        </p:txBody>
      </p:sp>
      <p:sp>
        <p:nvSpPr>
          <p:cNvPr id="15372" name="TextBox 12"/>
          <p:cNvSpPr txBox="1">
            <a:spLocks noChangeArrowheads="1"/>
          </p:cNvSpPr>
          <p:nvPr/>
        </p:nvSpPr>
        <p:spPr bwMode="auto">
          <a:xfrm>
            <a:off x="7315200" y="47244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Coverage Tower -3</a:t>
            </a:r>
          </a:p>
        </p:txBody>
      </p:sp>
      <p:cxnSp>
        <p:nvCxnSpPr>
          <p:cNvPr id="15373" name="Straight Arrow Connector 14"/>
          <p:cNvCxnSpPr>
            <a:cxnSpLocks noChangeShapeType="1"/>
          </p:cNvCxnSpPr>
          <p:nvPr/>
        </p:nvCxnSpPr>
        <p:spPr bwMode="auto">
          <a:xfrm>
            <a:off x="0" y="3505200"/>
            <a:ext cx="1524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374" name="TextBox 15"/>
          <p:cNvSpPr txBox="1">
            <a:spLocks noChangeArrowheads="1"/>
          </p:cNvSpPr>
          <p:nvPr/>
        </p:nvSpPr>
        <p:spPr bwMode="auto">
          <a:xfrm>
            <a:off x="-76200" y="29972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5375" name="TextBox 16"/>
          <p:cNvSpPr txBox="1">
            <a:spLocks noChangeArrowheads="1"/>
          </p:cNvSpPr>
          <p:nvPr/>
        </p:nvSpPr>
        <p:spPr bwMode="auto">
          <a:xfrm>
            <a:off x="8686800" y="29718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278" name="Oval 17"/>
          <p:cNvSpPr>
            <a:spLocks noChangeArrowheads="1"/>
          </p:cNvSpPr>
          <p:nvPr/>
        </p:nvSpPr>
        <p:spPr bwMode="auto">
          <a:xfrm>
            <a:off x="2057400" y="3048000"/>
            <a:ext cx="914400" cy="8382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TextBox 22"/>
          <p:cNvSpPr txBox="1">
            <a:spLocks noChangeArrowheads="1"/>
          </p:cNvSpPr>
          <p:nvPr/>
        </p:nvSpPr>
        <p:spPr bwMode="auto">
          <a:xfrm>
            <a:off x="1676400" y="2709863"/>
            <a:ext cx="198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C00000"/>
                </a:solidFill>
              </a:rPr>
              <a:t>Handoff  Zone -1</a:t>
            </a:r>
          </a:p>
        </p:txBody>
      </p:sp>
      <p:sp>
        <p:nvSpPr>
          <p:cNvPr id="11280" name="Oval 23"/>
          <p:cNvSpPr>
            <a:spLocks noChangeArrowheads="1"/>
          </p:cNvSpPr>
          <p:nvPr/>
        </p:nvSpPr>
        <p:spPr bwMode="auto">
          <a:xfrm>
            <a:off x="5638800" y="3048000"/>
            <a:ext cx="914400" cy="8382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Oval 24"/>
          <p:cNvSpPr>
            <a:spLocks noChangeArrowheads="1"/>
          </p:cNvSpPr>
          <p:nvPr/>
        </p:nvSpPr>
        <p:spPr bwMode="auto">
          <a:xfrm>
            <a:off x="7696200" y="3048000"/>
            <a:ext cx="914400" cy="8382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TextBox 25"/>
          <p:cNvSpPr txBox="1">
            <a:spLocks noChangeArrowheads="1"/>
          </p:cNvSpPr>
          <p:nvPr/>
        </p:nvSpPr>
        <p:spPr bwMode="auto">
          <a:xfrm>
            <a:off x="5105400" y="2709863"/>
            <a:ext cx="1828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C00000"/>
                </a:solidFill>
              </a:rPr>
              <a:t>Handoff  Zone -2</a:t>
            </a:r>
          </a:p>
        </p:txBody>
      </p:sp>
      <p:sp>
        <p:nvSpPr>
          <p:cNvPr id="15381" name="TextBox 26"/>
          <p:cNvSpPr txBox="1">
            <a:spLocks noChangeArrowheads="1"/>
          </p:cNvSpPr>
          <p:nvPr/>
        </p:nvSpPr>
        <p:spPr bwMode="auto">
          <a:xfrm>
            <a:off x="7391400" y="27432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C00000"/>
                </a:solidFill>
              </a:rPr>
              <a:t>Handoff  Zone -3</a:t>
            </a:r>
          </a:p>
        </p:txBody>
      </p:sp>
      <p:sp>
        <p:nvSpPr>
          <p:cNvPr id="15382" name="TextBox 31"/>
          <p:cNvSpPr txBox="1">
            <a:spLocks noChangeArrowheads="1"/>
          </p:cNvSpPr>
          <p:nvPr/>
        </p:nvSpPr>
        <p:spPr bwMode="auto">
          <a:xfrm>
            <a:off x="2819400" y="1352550"/>
            <a:ext cx="609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Assumption: </a:t>
            </a:r>
            <a:r>
              <a:rPr lang="en-US" sz="2000">
                <a:solidFill>
                  <a:schemeClr val="accent2"/>
                </a:solidFill>
              </a:rPr>
              <a:t>Known Handoff Locations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81000" y="5675313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Infrequent Speed Estimations </a:t>
            </a:r>
          </a:p>
          <a:p>
            <a:r>
              <a:rPr lang="en-US" sz="2800">
                <a:solidFill>
                  <a:srgbClr val="FF0000"/>
                </a:solidFill>
              </a:rPr>
              <a:t>=&gt; Lower Speed Prediction Accuracy. </a:t>
            </a:r>
          </a:p>
        </p:txBody>
      </p:sp>
      <p:pic>
        <p:nvPicPr>
          <p:cNvPr id="11286" name="Picture 2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2971800"/>
            <a:ext cx="11588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819400" y="1828800"/>
            <a:ext cx="609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Speed = (Distance between handoff)/(Time for handoffs)</a:t>
            </a:r>
          </a:p>
        </p:txBody>
      </p:sp>
      <p:pic>
        <p:nvPicPr>
          <p:cNvPr id="15386" name="Picture 28" descr="C:\Documents and Settings\gchandra\Local Settings\Temporary Internet Files\Content.IE5\45IVCH2R\MCj028054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905000"/>
            <a:ext cx="6461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6.9|6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3333CC"/>
          </a:buClr>
          <a:buSzPct val="100000"/>
          <a:buFont typeface="Times New Roman" pitchFamily="18" charset="0"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3333CC"/>
          </a:buClr>
          <a:buSzPct val="100000"/>
          <a:buFont typeface="Times New Roman" pitchFamily="18" charset="0"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3333CC"/>
          </a:buClr>
          <a:buSzPct val="100000"/>
          <a:buFont typeface="Times New Roman" pitchFamily="18" charset="0"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3333CC"/>
          </a:buClr>
          <a:buSzPct val="100000"/>
          <a:buFont typeface="Times New Roman" pitchFamily="18" charset="0"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9591</TotalTime>
  <Words>852</Words>
  <Application>Microsoft Office PowerPoint</Application>
  <PresentationFormat>On-screen Show (4:3)</PresentationFormat>
  <Paragraphs>161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1_Default Design</vt:lpstr>
      <vt:lpstr>Vehicular Speed Estimation using Received Signal Strength from Mobile Phones</vt:lpstr>
      <vt:lpstr>Why is Speed Estimation Interesting ?</vt:lpstr>
      <vt:lpstr>Speed Detection – Fixed Infrastructure(1)</vt:lpstr>
      <vt:lpstr>Speed Detection – Smartphones (2)</vt:lpstr>
      <vt:lpstr>Speed Detection – Cellular Phone Locations (3)</vt:lpstr>
      <vt:lpstr>GOALS</vt:lpstr>
      <vt:lpstr>What is GSM Signal Strength ?</vt:lpstr>
      <vt:lpstr>Localization Based Speed Detection</vt:lpstr>
      <vt:lpstr>Handoff Based Speed Detection</vt:lpstr>
      <vt:lpstr>  Our Proposal - Correlation Algorithm</vt:lpstr>
      <vt:lpstr>Correlation Algorithm</vt:lpstr>
      <vt:lpstr>Correlation Algorithm –“Virtual” Traces</vt:lpstr>
      <vt:lpstr>Correlation Algorithm</vt:lpstr>
      <vt:lpstr>Experiment Set-Up </vt:lpstr>
      <vt:lpstr>Accuracy of Speed Estimation (1)</vt:lpstr>
      <vt:lpstr>Accuracy of Speed Estimation (2)</vt:lpstr>
      <vt:lpstr>Conclusion &amp; Future Work</vt:lpstr>
      <vt:lpstr>Thanks! </vt:lpstr>
      <vt:lpstr>Slide 19</vt:lpstr>
      <vt:lpstr>Slide 20</vt:lpstr>
      <vt:lpstr>Energy Accuracy Tradeoff</vt:lpstr>
      <vt:lpstr>Slide 22</vt:lpstr>
      <vt:lpstr>Impact of Matching Duration on Accuracy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Orbit Architecture</dc:title>
  <dc:creator>Max Ott</dc:creator>
  <cp:lastModifiedBy>Gayathri</cp:lastModifiedBy>
  <cp:revision>880</cp:revision>
  <dcterms:modified xsi:type="dcterms:W3CDTF">2010-09-29T07:01:04Z</dcterms:modified>
</cp:coreProperties>
</file>