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620" r:id="rId2"/>
    <p:sldId id="621" r:id="rId3"/>
    <p:sldId id="604" r:id="rId4"/>
    <p:sldId id="624" r:id="rId5"/>
    <p:sldId id="625" r:id="rId6"/>
    <p:sldId id="411" r:id="rId7"/>
    <p:sldId id="576" r:id="rId8"/>
    <p:sldId id="598" r:id="rId9"/>
    <p:sldId id="599" r:id="rId10"/>
    <p:sldId id="619" r:id="rId11"/>
    <p:sldId id="600" r:id="rId12"/>
    <p:sldId id="602" r:id="rId13"/>
    <p:sldId id="62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D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4" autoAdjust="0"/>
    <p:restoredTop sz="77476" autoAdjust="0"/>
  </p:normalViewPr>
  <p:slideViewPr>
    <p:cSldViewPr snapToGrid="0" snapToObjects="1">
      <p:cViewPr>
        <p:scale>
          <a:sx n="66" d="100"/>
          <a:sy n="66" d="100"/>
        </p:scale>
        <p:origin x="-1398" y="3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0" d="100"/>
          <a:sy n="60" d="100"/>
        </p:scale>
        <p:origin x="-256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A3CE16-6ACB-754F-88EC-756B4C185E9E}" type="datetimeFigureOut">
              <a:rPr lang="en-US" smtClean="0"/>
              <a:pPr/>
              <a:t>3/26/2012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D07D8D-FF22-7044-A16D-B17634599F93}" type="slidenum">
              <a:rPr lang="en-US" smtClean="0"/>
              <a:pPr/>
              <a:t>‹#›</a:t>
            </a:fld>
            <a:endParaRPr lang="en-US"/>
          </a:p>
        </p:txBody>
      </p:sp>
    </p:spTree>
    <p:extLst>
      <p:ext uri="{BB962C8B-B14F-4D97-AF65-F5344CB8AC3E}">
        <p14:creationId xmlns:p14="http://schemas.microsoft.com/office/powerpoint/2010/main" val="388137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Our work is motivated</a:t>
            </a:r>
            <a:r>
              <a:rPr lang="en-US" baseline="0" dirty="0" smtClean="0"/>
              <a:t> by the popular of mobile devices now a day. </a:t>
            </a:r>
          </a:p>
          <a:p>
            <a:endParaRPr lang="en-US" baseline="0" dirty="0" smtClean="0"/>
          </a:p>
          <a:p>
            <a:pPr algn="l"/>
            <a:r>
              <a:rPr lang="en-US" baseline="0" dirty="0" smtClean="0"/>
              <a:t>+ </a:t>
            </a:r>
            <a:r>
              <a:rPr lang="en-US" sz="1200" b="0" i="0" u="none" strike="noStrike" kern="1200" baseline="0" dirty="0" smtClean="0">
                <a:solidFill>
                  <a:schemeClr val="tx1"/>
                </a:solidFill>
                <a:latin typeface="+mn-lt"/>
                <a:ea typeface="+mn-ea"/>
                <a:cs typeface="+mn-cs"/>
              </a:rPr>
              <a:t>Many of these transmitters are virtually always on—they send messages for push email, handoffs, or sensor status updates even without any explicit user action</a:t>
            </a:r>
          </a:p>
          <a:p>
            <a:pPr algn="l"/>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Trilateration =&gt; localize using physical signal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Existing techniques </a:t>
            </a:r>
          </a:p>
          <a:p>
            <a:endParaRPr lang="en-US" sz="1200" b="0" i="0" u="none" strike="noStrike" kern="1200" baseline="0" dirty="0" smtClean="0">
              <a:solidFill>
                <a:schemeClr val="tx1"/>
              </a:solidFill>
              <a:latin typeface="+mn-lt"/>
              <a:ea typeface="+mn-ea"/>
              <a:cs typeface="+mn-cs"/>
            </a:endParaRP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0D07D8D-FF22-7044-A16D-B17634599F93}" type="slidenum">
              <a:rPr lang="en-US" smtClean="0"/>
              <a:pPr/>
              <a:t>2</a:t>
            </a:fld>
            <a:endParaRPr lang="en-US"/>
          </a:p>
        </p:txBody>
      </p:sp>
    </p:spTree>
    <p:extLst>
      <p:ext uri="{BB962C8B-B14F-4D97-AF65-F5344CB8AC3E}">
        <p14:creationId xmlns:p14="http://schemas.microsoft.com/office/powerpoint/2010/main" val="195452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This</a:t>
            </a:r>
            <a:r>
              <a:rPr lang="en-US" baseline="0" dirty="0" smtClean="0"/>
              <a:t> result show: </a:t>
            </a:r>
          </a:p>
          <a:p>
            <a:pPr marL="628650" lvl="1" indent="-171450">
              <a:buFontTx/>
              <a:buChar char="-"/>
            </a:pPr>
            <a:r>
              <a:rPr lang="en-US" baseline="0" dirty="0" smtClean="0"/>
              <a:t>Increase and decrease the offset to see how the Receiver demodulate. </a:t>
            </a:r>
          </a:p>
          <a:p>
            <a:pPr marL="628650" lvl="1" indent="-171450">
              <a:buFontTx/>
              <a:buChar char="-"/>
            </a:pPr>
            <a:r>
              <a:rPr lang="en-US" baseline="0" dirty="0" smtClean="0"/>
              <a:t>=&gt; shows the improvement in PRR and RSS as synchronization </a:t>
            </a:r>
          </a:p>
          <a:p>
            <a:pPr marL="628650" lvl="1" indent="-171450">
              <a:buFontTx/>
              <a:buChar char="-"/>
            </a:pPr>
            <a:endParaRPr lang="en-US" baseline="0" dirty="0" smtClean="0"/>
          </a:p>
          <a:p>
            <a:endParaRPr lang="en-US" dirty="0" smtClean="0"/>
          </a:p>
          <a:p>
            <a:r>
              <a:rPr lang="en-US" dirty="0" smtClean="0"/>
              <a:t>==============</a:t>
            </a:r>
          </a:p>
          <a:p>
            <a:r>
              <a:rPr lang="en-US" dirty="0" smtClean="0"/>
              <a:t>These</a:t>
            </a:r>
            <a:r>
              <a:rPr lang="en-US" baseline="0" dirty="0" smtClean="0"/>
              <a:t> are the result for time synchronization</a:t>
            </a:r>
          </a:p>
          <a:p>
            <a:pPr marL="171450" indent="-171450">
              <a:buFontTx/>
              <a:buChar char="-"/>
            </a:pPr>
            <a:r>
              <a:rPr lang="en-US" baseline="0" dirty="0" smtClean="0"/>
              <a:t>The left figure shows the time offset between two radios between one second synchronization interval </a:t>
            </a:r>
          </a:p>
          <a:p>
            <a:pPr marL="171450" indent="-171450">
              <a:buFontTx/>
              <a:buChar char="-"/>
            </a:pPr>
            <a:r>
              <a:rPr lang="en-US" baseline="0" dirty="0" smtClean="0"/>
              <a:t>Two radios synchronize their time every second according to PPS clock, however the small difference in their local oscillators produce non trivial offset which is </a:t>
            </a:r>
            <a:r>
              <a:rPr lang="en-US" baseline="0" dirty="0" err="1" smtClean="0"/>
              <a:t>upto</a:t>
            </a:r>
            <a:r>
              <a:rPr lang="en-US" baseline="0" dirty="0" smtClean="0"/>
              <a:t> 4 </a:t>
            </a:r>
            <a:r>
              <a:rPr lang="en-US" baseline="0" dirty="0" err="1" smtClean="0"/>
              <a:t>usec</a:t>
            </a:r>
            <a:r>
              <a:rPr lang="en-US" baseline="0" dirty="0" smtClean="0"/>
              <a:t>, which should not be ignored.</a:t>
            </a:r>
          </a:p>
          <a:p>
            <a:pPr marL="171450" indent="-171450">
              <a:buFontTx/>
              <a:buChar char="-"/>
            </a:pPr>
            <a:r>
              <a:rPr lang="en-US" baseline="0" dirty="0" smtClean="0"/>
              <a:t>We test this by transmitting 2000packet continuously and find their timing offset grows as shown in the top figure in the left side.</a:t>
            </a:r>
          </a:p>
          <a:p>
            <a:pPr marL="0" indent="0">
              <a:buFontTx/>
              <a:buNone/>
            </a:pPr>
            <a:endParaRPr lang="en-US" baseline="0" dirty="0" smtClean="0"/>
          </a:p>
          <a:p>
            <a:pPr marL="0" indent="0">
              <a:buFontTx/>
              <a:buNone/>
            </a:pPr>
            <a:r>
              <a:rPr lang="en-US" baseline="0" dirty="0" smtClean="0"/>
              <a:t>We solve this problem by making one of the radios transmit a little bit extended symbols than other radios, which means adding some additional baseband samples to the radio that has a fast running oscillator. </a:t>
            </a:r>
          </a:p>
          <a:p>
            <a:pPr marL="0" indent="0">
              <a:buFontTx/>
              <a:buNone/>
            </a:pPr>
            <a:endParaRPr lang="en-US" baseline="0" dirty="0" smtClean="0"/>
          </a:p>
          <a:p>
            <a:pPr marL="0" indent="0">
              <a:buFontTx/>
              <a:buNone/>
            </a:pPr>
            <a:r>
              <a:rPr lang="en-US" baseline="0" dirty="0" smtClean="0"/>
              <a:t>The right figure is the result of time and frequency synchronization</a:t>
            </a:r>
          </a:p>
          <a:p>
            <a:pPr marL="171450" indent="-171450">
              <a:buFontTx/>
              <a:buChar char="-"/>
            </a:pPr>
            <a:r>
              <a:rPr lang="en-US" baseline="0" dirty="0" smtClean="0"/>
              <a:t>We shift the time offset of one of the radio and measure the packet reception rate and RSS using regular </a:t>
            </a:r>
            <a:r>
              <a:rPr lang="en-US" baseline="0" dirty="0" err="1" smtClean="0"/>
              <a:t>WiFi</a:t>
            </a:r>
            <a:r>
              <a:rPr lang="en-US" baseline="0" dirty="0" smtClean="0"/>
              <a:t> radio.</a:t>
            </a:r>
          </a:p>
          <a:p>
            <a:pPr marL="171450" indent="-171450">
              <a:buFontTx/>
              <a:buChar char="-"/>
            </a:pPr>
            <a:r>
              <a:rPr lang="en-US" baseline="0" dirty="0" smtClean="0"/>
              <a:t>The result shows the level of time synchronization required is about +- one micro second, which is quite surprising considering the size of cyclic prefix of 802.11 symbols is only 0.8 microsecond</a:t>
            </a:r>
          </a:p>
          <a:p>
            <a:pPr marL="171450" indent="-171450">
              <a:buFontTx/>
              <a:buChar char="-"/>
            </a:pPr>
            <a:r>
              <a:rPr lang="en-US" baseline="0" dirty="0" smtClean="0"/>
              <a:t>  And  the below curve shows change of RSS due to cooperative transmission </a:t>
            </a:r>
          </a:p>
          <a:p>
            <a:pPr marL="171450" indent="-171450">
              <a:buFontTx/>
              <a:buChar char="-"/>
            </a:pPr>
            <a:r>
              <a:rPr lang="en-US" baseline="0" dirty="0" smtClean="0"/>
              <a:t>We can find the RSS measurement has actually been increased due to the cooperation of two nodes</a:t>
            </a:r>
          </a:p>
        </p:txBody>
      </p:sp>
      <p:sp>
        <p:nvSpPr>
          <p:cNvPr id="4" name="Slide Number Placeholder 3"/>
          <p:cNvSpPr>
            <a:spLocks noGrp="1"/>
          </p:cNvSpPr>
          <p:nvPr>
            <p:ph type="sldNum" sz="quarter" idx="10"/>
          </p:nvPr>
        </p:nvSpPr>
        <p:spPr/>
        <p:txBody>
          <a:bodyPr/>
          <a:lstStyle/>
          <a:p>
            <a:fld id="{60D07D8D-FF22-7044-A16D-B17634599F93}" type="slidenum">
              <a:rPr lang="en-US" smtClean="0"/>
              <a:pPr/>
              <a:t>11</a:t>
            </a:fld>
            <a:endParaRPr lang="en-US"/>
          </a:p>
        </p:txBody>
      </p:sp>
    </p:spTree>
    <p:extLst>
      <p:ext uri="{BB962C8B-B14F-4D97-AF65-F5344CB8AC3E}">
        <p14:creationId xmlns:p14="http://schemas.microsoft.com/office/powerpoint/2010/main" val="3516080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a:t>
            </a:r>
            <a:r>
              <a:rPr lang="en-US" baseline="0" dirty="0" smtClean="0"/>
              <a:t> we have applied the result to ORBIT grid localization system.</a:t>
            </a:r>
          </a:p>
          <a:p>
            <a:r>
              <a:rPr lang="en-US" baseline="0" dirty="0" smtClean="0"/>
              <a:t>We did the experiment on controlled environment to exclude the artifacts from noises and unexpected shadowing effects.</a:t>
            </a:r>
          </a:p>
          <a:p>
            <a:pPr marL="171450" indent="-171450">
              <a:buFontTx/>
              <a:buChar char="-"/>
            </a:pPr>
            <a:r>
              <a:rPr lang="en-US" baseline="0" dirty="0" smtClean="0"/>
              <a:t>We built RSS map on 400 reference points using radio fingerprinting technique</a:t>
            </a:r>
          </a:p>
          <a:p>
            <a:pPr marL="171450" indent="-171450">
              <a:buFontTx/>
              <a:buChar char="-"/>
            </a:pPr>
            <a:r>
              <a:rPr lang="en-US" baseline="0" dirty="0" smtClean="0"/>
              <a:t>Then use two GNU radios in ORBIT location at (3,8) and (8,3), and make them two transmit same packet at the same time.</a:t>
            </a:r>
          </a:p>
          <a:p>
            <a:pPr marL="171450" indent="-171450">
              <a:buFontTx/>
              <a:buChar char="-"/>
            </a:pPr>
            <a:endParaRPr lang="en-US" baseline="0" dirty="0" smtClean="0"/>
          </a:p>
          <a:p>
            <a:pPr marL="0" indent="0">
              <a:buFontTx/>
              <a:buNone/>
            </a:pPr>
            <a:r>
              <a:rPr lang="en-US" baseline="0" dirty="0" smtClean="0"/>
              <a:t>The we assume adversary sensors use a number of sensors nodes to measure the received signal to localize the transmitters.</a:t>
            </a:r>
          </a:p>
          <a:p>
            <a:pPr marL="0" indent="0">
              <a:buFontTx/>
              <a:buNone/>
            </a:pPr>
            <a:r>
              <a:rPr lang="en-US" baseline="0" dirty="0" smtClean="0"/>
              <a:t>-  The right figure shows the location that the adversary RSS based localization algorithm points when they received dummy packets.</a:t>
            </a:r>
          </a:p>
          <a:p>
            <a:pPr marL="171450" indent="-171450">
              <a:buFontTx/>
              <a:buChar char="-"/>
            </a:pPr>
            <a:r>
              <a:rPr lang="en-US" baseline="0" dirty="0" smtClean="0"/>
              <a:t>Depending on the power configuration of two nodes, the ghost location moves around the grid.</a:t>
            </a:r>
          </a:p>
          <a:p>
            <a:pPr marL="171450" indent="-171450">
              <a:buFontTx/>
              <a:buChar char="-"/>
            </a:pPr>
            <a:r>
              <a:rPr lang="en-US" baseline="0" dirty="0" smtClean="0"/>
              <a:t> </a:t>
            </a:r>
          </a:p>
          <a:p>
            <a:pPr marL="171450" indent="-171450">
              <a:buFontTx/>
              <a:buChar char="-"/>
            </a:pPr>
            <a:endParaRPr lang="en-US" baseline="0" dirty="0" smtClean="0"/>
          </a:p>
          <a:p>
            <a:r>
              <a:rPr lang="en-US" baseline="0" dirty="0" smtClean="0"/>
              <a:t>- </a:t>
            </a:r>
          </a:p>
        </p:txBody>
      </p:sp>
      <p:sp>
        <p:nvSpPr>
          <p:cNvPr id="4" name="Slide Number Placeholder 3"/>
          <p:cNvSpPr>
            <a:spLocks noGrp="1"/>
          </p:cNvSpPr>
          <p:nvPr>
            <p:ph type="sldNum" sz="quarter" idx="10"/>
          </p:nvPr>
        </p:nvSpPr>
        <p:spPr/>
        <p:txBody>
          <a:bodyPr/>
          <a:lstStyle/>
          <a:p>
            <a:fld id="{60D07D8D-FF22-7044-A16D-B17634599F93}" type="slidenum">
              <a:rPr lang="en-US" smtClean="0"/>
              <a:pPr/>
              <a:t>12</a:t>
            </a:fld>
            <a:endParaRPr lang="en-US"/>
          </a:p>
        </p:txBody>
      </p:sp>
    </p:spTree>
    <p:extLst>
      <p:ext uri="{BB962C8B-B14F-4D97-AF65-F5344CB8AC3E}">
        <p14:creationId xmlns:p14="http://schemas.microsoft.com/office/powerpoint/2010/main" val="1938305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try to</a:t>
            </a:r>
            <a:r>
              <a:rPr lang="en-US" baseline="0" dirty="0" smtClean="0"/>
              <a:t> check the feasibility of the system indoor localization systems and physical layer experiments, so we have selected one of the most popular and precise localization techniques based on RSS measurements.</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60D07D8D-FF22-7044-A16D-B17634599F93}"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Our work is motivated</a:t>
            </a:r>
            <a:r>
              <a:rPr lang="en-US" baseline="0" dirty="0" smtClean="0"/>
              <a:t> by the popular of mobile devices now a day. </a:t>
            </a:r>
          </a:p>
          <a:p>
            <a:endParaRPr lang="en-US" baseline="0" dirty="0" smtClean="0"/>
          </a:p>
          <a:p>
            <a:pPr algn="l"/>
            <a:r>
              <a:rPr lang="en-US" baseline="0" dirty="0" smtClean="0"/>
              <a:t>+ </a:t>
            </a:r>
            <a:r>
              <a:rPr lang="en-US" sz="1200" b="0" i="0" u="none" strike="noStrike" kern="1200" baseline="0" dirty="0" smtClean="0">
                <a:solidFill>
                  <a:schemeClr val="tx1"/>
                </a:solidFill>
                <a:latin typeface="+mn-lt"/>
                <a:ea typeface="+mn-ea"/>
                <a:cs typeface="+mn-cs"/>
              </a:rPr>
              <a:t>Many of these transmitters are virtually always on—they send messages for push email, handoffs, or sensor status updates even without any explicit user action</a:t>
            </a:r>
          </a:p>
          <a:p>
            <a:pPr algn="l"/>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Trilateration =&gt; localize using physical signal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Existing techniques </a:t>
            </a:r>
          </a:p>
          <a:p>
            <a:endParaRPr lang="en-US" sz="1200" b="0" i="0" u="none" strike="noStrike" kern="1200" baseline="0" dirty="0" smtClean="0">
              <a:solidFill>
                <a:schemeClr val="tx1"/>
              </a:solidFill>
              <a:latin typeface="+mn-lt"/>
              <a:ea typeface="+mn-ea"/>
              <a:cs typeface="+mn-cs"/>
            </a:endParaRP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0D07D8D-FF22-7044-A16D-B17634599F93}" type="slidenum">
              <a:rPr lang="en-US" smtClean="0"/>
              <a:pPr/>
              <a:t>4</a:t>
            </a:fld>
            <a:endParaRPr lang="en-US"/>
          </a:p>
        </p:txBody>
      </p:sp>
    </p:spTree>
    <p:extLst>
      <p:ext uri="{BB962C8B-B14F-4D97-AF65-F5344CB8AC3E}">
        <p14:creationId xmlns:p14="http://schemas.microsoft.com/office/powerpoint/2010/main" val="195452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Our work is motivated</a:t>
            </a:r>
            <a:r>
              <a:rPr lang="en-US" baseline="0" dirty="0" smtClean="0"/>
              <a:t> by the popular of mobile devices now a day. </a:t>
            </a:r>
          </a:p>
          <a:p>
            <a:endParaRPr lang="en-US" baseline="0" dirty="0" smtClean="0"/>
          </a:p>
          <a:p>
            <a:pPr algn="l"/>
            <a:r>
              <a:rPr lang="en-US" baseline="0" dirty="0" smtClean="0"/>
              <a:t>+ </a:t>
            </a:r>
            <a:r>
              <a:rPr lang="en-US" sz="1200" b="0" i="0" u="none" strike="noStrike" kern="1200" baseline="0" dirty="0" smtClean="0">
                <a:solidFill>
                  <a:schemeClr val="tx1"/>
                </a:solidFill>
                <a:latin typeface="+mn-lt"/>
                <a:ea typeface="+mn-ea"/>
                <a:cs typeface="+mn-cs"/>
              </a:rPr>
              <a:t>Many of these transmitters are virtually always on—they send messages for push email, handoffs, or sensor status updates even without any explicit user action</a:t>
            </a:r>
          </a:p>
          <a:p>
            <a:pPr algn="l"/>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Trilateration =&gt; localize using physical signal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Existing techniques </a:t>
            </a:r>
          </a:p>
          <a:p>
            <a:endParaRPr lang="en-US" sz="1200" b="0" i="0" u="none" strike="noStrike" kern="1200" baseline="0" dirty="0" smtClean="0">
              <a:solidFill>
                <a:schemeClr val="tx1"/>
              </a:solidFill>
              <a:latin typeface="+mn-lt"/>
              <a:ea typeface="+mn-ea"/>
              <a:cs typeface="+mn-cs"/>
            </a:endParaRP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0D07D8D-FF22-7044-A16D-B17634599F93}" type="slidenum">
              <a:rPr lang="en-US" smtClean="0"/>
              <a:pPr/>
              <a:t>5</a:t>
            </a:fld>
            <a:endParaRPr lang="en-US"/>
          </a:p>
        </p:txBody>
      </p:sp>
    </p:spTree>
    <p:extLst>
      <p:ext uri="{BB962C8B-B14F-4D97-AF65-F5344CB8AC3E}">
        <p14:creationId xmlns:p14="http://schemas.microsoft.com/office/powerpoint/2010/main" val="195452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Cloning</a:t>
            </a:r>
            <a:r>
              <a:rPr lang="en-US" baseline="0" dirty="0" smtClean="0"/>
              <a:t> is a technique that protects the location privacy of wireless users by creating a number of fake locations with the same identity with the user</a:t>
            </a:r>
          </a:p>
          <a:p>
            <a:r>
              <a:rPr lang="en-US" dirty="0" smtClean="0"/>
              <a:t>The fake locations</a:t>
            </a:r>
            <a:r>
              <a:rPr lang="en-US" baseline="0" dirty="0" smtClean="0"/>
              <a:t> which are also called as ghost locations are created by cooperative transmission with other nodes.</a:t>
            </a:r>
          </a:p>
          <a:p>
            <a:r>
              <a:rPr lang="en-US" dirty="0" smtClean="0"/>
              <a:t/>
            </a:r>
            <a:br>
              <a:rPr lang="en-US" dirty="0" smtClean="0"/>
            </a:br>
            <a:r>
              <a:rPr lang="en-US" dirty="0" smtClean="0"/>
              <a:t>In</a:t>
            </a:r>
            <a:r>
              <a:rPr lang="en-US" baseline="0" dirty="0" smtClean="0"/>
              <a:t> picture, Alice is transmitting her signal to communication with other node AP,</a:t>
            </a:r>
          </a:p>
          <a:p>
            <a:pPr marL="171450" indent="-171450">
              <a:buFontTx/>
              <a:buChar char="-"/>
            </a:pPr>
            <a:r>
              <a:rPr lang="en-US" baseline="0" dirty="0" smtClean="0"/>
              <a:t>But adversary Eve can localize her location by measuring her RSS or TOA from a number of her sensors.</a:t>
            </a:r>
          </a:p>
          <a:p>
            <a:pPr marL="171450" indent="-171450">
              <a:buFontTx/>
              <a:buChar char="-"/>
            </a:pPr>
            <a:r>
              <a:rPr lang="en-US" baseline="0" dirty="0" smtClean="0"/>
              <a:t>So Bob is helping Alice to create ghosts by spoofing the adversary sensors through synchronized transmissions with Alice.</a:t>
            </a:r>
          </a:p>
          <a:p>
            <a:pPr marL="171450" indent="-171450">
              <a:buFontTx/>
              <a:buChar char="-"/>
            </a:pPr>
            <a:r>
              <a:rPr lang="en-US" baseline="0" dirty="0" smtClean="0"/>
              <a:t>If the two signal from Alice and Bob are properly synchronized, they the RSS or TOA values that adversary measure will be different from the signal from Alice, which is indicating another ghost location that is not Alice</a:t>
            </a:r>
          </a:p>
          <a:p>
            <a:pPr marL="171450" indent="-171450">
              <a:buFontTx/>
              <a:buChar char="-"/>
            </a:pPr>
            <a:r>
              <a:rPr lang="en-US" dirty="0" smtClean="0"/>
              <a:t>If we can</a:t>
            </a:r>
            <a:r>
              <a:rPr lang="en-US" baseline="0" dirty="0" smtClean="0"/>
              <a:t> make the packets cooperatively transmitted have the </a:t>
            </a:r>
            <a:r>
              <a:rPr lang="en-US" dirty="0" smtClean="0"/>
              <a:t>same ID</a:t>
            </a:r>
            <a:r>
              <a:rPr lang="en-US" baseline="0" dirty="0" smtClean="0"/>
              <a:t> with Alice’s packet, then the probably that Eve points the right location of Alice can be significantly reduced.</a:t>
            </a:r>
          </a:p>
          <a:p>
            <a:pPr marL="0" indent="0">
              <a:buFontTx/>
              <a:buNone/>
            </a:pPr>
            <a:endParaRPr lang="en-US" baseline="0" dirty="0" smtClean="0"/>
          </a:p>
          <a:p>
            <a:pPr marL="0" indent="0">
              <a:buFontTx/>
              <a:buNone/>
            </a:pPr>
            <a:r>
              <a:rPr lang="en-US" baseline="0" dirty="0" smtClean="0"/>
              <a:t>In this part, we are going to discuss the technical issues, and the performance of Phantom technique, overhead required to create ghost locations, and also discuss about strong adversary models that we can think of.</a:t>
            </a:r>
          </a:p>
        </p:txBody>
      </p:sp>
      <p:sp>
        <p:nvSpPr>
          <p:cNvPr id="4" name="Slide Number Placeholder 3"/>
          <p:cNvSpPr>
            <a:spLocks noGrp="1"/>
          </p:cNvSpPr>
          <p:nvPr>
            <p:ph type="sldNum" sz="quarter" idx="10"/>
          </p:nvPr>
        </p:nvSpPr>
        <p:spPr/>
        <p:txBody>
          <a:bodyPr/>
          <a:lstStyle/>
          <a:p>
            <a:fld id="{60D07D8D-FF22-7044-A16D-B17634599F93}" type="slidenum">
              <a:rPr lang="en-US" smtClean="0"/>
              <a:pPr/>
              <a:t>6</a:t>
            </a:fld>
            <a:endParaRPr lang="en-US"/>
          </a:p>
        </p:txBody>
      </p:sp>
    </p:spTree>
    <p:extLst>
      <p:ext uri="{BB962C8B-B14F-4D97-AF65-F5344CB8AC3E}">
        <p14:creationId xmlns:p14="http://schemas.microsoft.com/office/powerpoint/2010/main" val="1788639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D07D8D-FF22-7044-A16D-B17634599F93}" type="slidenum">
              <a:rPr lang="en-US" smtClean="0"/>
              <a:pPr/>
              <a:t>7</a:t>
            </a:fld>
            <a:endParaRPr lang="en-US"/>
          </a:p>
        </p:txBody>
      </p:sp>
    </p:spTree>
    <p:extLst>
      <p:ext uri="{BB962C8B-B14F-4D97-AF65-F5344CB8AC3E}">
        <p14:creationId xmlns:p14="http://schemas.microsoft.com/office/powerpoint/2010/main" val="25734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Our first</a:t>
            </a:r>
            <a:r>
              <a:rPr lang="en-US" baseline="0" dirty="0" smtClean="0"/>
              <a:t> experiment is to find the technical feasibility in packet synchronization which is critical in implementing Phantom </a:t>
            </a:r>
          </a:p>
          <a:p>
            <a:endParaRPr lang="en-US" baseline="0" dirty="0" smtClean="0"/>
          </a:p>
          <a:p>
            <a:r>
              <a:rPr lang="en-US" baseline="0" dirty="0" smtClean="0"/>
              <a:t>We used GNU software radios, because radio devices does not support the control of time and frequency control to the level that we need.</a:t>
            </a:r>
          </a:p>
          <a:p>
            <a:pPr marL="171450" indent="-171450">
              <a:buFontTx/>
              <a:buChar char="-"/>
            </a:pPr>
            <a:r>
              <a:rPr lang="en-US" dirty="0" smtClean="0"/>
              <a:t>We used two GNU Radios for two cooperative transmitters,</a:t>
            </a:r>
            <a:r>
              <a:rPr lang="en-US" baseline="0" dirty="0" smtClean="0"/>
              <a:t> and used another one for signal processing for calibration</a:t>
            </a:r>
          </a:p>
          <a:p>
            <a:pPr marL="171450" indent="-171450">
              <a:buFontTx/>
              <a:buChar char="-"/>
            </a:pPr>
            <a:r>
              <a:rPr lang="en-US" baseline="0" dirty="0" smtClean="0"/>
              <a:t>We used a laptop with standard </a:t>
            </a:r>
            <a:r>
              <a:rPr lang="en-US" baseline="0" dirty="0" err="1" smtClean="0"/>
              <a:t>WiFi</a:t>
            </a:r>
            <a:r>
              <a:rPr lang="en-US" baseline="0" dirty="0" smtClean="0"/>
              <a:t> network card to verify the reception of dummy packets.</a:t>
            </a:r>
          </a:p>
          <a:p>
            <a:pPr marL="171450" indent="-171450">
              <a:buFontTx/>
              <a:buChar char="-"/>
            </a:pPr>
            <a:endParaRPr lang="en-US" baseline="0" dirty="0" smtClean="0"/>
          </a:p>
          <a:p>
            <a:pPr marL="0" indent="0">
              <a:buFontTx/>
              <a:buNone/>
            </a:pPr>
            <a:r>
              <a:rPr lang="en-US" baseline="0" dirty="0" smtClean="0"/>
              <a:t>We created standard 802.11g packets and let two GNU radios transmit that packets at the same time,</a:t>
            </a:r>
          </a:p>
          <a:p>
            <a:pPr marL="171450" indent="-171450">
              <a:buFontTx/>
              <a:buChar char="-"/>
            </a:pPr>
            <a:r>
              <a:rPr lang="en-US" baseline="0" dirty="0" smtClean="0"/>
              <a:t>Then measure how RSS values change in the receiver node equipped with a Wi-Fi card  </a:t>
            </a:r>
          </a:p>
          <a:p>
            <a:pPr marL="0" indent="0">
              <a:buFontTx/>
              <a:buNone/>
            </a:pPr>
            <a:endParaRPr lang="en-US" sz="2000" baseline="0" dirty="0" smtClean="0"/>
          </a:p>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60D07D8D-FF22-7044-A16D-B17634599F93}" type="slidenum">
              <a:rPr lang="en-US" smtClean="0"/>
              <a:pPr/>
              <a:t>8</a:t>
            </a:fld>
            <a:endParaRPr lang="en-US"/>
          </a:p>
        </p:txBody>
      </p:sp>
    </p:spTree>
    <p:extLst>
      <p:ext uri="{BB962C8B-B14F-4D97-AF65-F5344CB8AC3E}">
        <p14:creationId xmlns:p14="http://schemas.microsoft.com/office/powerpoint/2010/main" val="475395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a:t>
            </a:r>
            <a:r>
              <a:rPr lang="en-US" baseline="0" dirty="0" smtClean="0"/>
              <a:t> </a:t>
            </a:r>
            <a:r>
              <a:rPr lang="en-US" dirty="0" smtClean="0"/>
              <a:t>If</a:t>
            </a:r>
            <a:r>
              <a:rPr lang="en-US" baseline="0" dirty="0" smtClean="0"/>
              <a:t> two frequency are different, they are going to interfere each other. </a:t>
            </a:r>
          </a:p>
          <a:p>
            <a:r>
              <a:rPr lang="en-US" baseline="0" dirty="0" smtClean="0"/>
              <a:t>With in 1% of the sub </a:t>
            </a:r>
            <a:r>
              <a:rPr lang="en-US" baseline="0" dirty="0" err="1" smtClean="0"/>
              <a:t>carrer</a:t>
            </a:r>
            <a:r>
              <a:rPr lang="en-US" baseline="0" dirty="0" smtClean="0"/>
              <a:t> </a:t>
            </a:r>
          </a:p>
          <a:p>
            <a:r>
              <a:rPr lang="en-US" dirty="0" smtClean="0"/>
              <a:t>Old: </a:t>
            </a:r>
          </a:p>
          <a:p>
            <a:r>
              <a:rPr lang="en-US" dirty="0" smtClean="0"/>
              <a:t>===========</a:t>
            </a:r>
          </a:p>
          <a:p>
            <a:r>
              <a:rPr lang="en-US" dirty="0" smtClean="0"/>
              <a:t>To see whether we can synchronize the transmission so that adversary can’t see.</a:t>
            </a:r>
            <a:r>
              <a:rPr lang="en-US" baseline="0" dirty="0" smtClean="0"/>
              <a:t> </a:t>
            </a:r>
            <a:endParaRPr lang="en-US" dirty="0" smtClean="0"/>
          </a:p>
          <a:p>
            <a:endParaRPr lang="en-US" dirty="0" smtClean="0"/>
          </a:p>
          <a:p>
            <a:r>
              <a:rPr lang="en-US" dirty="0" smtClean="0"/>
              <a:t>This is the first result for radio</a:t>
            </a:r>
            <a:r>
              <a:rPr lang="en-US" baseline="0" dirty="0" smtClean="0"/>
              <a:t> calibration on </a:t>
            </a:r>
            <a:r>
              <a:rPr lang="en-US" dirty="0" smtClean="0"/>
              <a:t>frequency</a:t>
            </a:r>
            <a:r>
              <a:rPr lang="en-US" baseline="0" dirty="0" smtClean="0"/>
              <a:t> and time synchronization </a:t>
            </a:r>
          </a:p>
          <a:p>
            <a:r>
              <a:rPr lang="en-US" dirty="0" smtClean="0"/>
              <a:t>-</a:t>
            </a:r>
            <a:r>
              <a:rPr lang="en-US" baseline="0" dirty="0" smtClean="0"/>
              <a:t>  Frequency offset is </a:t>
            </a:r>
            <a:r>
              <a:rPr lang="en-US" baseline="0" dirty="0" err="1" smtClean="0"/>
              <a:t>radiomatric</a:t>
            </a:r>
            <a:r>
              <a:rPr lang="en-US" baseline="0" dirty="0" smtClean="0"/>
              <a:t> signature that is caused by the difference in oscillator in radio modules</a:t>
            </a:r>
            <a:endParaRPr lang="en-US" dirty="0" smtClean="0"/>
          </a:p>
          <a:p>
            <a:pPr marL="171450" indent="-171450">
              <a:buFontTx/>
              <a:buChar char="-"/>
            </a:pPr>
            <a:r>
              <a:rPr lang="en-US" dirty="0" smtClean="0"/>
              <a:t>Usin</a:t>
            </a:r>
            <a:r>
              <a:rPr lang="en-US" baseline="0" dirty="0" smtClean="0"/>
              <a:t>g monitor node, we find the center frequency of two radios and adjust their difference so that they can be aligned with the frequency difference allowed for OFDM demodulation</a:t>
            </a:r>
          </a:p>
          <a:p>
            <a:pPr marL="171450" indent="-171450">
              <a:buFontTx/>
              <a:buChar char="-"/>
            </a:pPr>
            <a:r>
              <a:rPr lang="en-US" baseline="0" dirty="0" smtClean="0"/>
              <a:t>If the frequency is not synchronized, two signals severely interfere each other, prevents the adversary receivers properly demodulate dummy packets.</a:t>
            </a:r>
          </a:p>
          <a:p>
            <a:pPr marL="171450" indent="-171450">
              <a:buFontTx/>
              <a:buChar char="-"/>
            </a:pPr>
            <a:r>
              <a:rPr lang="en-US" baseline="0" dirty="0" smtClean="0"/>
              <a:t>So it is important to synchronize the center frequency within 1% of sub-carrier intervals in OFDM radios, which is about 3Khz </a:t>
            </a:r>
          </a:p>
          <a:p>
            <a:pPr marL="0" indent="0">
              <a:buFontTx/>
              <a:buNone/>
            </a:pPr>
            <a:endParaRPr lang="en-US" baseline="0" dirty="0" smtClean="0"/>
          </a:p>
          <a:p>
            <a:pPr marL="0" indent="0">
              <a:buFontTx/>
              <a:buNone/>
            </a:pPr>
            <a:r>
              <a:rPr lang="en-US" baseline="0" dirty="0" smtClean="0"/>
              <a:t>The figure shows before calibration, two radios showed about 10Khz difference, which is quite large compared to the sub-carrier interval, but after some manual adjustments, two frequencies can be properly synchronized within 3Khz interval.</a:t>
            </a:r>
          </a:p>
          <a:p>
            <a:pPr marL="0" indent="0">
              <a:buFontTx/>
              <a:buNone/>
            </a:pPr>
            <a:endParaRPr lang="en-US" baseline="0" dirty="0" smtClean="0"/>
          </a:p>
          <a:p>
            <a:pPr marL="0" indent="0">
              <a:buFontTx/>
              <a:buNone/>
            </a:pPr>
            <a:r>
              <a:rPr lang="en-US" baseline="0" dirty="0" smtClean="0"/>
              <a:t>Frequency synchronization can be achieved either by tunable </a:t>
            </a:r>
            <a:r>
              <a:rPr lang="en-US" baseline="0" dirty="0" err="1" smtClean="0"/>
              <a:t>hardwares</a:t>
            </a:r>
            <a:r>
              <a:rPr lang="en-US" baseline="0" dirty="0" smtClean="0"/>
              <a:t> of very precise </a:t>
            </a:r>
            <a:r>
              <a:rPr lang="en-US" baseline="0" dirty="0" err="1" smtClean="0"/>
              <a:t>oscilators</a:t>
            </a:r>
            <a:r>
              <a:rPr lang="en-US" baseline="0" dirty="0" smtClean="0"/>
              <a:t>. </a:t>
            </a:r>
            <a:r>
              <a:rPr lang="en-US" baseline="0" dirty="0" err="1" smtClean="0"/>
              <a:t>Acutally</a:t>
            </a:r>
            <a:r>
              <a:rPr lang="en-US" baseline="0" dirty="0" smtClean="0"/>
              <a:t> ultra precision oscillators that support ~</a:t>
            </a:r>
            <a:r>
              <a:rPr lang="en-US" baseline="0" dirty="0" err="1" smtClean="0"/>
              <a:t>pps</a:t>
            </a:r>
            <a:r>
              <a:rPr lang="en-US" baseline="0" dirty="0" smtClean="0"/>
              <a:t> level precision is already available small additional cost, so we think frequency synchronization is not such a big deal in implementing Phantom</a:t>
            </a:r>
          </a:p>
          <a:p>
            <a:pPr marL="0" indent="0">
              <a:buFontTx/>
              <a:buNone/>
            </a:pPr>
            <a:endParaRPr lang="en-US" baseline="0" dirty="0" smtClean="0"/>
          </a:p>
          <a:p>
            <a:pPr marL="0" indent="0">
              <a:buFontTx/>
              <a:buNone/>
            </a:pPr>
            <a:r>
              <a:rPr lang="en-US" baseline="0" dirty="0" smtClean="0"/>
              <a:t>Time synchronization is more difficult to achieve since it requires a reference signal to synchronize the timers in each node.</a:t>
            </a:r>
          </a:p>
          <a:p>
            <a:pPr marL="171450" indent="-171450">
              <a:buFontTx/>
              <a:buChar char="-"/>
            </a:pPr>
            <a:r>
              <a:rPr lang="en-US" baseline="0" dirty="0" smtClean="0"/>
              <a:t>The level of time synchronization required is about a microsecond for Wi-Fi radios, since two OFDM signals should arrive within the size of cyclic prefix of OFDM symbol, otherwise, they are going to interfere each other. </a:t>
            </a:r>
          </a:p>
          <a:p>
            <a:pPr marL="171450" indent="-171450">
              <a:buFontTx/>
              <a:buChar char="-"/>
            </a:pPr>
            <a:r>
              <a:rPr lang="en-US" baseline="0" dirty="0" smtClean="0"/>
              <a:t>So we assume the nodes in </a:t>
            </a:r>
            <a:r>
              <a:rPr lang="en-US" baseline="0" dirty="0" err="1" smtClean="0"/>
              <a:t>Phatom</a:t>
            </a:r>
            <a:r>
              <a:rPr lang="en-US" baseline="0" dirty="0" smtClean="0"/>
              <a:t> has a external source for time synchronization, using GPS signals in outdoors, or beacons of AP or </a:t>
            </a:r>
            <a:r>
              <a:rPr lang="en-US" baseline="0" dirty="0" err="1" smtClean="0"/>
              <a:t>psudo</a:t>
            </a:r>
            <a:r>
              <a:rPr lang="en-US" baseline="0" dirty="0" smtClean="0"/>
              <a:t> satellite signals in indoors.</a:t>
            </a:r>
          </a:p>
          <a:p>
            <a:pPr marL="171450" indent="-171450">
              <a:buFontTx/>
              <a:buChar char="-"/>
            </a:pPr>
            <a:endParaRPr lang="en-US" baseline="0" dirty="0" smtClean="0"/>
          </a:p>
          <a:p>
            <a:pPr marL="0" indent="0">
              <a:buFontTx/>
              <a:buNone/>
            </a:pPr>
            <a:r>
              <a:rPr lang="en-US" baseline="0" dirty="0" smtClean="0"/>
              <a:t>In our experiment, we used GPS modules to synchronize two radios. Although we used only one GPS module and split the </a:t>
            </a:r>
            <a:r>
              <a:rPr lang="en-US" baseline="0" dirty="0" err="1" smtClean="0"/>
              <a:t>singnal</a:t>
            </a:r>
            <a:r>
              <a:rPr lang="en-US" baseline="0" dirty="0" smtClean="0"/>
              <a:t> into two radios due to the restriction in indoor experiment environments, we verified that the timing offset of </a:t>
            </a:r>
            <a:r>
              <a:rPr lang="en-US" baseline="0" dirty="0" err="1" smtClean="0"/>
              <a:t>comodity</a:t>
            </a:r>
            <a:r>
              <a:rPr lang="en-US" baseline="0" dirty="0" smtClean="0"/>
              <a:t> GPS </a:t>
            </a:r>
            <a:r>
              <a:rPr lang="en-US" baseline="0" dirty="0" err="1" smtClean="0"/>
              <a:t>moduels</a:t>
            </a:r>
            <a:r>
              <a:rPr lang="en-US" baseline="0" dirty="0" smtClean="0"/>
              <a:t> is very small within 500nsec level.</a:t>
            </a:r>
          </a:p>
          <a:p>
            <a:pPr marL="171450" indent="-171450">
              <a:buFontTx/>
              <a:buChar char="-"/>
            </a:pPr>
            <a:r>
              <a:rPr lang="en-US" baseline="0" dirty="0" smtClean="0"/>
              <a:t>So we make the first stage time synchronization using GPS PPS signal, however, we need second stage time synchronization due to the offset in oscillators in current GNU </a:t>
            </a:r>
            <a:r>
              <a:rPr lang="en-US" baseline="0" dirty="0" err="1" smtClean="0"/>
              <a:t>raidos</a:t>
            </a:r>
            <a:r>
              <a:rPr lang="en-US" baseline="0" dirty="0" smtClean="0"/>
              <a:t>. </a:t>
            </a:r>
          </a:p>
          <a:p>
            <a:pPr marL="171450" indent="-171450">
              <a:buFontTx/>
              <a:buChar char="-"/>
            </a:pPr>
            <a:r>
              <a:rPr lang="en-US" baseline="0" dirty="0" smtClean="0"/>
              <a:t>Even the </a:t>
            </a:r>
            <a:r>
              <a:rPr lang="en-US" baseline="0" dirty="0" err="1" smtClean="0"/>
              <a:t>offet</a:t>
            </a:r>
            <a:r>
              <a:rPr lang="en-US" baseline="0" dirty="0" smtClean="0"/>
              <a:t> in oscillators are as small as tens of </a:t>
            </a:r>
            <a:r>
              <a:rPr lang="en-US" baseline="0" dirty="0" err="1" smtClean="0"/>
              <a:t>pps</a:t>
            </a:r>
            <a:r>
              <a:rPr lang="en-US" baseline="0" dirty="0" smtClean="0"/>
              <a:t>, the time offset continuously grow during the synchronization interval of one second</a:t>
            </a:r>
          </a:p>
          <a:p>
            <a:pPr marL="171450" indent="-171450">
              <a:buFontTx/>
              <a:buChar char="-"/>
            </a:pPr>
            <a:r>
              <a:rPr lang="en-US" baseline="0" dirty="0" smtClean="0"/>
              <a:t> So we </a:t>
            </a:r>
            <a:r>
              <a:rPr lang="en-US" baseline="0" dirty="0" err="1" smtClean="0"/>
              <a:t>neede</a:t>
            </a:r>
            <a:r>
              <a:rPr lang="en-US" baseline="0" dirty="0" smtClean="0"/>
              <a:t> to further calibrate two radios for this experiments</a:t>
            </a:r>
          </a:p>
          <a:p>
            <a:pPr marL="0" indent="0">
              <a:buFontTx/>
              <a:buNone/>
            </a:pPr>
            <a:endParaRPr lang="en-US" baseline="0" dirty="0" smtClean="0"/>
          </a:p>
          <a:p>
            <a:pPr marL="0" indent="0">
              <a:buFontTx/>
              <a:buNone/>
            </a:pPr>
            <a:r>
              <a:rPr lang="en-US" baseline="0" dirty="0" smtClean="0"/>
              <a:t>  </a:t>
            </a:r>
            <a:endParaRPr lang="en-US" dirty="0"/>
          </a:p>
        </p:txBody>
      </p:sp>
      <p:sp>
        <p:nvSpPr>
          <p:cNvPr id="4" name="Slide Number Placeholder 3"/>
          <p:cNvSpPr>
            <a:spLocks noGrp="1"/>
          </p:cNvSpPr>
          <p:nvPr>
            <p:ph type="sldNum" sz="quarter" idx="10"/>
          </p:nvPr>
        </p:nvSpPr>
        <p:spPr/>
        <p:txBody>
          <a:bodyPr/>
          <a:lstStyle/>
          <a:p>
            <a:fld id="{60D07D8D-FF22-7044-A16D-B17634599F93}" type="slidenum">
              <a:rPr lang="en-US" smtClean="0"/>
              <a:pPr/>
              <a:t>9</a:t>
            </a:fld>
            <a:endParaRPr lang="en-US"/>
          </a:p>
        </p:txBody>
      </p:sp>
    </p:spTree>
    <p:extLst>
      <p:ext uri="{BB962C8B-B14F-4D97-AF65-F5344CB8AC3E}">
        <p14:creationId xmlns:p14="http://schemas.microsoft.com/office/powerpoint/2010/main" val="245949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Now</a:t>
            </a:r>
            <a:r>
              <a:rPr lang="en-US" baseline="0" dirty="0" smtClean="0"/>
              <a:t> frequency is synchronized. We can synchronized using GPS to the accuracy of 500ns</a:t>
            </a:r>
          </a:p>
          <a:p>
            <a:endParaRPr lang="en-US" baseline="0" dirty="0" smtClean="0"/>
          </a:p>
          <a:p>
            <a:r>
              <a:rPr lang="en-US" baseline="0" dirty="0" smtClean="0"/>
              <a:t>+ Time Drifting because of the </a:t>
            </a:r>
            <a:r>
              <a:rPr lang="en-US" baseline="0" dirty="0" err="1" smtClean="0"/>
              <a:t>ossilator</a:t>
            </a:r>
            <a:r>
              <a:rPr lang="en-US" baseline="0" dirty="0" smtClean="0"/>
              <a:t>. </a:t>
            </a:r>
          </a:p>
          <a:p>
            <a:r>
              <a:rPr lang="en-US" baseline="0" dirty="0" smtClean="0"/>
              <a:t>The time offset is growing up to 4us over 2second period  –  inter packet arrival time </a:t>
            </a:r>
          </a:p>
          <a:p>
            <a:r>
              <a:rPr lang="en-US" baseline="0" dirty="0" smtClean="0"/>
              <a:t>GPS PPS  - pulse per second =&gt; sync every 1 second </a:t>
            </a:r>
          </a:p>
          <a:p>
            <a:endParaRPr lang="en-US" baseline="0" dirty="0" smtClean="0"/>
          </a:p>
          <a:p>
            <a:r>
              <a:rPr lang="en-US" baseline="0" dirty="0" smtClean="0"/>
              <a:t>==============</a:t>
            </a:r>
          </a:p>
          <a:p>
            <a:r>
              <a:rPr lang="en-US" baseline="0" dirty="0" smtClean="0"/>
              <a:t>We have put additional baseband samples =&gt; give base band sample to GNU radio </a:t>
            </a:r>
          </a:p>
          <a:p>
            <a:r>
              <a:rPr lang="en-US" baseline="0" dirty="0" smtClean="0"/>
              <a:t>	20 million (20Mhz) =&gt; GNU radio running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0D07D8D-FF22-7044-A16D-B17634599F93}" type="slidenum">
              <a:rPr lang="en-US" smtClean="0"/>
              <a:pPr/>
              <a:t>10</a:t>
            </a:fld>
            <a:endParaRPr lang="en-US"/>
          </a:p>
        </p:txBody>
      </p:sp>
    </p:spTree>
    <p:extLst>
      <p:ext uri="{BB962C8B-B14F-4D97-AF65-F5344CB8AC3E}">
        <p14:creationId xmlns:p14="http://schemas.microsoft.com/office/powerpoint/2010/main" val="4014824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62464B5-C150-4638-B3A3-7F64921DC067}" type="datetime1">
              <a:rPr lang="en-US" smtClean="0"/>
              <a:pPr/>
              <a:t>3/26/2012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525B8CD-76F8-6F43-A6EE-4CA00EEBA511}" type="slidenum">
              <a:rPr lang="en-US" smtClean="0"/>
              <a:pPr/>
              <a:t>‹#›</a:t>
            </a:fld>
            <a:endParaRPr lang="en-US"/>
          </a:p>
        </p:txBody>
      </p:sp>
      <p:sp>
        <p:nvSpPr>
          <p:cNvPr id="7" name="Rectangle 6"/>
          <p:cNvSpPr/>
          <p:nvPr/>
        </p:nvSpPr>
        <p:spPr>
          <a:xfrm>
            <a:off x="62931" y="1449303"/>
            <a:ext cx="9021537" cy="1527349"/>
          </a:xfrm>
          <a:prstGeom prst="rect">
            <a:avLst/>
          </a:prstGeom>
          <a:solidFill>
            <a:schemeClr val="bg1"/>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b="0" dirty="0">
              <a:solidFill>
                <a:srgbClr val="FF0000"/>
              </a:solidFill>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chemeClr val="tx1">
                    <a:lumMod val="65000"/>
                    <a:lumOff val="35000"/>
                  </a:schemeClr>
                </a:solidFill>
              </a:defRPr>
            </a:lvl1pPr>
          </a:lstStyle>
          <a:p>
            <a:r>
              <a:rPr kumimoji="0" lang="en-US" smtClean="0"/>
              <a:t>Click to edit Master title style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556A51-3C9E-469F-83E7-E6BE2130929A}" type="datetime1">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5B8CD-76F8-6F43-A6EE-4CA00EEBA5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46D793-A21A-4F57-A287-35177B8045B0}" type="datetime1">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5B8CD-76F8-6F43-A6EE-4CA00EEBA5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4FA256F-5540-46AB-98A4-81FA4902BEE5}" type="datetime1">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5B8CD-76F8-6F43-A6EE-4CA00EEBA511}"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E8388B4-EC95-4118-81CD-577037EF5B44}" type="datetime1">
              <a:rPr lang="en-US" smtClean="0"/>
              <a:pPr/>
              <a:t>3/26/2012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525B8CD-76F8-6F43-A6EE-4CA00EEBA51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DD8AD92-A86D-4AA1-9496-588C1CDE2D92}" type="datetime1">
              <a:rPr lang="en-US" smtClean="0"/>
              <a:pPr/>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5B8CD-76F8-6F43-A6EE-4CA00EEBA511}"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BD5F29-F7AE-4654-B4B8-7263E1BE737E}" type="datetime1">
              <a:rPr lang="en-US" smtClean="0"/>
              <a:pPr/>
              <a:t>3/26/2012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25B8CD-76F8-6F43-A6EE-4CA00EEBA511}"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12DF0C9-0E0F-4DE8-A77D-4A60DBA06FB2}" type="datetime1">
              <a:rPr lang="en-US" smtClean="0"/>
              <a:pPr/>
              <a:t>3/26/2012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25B8CD-76F8-6F43-A6EE-4CA00EEBA5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76A28-A43A-4669-8699-F5C279A25F39}" type="datetime1">
              <a:rPr lang="en-US" smtClean="0"/>
              <a:pPr/>
              <a:t>3/26/2012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25B8CD-76F8-6F43-A6EE-4CA00EEBA5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AD034A-776E-4665-9F34-F64228EC0DB5}" type="datetime1">
              <a:rPr lang="en-US" smtClean="0"/>
              <a:pPr/>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5B8CD-76F8-6F43-A6EE-4CA00EEBA511}"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CCB6625-D030-498C-AD9F-5E6666D03DE3}" type="datetime1">
              <a:rPr lang="en-US" smtClean="0"/>
              <a:pPr/>
              <a:t>3/26/2012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1525B8CD-76F8-6F43-A6EE-4CA00EEBA511}"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723219"/>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914400" y="997857"/>
            <a:ext cx="7772400" cy="5021943"/>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5BCAF3D-8476-42E4-A6C4-ADBF8B5D5A71}" type="datetime1">
              <a:rPr lang="en-US" smtClean="0"/>
              <a:pPr/>
              <a:t>3/26/2012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525B8CD-76F8-6F43-A6EE-4CA00EEBA5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charset="2"/>
        <a:buChar char="q"/>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charset="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charset="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Courier New"/>
        <a:buChar char="o"/>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 typeface="Wingdings" charset="2"/>
        <a:buChar char="ü"/>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jpeg"/><Relationship Id="rId7"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emf"/></Relationships>
</file>

<file path=ppt/slides/_rels/slide3.xml.rels><?xml version="1.0" encoding="UTF-8" standalone="yes"?>
<Relationships xmlns="http://schemas.openxmlformats.org/package/2006/relationships"><Relationship Id="rId8" Type="http://schemas.openxmlformats.org/officeDocument/2006/relationships/image" Target="../media/image12.gif"/><Relationship Id="rId3" Type="http://schemas.openxmlformats.org/officeDocument/2006/relationships/image" Target="../media/image3.png"/><Relationship Id="rId7" Type="http://schemas.openxmlformats.org/officeDocument/2006/relationships/image" Target="../media/image11.gi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2.jpeg"/><Relationship Id="rId10" Type="http://schemas.openxmlformats.org/officeDocument/2006/relationships/image" Target="../media/image14.png"/><Relationship Id="rId4" Type="http://schemas.openxmlformats.org/officeDocument/2006/relationships/image" Target="../media/image4.png"/><Relationship Id="rId9" Type="http://schemas.openxmlformats.org/officeDocument/2006/relationships/image" Target="../media/image13.gif"/></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jpe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2.jpe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17.emf"/><Relationship Id="rId12"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6.emf"/><Relationship Id="rId11" Type="http://schemas.openxmlformats.org/officeDocument/2006/relationships/image" Target="../media/image19.png"/><Relationship Id="rId5" Type="http://schemas.openxmlformats.org/officeDocument/2006/relationships/image" Target="../media/image2.jpe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18.jpeg"/></Relationships>
</file>

<file path=ppt/slides/_rels/slide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8.jpeg"/><Relationship Id="rId7"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899886" y="3595523"/>
            <a:ext cx="7407770" cy="1824202"/>
          </a:xfrm>
        </p:spPr>
        <p:txBody>
          <a:bodyPr>
            <a:normAutofit fontScale="85000" lnSpcReduction="20000"/>
          </a:bodyPr>
          <a:lstStyle/>
          <a:p>
            <a:r>
              <a:rPr lang="en-US" b="1" dirty="0" smtClean="0"/>
              <a:t>Presenter: Tam Vu</a:t>
            </a:r>
            <a:r>
              <a:rPr lang="en-US" b="1" baseline="30000" dirty="0" smtClean="0"/>
              <a:t>1</a:t>
            </a:r>
            <a:endParaRPr lang="en-US" b="1" dirty="0" smtClean="0"/>
          </a:p>
          <a:p>
            <a:r>
              <a:rPr lang="en-US" dirty="0" smtClean="0"/>
              <a:t>Joint work with </a:t>
            </a:r>
            <a:endParaRPr lang="en-US" dirty="0"/>
          </a:p>
          <a:p>
            <a:r>
              <a:rPr lang="en-US" dirty="0" err="1" smtClean="0"/>
              <a:t>Sangho</a:t>
            </a:r>
            <a:r>
              <a:rPr lang="en-US" dirty="0" smtClean="0"/>
              <a:t> Oh</a:t>
            </a:r>
            <a:r>
              <a:rPr lang="en-US" baseline="30000" dirty="0" smtClean="0"/>
              <a:t>1</a:t>
            </a:r>
            <a:r>
              <a:rPr lang="en-US" dirty="0" smtClean="0"/>
              <a:t>, Marco Gruteser</a:t>
            </a:r>
            <a:r>
              <a:rPr lang="en-US" baseline="30000" dirty="0"/>
              <a:t>1</a:t>
            </a:r>
            <a:r>
              <a:rPr lang="en-US" dirty="0" smtClean="0"/>
              <a:t>, </a:t>
            </a:r>
            <a:r>
              <a:rPr lang="en-US" dirty="0" err="1"/>
              <a:t>Suman</a:t>
            </a:r>
            <a:r>
              <a:rPr lang="en-US" dirty="0"/>
              <a:t> </a:t>
            </a:r>
            <a:r>
              <a:rPr lang="en-US" dirty="0" smtClean="0"/>
              <a:t>Banerjee</a:t>
            </a:r>
            <a:r>
              <a:rPr lang="en-US" baseline="30000" dirty="0" smtClean="0"/>
              <a:t>2</a:t>
            </a:r>
            <a:endParaRPr lang="en-US" dirty="0" smtClean="0"/>
          </a:p>
          <a:p>
            <a:r>
              <a:rPr lang="en-US" baseline="30000" dirty="0" smtClean="0"/>
              <a:t>1</a:t>
            </a:r>
            <a:r>
              <a:rPr lang="en-US" dirty="0" smtClean="0"/>
              <a:t>WINLAB</a:t>
            </a:r>
            <a:r>
              <a:rPr lang="en-US" dirty="0"/>
              <a:t>, Rutgers </a:t>
            </a:r>
            <a:r>
              <a:rPr lang="en-US" dirty="0" smtClean="0"/>
              <a:t>University</a:t>
            </a:r>
          </a:p>
          <a:p>
            <a:r>
              <a:rPr lang="en-US" baseline="30000" dirty="0" smtClean="0"/>
              <a:t>2</a:t>
            </a:r>
            <a:r>
              <a:rPr lang="en-US" dirty="0" smtClean="0"/>
              <a:t>Department </a:t>
            </a:r>
            <a:r>
              <a:rPr lang="en-US" dirty="0"/>
              <a:t>of Computer Sciences, University of </a:t>
            </a:r>
            <a:r>
              <a:rPr lang="en-US" dirty="0" smtClean="0"/>
              <a:t>Wisconsin</a:t>
            </a:r>
            <a:endParaRPr lang="en-US" dirty="0"/>
          </a:p>
        </p:txBody>
      </p:sp>
      <p:sp>
        <p:nvSpPr>
          <p:cNvPr id="3" name="Date Placeholder 2"/>
          <p:cNvSpPr>
            <a:spLocks noGrp="1"/>
          </p:cNvSpPr>
          <p:nvPr>
            <p:ph type="dt" sz="half" idx="10"/>
          </p:nvPr>
        </p:nvSpPr>
        <p:spPr/>
        <p:txBody>
          <a:bodyPr/>
          <a:lstStyle/>
          <a:p>
            <a:fld id="{E62464B5-C150-4638-B3A3-7F64921DC067}" type="datetime1">
              <a:rPr lang="en-US" smtClean="0"/>
              <a:pPr/>
              <a:t>3/26/2012</a:t>
            </a:fld>
            <a:endParaRPr lang="en-US"/>
          </a:p>
        </p:txBody>
      </p:sp>
      <p:sp>
        <p:nvSpPr>
          <p:cNvPr id="4" name="Slide Number Placeholder 3"/>
          <p:cNvSpPr>
            <a:spLocks noGrp="1"/>
          </p:cNvSpPr>
          <p:nvPr>
            <p:ph type="sldNum" sz="quarter" idx="12"/>
          </p:nvPr>
        </p:nvSpPr>
        <p:spPr/>
        <p:txBody>
          <a:bodyPr/>
          <a:lstStyle/>
          <a:p>
            <a:fld id="{1525B8CD-76F8-6F43-A6EE-4CA00EEBA511}" type="slidenum">
              <a:rPr lang="en-US" smtClean="0"/>
              <a:pPr/>
              <a:t>1</a:t>
            </a:fld>
            <a:endParaRPr lang="en-US"/>
          </a:p>
        </p:txBody>
      </p:sp>
      <p:sp>
        <p:nvSpPr>
          <p:cNvPr id="5" name="Title 4"/>
          <p:cNvSpPr>
            <a:spLocks noGrp="1"/>
          </p:cNvSpPr>
          <p:nvPr>
            <p:ph type="ctrTitle"/>
          </p:nvPr>
        </p:nvSpPr>
        <p:spPr/>
        <p:txBody>
          <a:bodyPr>
            <a:normAutofit fontScale="90000"/>
          </a:bodyPr>
          <a:lstStyle/>
          <a:p>
            <a:pPr algn="l"/>
            <a:r>
              <a:rPr lang="en-US" b="1" dirty="0"/>
              <a:t>Phantom</a:t>
            </a:r>
            <a:r>
              <a:rPr lang="en-US" dirty="0"/>
              <a:t>: </a:t>
            </a:r>
            <a:r>
              <a:rPr lang="en-US" dirty="0" smtClean="0"/>
              <a:t/>
            </a:r>
            <a:br>
              <a:rPr lang="en-US" dirty="0" smtClean="0"/>
            </a:br>
            <a:r>
              <a:rPr lang="en-US" dirty="0" smtClean="0"/>
              <a:t>	Physical </a:t>
            </a:r>
            <a:r>
              <a:rPr lang="en-US" dirty="0"/>
              <a:t>Layer Cooperation for </a:t>
            </a:r>
            <a:r>
              <a:rPr lang="en-US" dirty="0" smtClean="0"/>
              <a:t/>
            </a:r>
            <a:br>
              <a:rPr lang="en-US" dirty="0" smtClean="0"/>
            </a:br>
            <a:r>
              <a:rPr lang="en-US" dirty="0" smtClean="0"/>
              <a:t>	    Location Privacy </a:t>
            </a:r>
            <a:r>
              <a:rPr lang="en-US" dirty="0"/>
              <a:t>Protection</a:t>
            </a:r>
          </a:p>
        </p:txBody>
      </p:sp>
    </p:spTree>
    <p:extLst>
      <p:ext uri="{BB962C8B-B14F-4D97-AF65-F5344CB8AC3E}">
        <p14:creationId xmlns:p14="http://schemas.microsoft.com/office/powerpoint/2010/main" val="6850435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 Synchronization</a:t>
            </a:r>
            <a:endParaRPr lang="en-US" dirty="0"/>
          </a:p>
        </p:txBody>
      </p:sp>
      <p:sp>
        <p:nvSpPr>
          <p:cNvPr id="3" name="Date Placeholder 2"/>
          <p:cNvSpPr>
            <a:spLocks noGrp="1"/>
          </p:cNvSpPr>
          <p:nvPr>
            <p:ph type="dt" sz="half" idx="10"/>
          </p:nvPr>
        </p:nvSpPr>
        <p:spPr/>
        <p:txBody>
          <a:bodyPr/>
          <a:lstStyle/>
          <a:p>
            <a:fld id="{C4FA256F-5540-46AB-98A4-81FA4902BEE5}" type="datetime1">
              <a:rPr lang="en-US" smtClean="0"/>
              <a:pPr/>
              <a:t>3/26/2012</a:t>
            </a:fld>
            <a:endParaRPr lang="en-US"/>
          </a:p>
        </p:txBody>
      </p:sp>
      <p:sp>
        <p:nvSpPr>
          <p:cNvPr id="4" name="Slide Number Placeholder 3"/>
          <p:cNvSpPr>
            <a:spLocks noGrp="1"/>
          </p:cNvSpPr>
          <p:nvPr>
            <p:ph type="sldNum" sz="quarter" idx="12"/>
          </p:nvPr>
        </p:nvSpPr>
        <p:spPr/>
        <p:txBody>
          <a:bodyPr/>
          <a:lstStyle/>
          <a:p>
            <a:fld id="{1525B8CD-76F8-6F43-A6EE-4CA00EEBA511}" type="slidenum">
              <a:rPr lang="en-US" smtClean="0"/>
              <a:pPr/>
              <a:t>10</a:t>
            </a:fld>
            <a:endParaRPr lang="en-US"/>
          </a:p>
        </p:txBody>
      </p:sp>
      <p:sp>
        <p:nvSpPr>
          <p:cNvPr id="5" name="Content Placeholder 4"/>
          <p:cNvSpPr>
            <a:spLocks noGrp="1"/>
          </p:cNvSpPr>
          <p:nvPr>
            <p:ph sz="quarter" idx="1"/>
          </p:nvPr>
        </p:nvSpPr>
        <p:spPr>
          <a:xfrm>
            <a:off x="314632" y="1299902"/>
            <a:ext cx="4503174" cy="4572000"/>
          </a:xfrm>
        </p:spPr>
        <p:txBody>
          <a:bodyPr/>
          <a:lstStyle/>
          <a:p>
            <a:r>
              <a:rPr lang="en-US" sz="2000" dirty="0" smtClean="0"/>
              <a:t>Time synchronization</a:t>
            </a:r>
          </a:p>
          <a:p>
            <a:pPr lvl="1"/>
            <a:r>
              <a:rPr lang="en-US" sz="2000" dirty="0" smtClean="0"/>
              <a:t>Coarse: </a:t>
            </a:r>
          </a:p>
          <a:p>
            <a:pPr lvl="2"/>
            <a:r>
              <a:rPr lang="en-US" dirty="0" smtClean="0"/>
              <a:t>Use GPS in outdoors: ~500nsec cheap GPS modules</a:t>
            </a:r>
          </a:p>
          <a:p>
            <a:pPr lvl="2"/>
            <a:r>
              <a:rPr lang="en-US" dirty="0" smtClean="0"/>
              <a:t>Indoors: Use beacon from AP</a:t>
            </a:r>
          </a:p>
          <a:p>
            <a:pPr lvl="1"/>
            <a:r>
              <a:rPr lang="en-US" sz="2000" dirty="0" smtClean="0"/>
              <a:t>Fine time offset (</a:t>
            </a:r>
            <a:r>
              <a:rPr lang="en-US" sz="2000" dirty="0" err="1" smtClean="0"/>
              <a:t>τ</a:t>
            </a:r>
            <a:r>
              <a:rPr lang="en-US" sz="2000" baseline="-25000" dirty="0" err="1" smtClean="0"/>
              <a:t>off</a:t>
            </a:r>
            <a:r>
              <a:rPr lang="en-US" sz="2000" baseline="-25000" dirty="0" smtClean="0"/>
              <a:t> </a:t>
            </a:r>
            <a:r>
              <a:rPr lang="en-US" sz="2000" dirty="0" smtClean="0"/>
              <a:t>) adjustment</a:t>
            </a:r>
          </a:p>
          <a:p>
            <a:pPr lvl="2"/>
            <a:r>
              <a:rPr lang="en-US" dirty="0" smtClean="0"/>
              <a:t>Caused by imperfect local oscillator</a:t>
            </a:r>
          </a:p>
          <a:p>
            <a:pPr lvl="2"/>
            <a:r>
              <a:rPr lang="en-US" dirty="0" smtClean="0"/>
              <a:t>Measured by correlating the received signal with preamble (known signal pattern)</a:t>
            </a:r>
          </a:p>
          <a:p>
            <a:pPr lvl="1"/>
            <a:endParaRPr lang="en-US" sz="2000" dirty="0" smtClean="0"/>
          </a:p>
          <a:p>
            <a:pPr lvl="2"/>
            <a:endParaRPr lang="en-US" dirty="0" smtClean="0"/>
          </a:p>
          <a:p>
            <a:pPr lvl="1"/>
            <a:endParaRPr lang="en-US" sz="2000" dirty="0" smtClean="0"/>
          </a:p>
          <a:p>
            <a:endParaRPr lang="en-US" dirty="0"/>
          </a:p>
        </p:txBody>
      </p:sp>
      <p:grpSp>
        <p:nvGrpSpPr>
          <p:cNvPr id="6" name="Group 5"/>
          <p:cNvGrpSpPr/>
          <p:nvPr/>
        </p:nvGrpSpPr>
        <p:grpSpPr>
          <a:xfrm>
            <a:off x="5145705" y="1597558"/>
            <a:ext cx="3236322" cy="2707449"/>
            <a:chOff x="732967" y="3226729"/>
            <a:chExt cx="3236322" cy="2707449"/>
          </a:xfrm>
        </p:grpSpPr>
        <p:pic>
          <p:nvPicPr>
            <p:cNvPr id="7" name="Picture 6"/>
            <p:cNvPicPr>
              <a:picLocks noChangeAspect="1"/>
            </p:cNvPicPr>
            <p:nvPr/>
          </p:nvPicPr>
          <p:blipFill>
            <a:blip r:embed="rId3"/>
            <a:stretch>
              <a:fillRect/>
            </a:stretch>
          </p:blipFill>
          <p:spPr>
            <a:xfrm>
              <a:off x="732967" y="3386880"/>
              <a:ext cx="3236322" cy="2547298"/>
            </a:xfrm>
            <a:prstGeom prst="rect">
              <a:avLst/>
            </a:prstGeom>
          </p:spPr>
        </p:pic>
        <p:sp>
          <p:nvSpPr>
            <p:cNvPr id="8" name="Rectangle 7"/>
            <p:cNvSpPr/>
            <p:nvPr/>
          </p:nvSpPr>
          <p:spPr>
            <a:xfrm>
              <a:off x="1264543" y="3226729"/>
              <a:ext cx="2505814" cy="369332"/>
            </a:xfrm>
            <a:prstGeom prst="rect">
              <a:avLst/>
            </a:prstGeom>
            <a:solidFill>
              <a:srgbClr val="FFFFFF"/>
            </a:solidFill>
          </p:spPr>
          <p:txBody>
            <a:bodyPr wrap="none">
              <a:spAutoFit/>
            </a:bodyPr>
            <a:lstStyle/>
            <a:p>
              <a:r>
                <a:rPr lang="en-US" dirty="0" smtClean="0"/>
                <a:t>Fine Time offset </a:t>
              </a:r>
              <a:r>
                <a:rPr lang="en-US" dirty="0"/>
                <a:t>adjustment</a:t>
              </a:r>
            </a:p>
          </p:txBody>
        </p:sp>
        <p:sp>
          <p:nvSpPr>
            <p:cNvPr id="9" name="TextBox 8"/>
            <p:cNvSpPr txBox="1"/>
            <p:nvPr/>
          </p:nvSpPr>
          <p:spPr>
            <a:xfrm>
              <a:off x="1075917" y="3615374"/>
              <a:ext cx="732555" cy="369332"/>
            </a:xfrm>
            <a:prstGeom prst="rect">
              <a:avLst/>
            </a:prstGeom>
            <a:noFill/>
          </p:spPr>
          <p:txBody>
            <a:bodyPr wrap="none" rtlCol="0">
              <a:spAutoFit/>
            </a:bodyPr>
            <a:lstStyle/>
            <a:p>
              <a:r>
                <a:rPr lang="en-US" dirty="0" smtClean="0">
                  <a:solidFill>
                    <a:srgbClr val="FF0000"/>
                  </a:solidFill>
                </a:rPr>
                <a:t>Before</a:t>
              </a:r>
              <a:endParaRPr lang="en-US" dirty="0">
                <a:solidFill>
                  <a:srgbClr val="FF0000"/>
                </a:solidFill>
              </a:endParaRPr>
            </a:p>
          </p:txBody>
        </p:sp>
        <p:sp>
          <p:nvSpPr>
            <p:cNvPr id="10" name="TextBox 9"/>
            <p:cNvSpPr txBox="1"/>
            <p:nvPr/>
          </p:nvSpPr>
          <p:spPr>
            <a:xfrm>
              <a:off x="1075917" y="4845741"/>
              <a:ext cx="622323" cy="369332"/>
            </a:xfrm>
            <a:prstGeom prst="rect">
              <a:avLst/>
            </a:prstGeom>
            <a:noFill/>
          </p:spPr>
          <p:txBody>
            <a:bodyPr wrap="none" rtlCol="0">
              <a:spAutoFit/>
            </a:bodyPr>
            <a:lstStyle/>
            <a:p>
              <a:r>
                <a:rPr lang="en-US" dirty="0" smtClean="0">
                  <a:solidFill>
                    <a:srgbClr val="FF0000"/>
                  </a:solidFill>
                </a:rPr>
                <a:t>After</a:t>
              </a:r>
              <a:endParaRPr lang="en-US" dirty="0">
                <a:solidFill>
                  <a:srgbClr val="FF0000"/>
                </a:solidFill>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Cloning Experiments: Results </a:t>
            </a:r>
            <a:r>
              <a:rPr lang="en-US" dirty="0" smtClean="0"/>
              <a:t>(2)</a:t>
            </a:r>
            <a:endParaRPr lang="en-US" dirty="0"/>
          </a:p>
        </p:txBody>
      </p:sp>
      <p:sp>
        <p:nvSpPr>
          <p:cNvPr id="3" name="Content Placeholder 2"/>
          <p:cNvSpPr>
            <a:spLocks noGrp="1"/>
          </p:cNvSpPr>
          <p:nvPr>
            <p:ph sz="quarter" idx="1"/>
          </p:nvPr>
        </p:nvSpPr>
        <p:spPr>
          <a:xfrm>
            <a:off x="4742908" y="1499105"/>
            <a:ext cx="4102589" cy="2148674"/>
          </a:xfrm>
        </p:spPr>
        <p:txBody>
          <a:bodyPr>
            <a:noAutofit/>
          </a:bodyPr>
          <a:lstStyle/>
          <a:p>
            <a:r>
              <a:rPr lang="en-US" sz="2000" dirty="0" smtClean="0"/>
              <a:t>After time/frequency synchronization</a:t>
            </a:r>
          </a:p>
          <a:p>
            <a:pPr lvl="1"/>
            <a:r>
              <a:rPr lang="en-US" sz="1800" dirty="0" smtClean="0"/>
              <a:t>Pass the integrity check of the adversary </a:t>
            </a:r>
          </a:p>
          <a:p>
            <a:pPr lvl="1"/>
            <a:r>
              <a:rPr lang="en-US" sz="1800" dirty="0" smtClean="0"/>
              <a:t>Measured RSS is the sum of two received signal power </a:t>
            </a:r>
          </a:p>
          <a:p>
            <a:endParaRPr lang="en-US" sz="2000" dirty="0"/>
          </a:p>
        </p:txBody>
      </p:sp>
      <p:pic>
        <p:nvPicPr>
          <p:cNvPr id="4" name="Picture 3"/>
          <p:cNvPicPr>
            <a:picLocks noChangeAspect="1"/>
          </p:cNvPicPr>
          <p:nvPr/>
        </p:nvPicPr>
        <p:blipFill>
          <a:blip r:embed="rId3"/>
          <a:stretch>
            <a:fillRect/>
          </a:stretch>
        </p:blipFill>
        <p:spPr>
          <a:xfrm>
            <a:off x="4163209" y="2957807"/>
            <a:ext cx="4792532" cy="3594400"/>
          </a:xfrm>
          <a:prstGeom prst="rect">
            <a:avLst/>
          </a:prstGeom>
        </p:spPr>
      </p:pic>
      <p:sp>
        <p:nvSpPr>
          <p:cNvPr id="10" name="Date Placeholder 9"/>
          <p:cNvSpPr>
            <a:spLocks noGrp="1"/>
          </p:cNvSpPr>
          <p:nvPr>
            <p:ph type="dt" sz="half" idx="10"/>
          </p:nvPr>
        </p:nvSpPr>
        <p:spPr/>
        <p:txBody>
          <a:bodyPr/>
          <a:lstStyle/>
          <a:p>
            <a:fld id="{F8AEC7F4-5F9B-4989-B9D5-8D636FB8C09C}" type="datetime1">
              <a:rPr lang="en-US" smtClean="0"/>
              <a:pPr/>
              <a:t>3/26/2012</a:t>
            </a:fld>
            <a:endParaRPr lang="en-US"/>
          </a:p>
        </p:txBody>
      </p:sp>
      <p:sp>
        <p:nvSpPr>
          <p:cNvPr id="11" name="Slide Number Placeholder 10"/>
          <p:cNvSpPr>
            <a:spLocks noGrp="1"/>
          </p:cNvSpPr>
          <p:nvPr>
            <p:ph type="sldNum" sz="quarter" idx="12"/>
          </p:nvPr>
        </p:nvSpPr>
        <p:spPr/>
        <p:txBody>
          <a:bodyPr/>
          <a:lstStyle/>
          <a:p>
            <a:fld id="{1525B8CD-76F8-6F43-A6EE-4CA00EEBA511}" type="slidenum">
              <a:rPr lang="en-US" smtClean="0"/>
              <a:pPr/>
              <a:t>11</a:t>
            </a:fld>
            <a:endParaRPr lang="en-US"/>
          </a:p>
        </p:txBody>
      </p:sp>
      <p:pic>
        <p:nvPicPr>
          <p:cNvPr id="7" name="Picture 6"/>
          <p:cNvPicPr>
            <a:picLocks noChangeAspect="1"/>
          </p:cNvPicPr>
          <p:nvPr/>
        </p:nvPicPr>
        <p:blipFill>
          <a:blip r:embed="rId4"/>
          <a:stretch>
            <a:fillRect/>
          </a:stretch>
        </p:blipFill>
        <p:spPr>
          <a:xfrm>
            <a:off x="358567" y="3596122"/>
            <a:ext cx="3804642" cy="2317770"/>
          </a:xfrm>
          <a:prstGeom prst="rect">
            <a:avLst/>
          </a:prstGeom>
        </p:spPr>
      </p:pic>
    </p:spTree>
    <p:extLst>
      <p:ext uri="{BB962C8B-B14F-4D97-AF65-F5344CB8AC3E}">
        <p14:creationId xmlns:p14="http://schemas.microsoft.com/office/powerpoint/2010/main" val="9617389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485777" y="1594052"/>
            <a:ext cx="4521589" cy="4341664"/>
          </a:xfrm>
          <a:prstGeom prst="rect">
            <a:avLst/>
          </a:prstGeom>
        </p:spPr>
      </p:pic>
      <p:sp>
        <p:nvSpPr>
          <p:cNvPr id="2" name="Title 1"/>
          <p:cNvSpPr>
            <a:spLocks noGrp="1"/>
          </p:cNvSpPr>
          <p:nvPr>
            <p:ph type="title"/>
          </p:nvPr>
        </p:nvSpPr>
        <p:spPr>
          <a:xfrm>
            <a:off x="244288" y="215844"/>
            <a:ext cx="8899712" cy="1020688"/>
          </a:xfrm>
        </p:spPr>
        <p:txBody>
          <a:bodyPr>
            <a:noAutofit/>
          </a:bodyPr>
          <a:lstStyle/>
          <a:p>
            <a:r>
              <a:rPr lang="en-US" sz="3200" dirty="0" smtClean="0"/>
              <a:t>ORBIT Experiment: </a:t>
            </a:r>
            <a:br>
              <a:rPr lang="en-US" sz="3200" dirty="0" smtClean="0"/>
            </a:br>
            <a:r>
              <a:rPr lang="en-US" sz="3200" dirty="0" smtClean="0"/>
              <a:t>Location privacy protection performance measure</a:t>
            </a:r>
            <a:endParaRPr lang="en-US" sz="3200" dirty="0"/>
          </a:p>
        </p:txBody>
      </p:sp>
      <p:sp>
        <p:nvSpPr>
          <p:cNvPr id="3" name="Content Placeholder 2"/>
          <p:cNvSpPr>
            <a:spLocks noGrp="1"/>
          </p:cNvSpPr>
          <p:nvPr>
            <p:ph sz="quarter" idx="1"/>
          </p:nvPr>
        </p:nvSpPr>
        <p:spPr>
          <a:xfrm>
            <a:off x="314141" y="1594052"/>
            <a:ext cx="4431279" cy="4533719"/>
          </a:xfrm>
        </p:spPr>
        <p:txBody>
          <a:bodyPr>
            <a:normAutofit/>
          </a:bodyPr>
          <a:lstStyle/>
          <a:p>
            <a:r>
              <a:rPr lang="en-US" dirty="0"/>
              <a:t>Experiment </a:t>
            </a:r>
            <a:r>
              <a:rPr lang="en-US" dirty="0" smtClean="0"/>
              <a:t>setup: ORBIT</a:t>
            </a:r>
            <a:endParaRPr lang="en-US" dirty="0"/>
          </a:p>
          <a:p>
            <a:pPr lvl="1"/>
            <a:r>
              <a:rPr lang="en-US" dirty="0"/>
              <a:t>Transmitter and </a:t>
            </a:r>
            <a:r>
              <a:rPr lang="en-US" dirty="0" smtClean="0"/>
              <a:t>cooperator</a:t>
            </a:r>
            <a:endParaRPr lang="en-US" dirty="0"/>
          </a:p>
          <a:p>
            <a:pPr lvl="2"/>
            <a:r>
              <a:rPr lang="en-US" dirty="0" smtClean="0"/>
              <a:t>2 </a:t>
            </a:r>
            <a:r>
              <a:rPr lang="en-US" dirty="0"/>
              <a:t>GNU Radios</a:t>
            </a:r>
          </a:p>
          <a:p>
            <a:pPr lvl="1"/>
            <a:r>
              <a:rPr lang="en-US" dirty="0" smtClean="0"/>
              <a:t>Adversary </a:t>
            </a:r>
          </a:p>
          <a:p>
            <a:pPr lvl="2"/>
            <a:r>
              <a:rPr lang="en-US" dirty="0" smtClean="0"/>
              <a:t>Nodes in ORBIT Grid</a:t>
            </a:r>
          </a:p>
          <a:p>
            <a:r>
              <a:rPr lang="en-US" dirty="0" smtClean="0"/>
              <a:t>Cooperation power control</a:t>
            </a:r>
          </a:p>
          <a:p>
            <a:pPr lvl="1"/>
            <a:r>
              <a:rPr lang="en-US" dirty="0" smtClean="0">
                <a:sym typeface="Wingdings"/>
              </a:rPr>
              <a:t>Change </a:t>
            </a:r>
            <a:r>
              <a:rPr lang="en-US" dirty="0">
                <a:sym typeface="Wingdings"/>
              </a:rPr>
              <a:t>the location of the </a:t>
            </a:r>
            <a:r>
              <a:rPr lang="en-US" dirty="0" smtClean="0">
                <a:sym typeface="Wingdings"/>
              </a:rPr>
              <a:t>clone</a:t>
            </a:r>
            <a:endParaRPr lang="en-US" dirty="0">
              <a:sym typeface="Wingdings"/>
            </a:endParaRPr>
          </a:p>
          <a:p>
            <a:pPr lvl="1"/>
            <a:r>
              <a:rPr lang="en-US" dirty="0" smtClean="0">
                <a:sym typeface="Wingdings"/>
              </a:rPr>
              <a:t>Power configuration</a:t>
            </a:r>
          </a:p>
          <a:p>
            <a:pPr lvl="2"/>
            <a:r>
              <a:rPr lang="en-US" dirty="0" smtClean="0">
                <a:sym typeface="Wingdings"/>
              </a:rPr>
              <a:t>Tx-1 power = k [</a:t>
            </a:r>
            <a:r>
              <a:rPr lang="en-US" dirty="0" err="1" smtClean="0">
                <a:sym typeface="Wingdings"/>
              </a:rPr>
              <a:t>dBm</a:t>
            </a:r>
            <a:r>
              <a:rPr lang="en-US" dirty="0" smtClean="0">
                <a:sym typeface="Wingdings"/>
              </a:rPr>
              <a:t>]</a:t>
            </a:r>
          </a:p>
          <a:p>
            <a:pPr lvl="2"/>
            <a:r>
              <a:rPr lang="en-US" dirty="0" smtClean="0">
                <a:sym typeface="Wingdings"/>
              </a:rPr>
              <a:t>Tx-2 power = 20-k [</a:t>
            </a:r>
            <a:r>
              <a:rPr lang="en-US" dirty="0" err="1" smtClean="0">
                <a:sym typeface="Wingdings"/>
              </a:rPr>
              <a:t>dBm</a:t>
            </a:r>
            <a:r>
              <a:rPr lang="en-US" dirty="0" smtClean="0">
                <a:sym typeface="Wingdings"/>
              </a:rPr>
              <a:t>]</a:t>
            </a:r>
            <a:endParaRPr lang="en-US" dirty="0" smtClean="0"/>
          </a:p>
        </p:txBody>
      </p:sp>
      <p:sp>
        <p:nvSpPr>
          <p:cNvPr id="5" name="Date Placeholder 4"/>
          <p:cNvSpPr>
            <a:spLocks noGrp="1"/>
          </p:cNvSpPr>
          <p:nvPr>
            <p:ph type="dt" sz="half" idx="10"/>
          </p:nvPr>
        </p:nvSpPr>
        <p:spPr/>
        <p:txBody>
          <a:bodyPr/>
          <a:lstStyle/>
          <a:p>
            <a:fld id="{EEF8056D-463F-4015-BA38-020BD198B57A}" type="datetime1">
              <a:rPr lang="en-US" smtClean="0"/>
              <a:pPr/>
              <a:t>3/26/2012</a:t>
            </a:fld>
            <a:endParaRPr lang="en-US"/>
          </a:p>
        </p:txBody>
      </p:sp>
      <p:sp>
        <p:nvSpPr>
          <p:cNvPr id="6" name="Slide Number Placeholder 5"/>
          <p:cNvSpPr>
            <a:spLocks noGrp="1"/>
          </p:cNvSpPr>
          <p:nvPr>
            <p:ph type="sldNum" sz="quarter" idx="12"/>
          </p:nvPr>
        </p:nvSpPr>
        <p:spPr/>
        <p:txBody>
          <a:bodyPr/>
          <a:lstStyle/>
          <a:p>
            <a:fld id="{1525B8CD-76F8-6F43-A6EE-4CA00EEBA511}" type="slidenum">
              <a:rPr lang="en-US" smtClean="0"/>
              <a:pPr/>
              <a:t>12</a:t>
            </a:fld>
            <a:endParaRPr lang="en-US"/>
          </a:p>
        </p:txBody>
      </p:sp>
    </p:spTree>
    <p:extLst>
      <p:ext uri="{BB962C8B-B14F-4D97-AF65-F5344CB8AC3E}">
        <p14:creationId xmlns:p14="http://schemas.microsoft.com/office/powerpoint/2010/main" val="17384913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a:t>
            </a:r>
            <a:endParaRPr lang="en-US" dirty="0"/>
          </a:p>
        </p:txBody>
      </p:sp>
      <p:sp>
        <p:nvSpPr>
          <p:cNvPr id="3" name="Date Placeholder 2"/>
          <p:cNvSpPr>
            <a:spLocks noGrp="1"/>
          </p:cNvSpPr>
          <p:nvPr>
            <p:ph type="dt" sz="half" idx="10"/>
          </p:nvPr>
        </p:nvSpPr>
        <p:spPr/>
        <p:txBody>
          <a:bodyPr/>
          <a:lstStyle/>
          <a:p>
            <a:fld id="{C4FA256F-5540-46AB-98A4-81FA4902BEE5}" type="datetime1">
              <a:rPr lang="en-US" smtClean="0"/>
              <a:pPr/>
              <a:t>3/26/2012</a:t>
            </a:fld>
            <a:endParaRPr lang="en-US"/>
          </a:p>
        </p:txBody>
      </p:sp>
      <p:sp>
        <p:nvSpPr>
          <p:cNvPr id="4" name="Slide Number Placeholder 3"/>
          <p:cNvSpPr>
            <a:spLocks noGrp="1"/>
          </p:cNvSpPr>
          <p:nvPr>
            <p:ph type="sldNum" sz="quarter" idx="12"/>
          </p:nvPr>
        </p:nvSpPr>
        <p:spPr/>
        <p:txBody>
          <a:bodyPr/>
          <a:lstStyle/>
          <a:p>
            <a:fld id="{1525B8CD-76F8-6F43-A6EE-4CA00EEBA511}" type="slidenum">
              <a:rPr lang="en-US" smtClean="0"/>
              <a:pPr/>
              <a:t>13</a:t>
            </a:fld>
            <a:endParaRPr lang="en-US"/>
          </a:p>
        </p:txBody>
      </p:sp>
      <p:sp>
        <p:nvSpPr>
          <p:cNvPr id="5" name="Content Placeholder 4"/>
          <p:cNvSpPr>
            <a:spLocks noGrp="1"/>
          </p:cNvSpPr>
          <p:nvPr>
            <p:ph sz="quarter" idx="1"/>
          </p:nvPr>
        </p:nvSpPr>
        <p:spPr/>
        <p:txBody>
          <a:bodyPr>
            <a:normAutofit/>
          </a:bodyPr>
          <a:lstStyle/>
          <a:p>
            <a:r>
              <a:rPr lang="en-US" dirty="0"/>
              <a:t>Phantom </a:t>
            </a:r>
            <a:r>
              <a:rPr lang="en-US" dirty="0" smtClean="0"/>
              <a:t>enables users </a:t>
            </a:r>
            <a:r>
              <a:rPr lang="en-US" dirty="0"/>
              <a:t>to dynamically create confusion about their location </a:t>
            </a:r>
            <a:r>
              <a:rPr lang="en-US" dirty="0" smtClean="0"/>
              <a:t>by creating </a:t>
            </a:r>
            <a:r>
              <a:rPr lang="en-US" dirty="0"/>
              <a:t>additional ghost transmission from different </a:t>
            </a:r>
            <a:r>
              <a:rPr lang="en-US" dirty="0" smtClean="0"/>
              <a:t>locations with </a:t>
            </a:r>
            <a:r>
              <a:rPr lang="en-US" dirty="0"/>
              <a:t>the same </a:t>
            </a:r>
            <a:r>
              <a:rPr lang="en-US" dirty="0" smtClean="0"/>
              <a:t>identity</a:t>
            </a:r>
          </a:p>
          <a:p>
            <a:endParaRPr lang="en-US" dirty="0"/>
          </a:p>
          <a:p>
            <a:r>
              <a:rPr lang="en-US" dirty="0"/>
              <a:t>We </a:t>
            </a:r>
            <a:r>
              <a:rPr lang="en-US" dirty="0" smtClean="0"/>
              <a:t>implemented </a:t>
            </a:r>
            <a:r>
              <a:rPr lang="en-US" dirty="0"/>
              <a:t>a proof of </a:t>
            </a:r>
            <a:r>
              <a:rPr lang="en-US" dirty="0" smtClean="0"/>
              <a:t>concept using </a:t>
            </a:r>
            <a:r>
              <a:rPr lang="en-US" dirty="0"/>
              <a:t>software defined radios as transmitters and </a:t>
            </a:r>
            <a:r>
              <a:rPr lang="en-US" dirty="0" smtClean="0"/>
              <a:t>explored issues </a:t>
            </a:r>
            <a:r>
              <a:rPr lang="en-US" dirty="0"/>
              <a:t>related to frequency and time </a:t>
            </a:r>
            <a:r>
              <a:rPr lang="en-US" dirty="0" smtClean="0"/>
              <a:t>synchronization </a:t>
            </a:r>
            <a:r>
              <a:rPr lang="en-US" dirty="0"/>
              <a:t>of </a:t>
            </a:r>
            <a:r>
              <a:rPr lang="en-US" dirty="0" smtClean="0"/>
              <a:t>such transmitters.</a:t>
            </a:r>
          </a:p>
          <a:p>
            <a:endParaRPr lang="en-US" dirty="0"/>
          </a:p>
          <a:p>
            <a:r>
              <a:rPr lang="en-US" dirty="0" smtClean="0"/>
              <a:t>We demonstrated the </a:t>
            </a:r>
            <a:r>
              <a:rPr lang="en-US" dirty="0"/>
              <a:t>feasibility of inducing localization errors </a:t>
            </a:r>
            <a:r>
              <a:rPr lang="en-US" dirty="0" smtClean="0"/>
              <a:t>through cooperative </a:t>
            </a:r>
            <a:r>
              <a:rPr lang="en-US" dirty="0"/>
              <a:t>transmissions.</a:t>
            </a:r>
          </a:p>
        </p:txBody>
      </p:sp>
    </p:spTree>
    <p:extLst>
      <p:ext uri="{BB962C8B-B14F-4D97-AF65-F5344CB8AC3E}">
        <p14:creationId xmlns:p14="http://schemas.microsoft.com/office/powerpoint/2010/main" val="42852803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Motivation</a:t>
            </a:r>
            <a:endParaRPr lang="en-US" dirty="0"/>
          </a:p>
        </p:txBody>
      </p:sp>
      <p:sp>
        <p:nvSpPr>
          <p:cNvPr id="3" name="Date Placeholder 2"/>
          <p:cNvSpPr>
            <a:spLocks noGrp="1"/>
          </p:cNvSpPr>
          <p:nvPr>
            <p:ph type="dt" sz="half" idx="10"/>
          </p:nvPr>
        </p:nvSpPr>
        <p:spPr/>
        <p:txBody>
          <a:bodyPr/>
          <a:lstStyle/>
          <a:p>
            <a:fld id="{C4FA256F-5540-46AB-98A4-81FA4902BEE5}" type="datetime1">
              <a:rPr lang="en-US" smtClean="0"/>
              <a:pPr/>
              <a:t>3/26/2012</a:t>
            </a:fld>
            <a:endParaRPr lang="en-US"/>
          </a:p>
        </p:txBody>
      </p:sp>
      <p:sp>
        <p:nvSpPr>
          <p:cNvPr id="4" name="Slide Number Placeholder 3"/>
          <p:cNvSpPr>
            <a:spLocks noGrp="1"/>
          </p:cNvSpPr>
          <p:nvPr>
            <p:ph type="sldNum" sz="quarter" idx="12"/>
          </p:nvPr>
        </p:nvSpPr>
        <p:spPr/>
        <p:txBody>
          <a:bodyPr/>
          <a:lstStyle/>
          <a:p>
            <a:fld id="{1525B8CD-76F8-6F43-A6EE-4CA00EEBA511}" type="slidenum">
              <a:rPr lang="en-US" smtClean="0"/>
              <a:pPr/>
              <a:t>2</a:t>
            </a:fld>
            <a:endParaRPr lang="en-US" dirty="0"/>
          </a:p>
        </p:txBody>
      </p:sp>
      <p:pic>
        <p:nvPicPr>
          <p:cNvPr id="7" name="Picture 6" descr="baseStationtower.jpeg"/>
          <p:cNvPicPr>
            <a:picLocks noChangeAspect="1"/>
          </p:cNvPicPr>
          <p:nvPr/>
        </p:nvPicPr>
        <p:blipFill>
          <a:blip r:embed="rId3"/>
          <a:stretch>
            <a:fillRect/>
          </a:stretch>
        </p:blipFill>
        <p:spPr>
          <a:xfrm>
            <a:off x="4291262" y="2201356"/>
            <a:ext cx="469380" cy="572878"/>
          </a:xfrm>
          <a:prstGeom prst="rect">
            <a:avLst/>
          </a:prstGeom>
        </p:spPr>
      </p:pic>
      <p:sp>
        <p:nvSpPr>
          <p:cNvPr id="8" name="TextBox 27"/>
          <p:cNvSpPr txBox="1">
            <a:spLocks noChangeArrowheads="1"/>
          </p:cNvSpPr>
          <p:nvPr/>
        </p:nvSpPr>
        <p:spPr bwMode="auto">
          <a:xfrm>
            <a:off x="4394741" y="2665653"/>
            <a:ext cx="566157" cy="369332"/>
          </a:xfrm>
          <a:prstGeom prst="rect">
            <a:avLst/>
          </a:prstGeom>
          <a:noFill/>
          <a:ln w="9525">
            <a:noFill/>
            <a:miter lim="800000"/>
            <a:headEnd/>
            <a:tailEnd/>
          </a:ln>
        </p:spPr>
        <p:txBody>
          <a:bodyPr wrap="square">
            <a:prstTxWarp prst="textNoShape">
              <a:avLst/>
            </a:prstTxWarp>
            <a:spAutoFit/>
          </a:bodyPr>
          <a:lstStyle/>
          <a:p>
            <a:r>
              <a:rPr lang="en-US" dirty="0" smtClean="0">
                <a:latin typeface="Times"/>
                <a:cs typeface="Times"/>
              </a:rPr>
              <a:t>s</a:t>
            </a:r>
            <a:r>
              <a:rPr lang="en-US" baseline="-25000" dirty="0" smtClean="0">
                <a:latin typeface="Times"/>
                <a:cs typeface="Times"/>
              </a:rPr>
              <a:t>1</a:t>
            </a:r>
            <a:endParaRPr lang="en-US" baseline="-25000" dirty="0">
              <a:latin typeface="Times"/>
              <a:cs typeface="Times"/>
            </a:endParaRPr>
          </a:p>
        </p:txBody>
      </p:sp>
      <p:sp>
        <p:nvSpPr>
          <p:cNvPr id="9" name="TextBox 27"/>
          <p:cNvSpPr txBox="1">
            <a:spLocks noChangeArrowheads="1"/>
          </p:cNvSpPr>
          <p:nvPr/>
        </p:nvSpPr>
        <p:spPr bwMode="auto">
          <a:xfrm>
            <a:off x="3124689" y="4686862"/>
            <a:ext cx="515479" cy="369332"/>
          </a:xfrm>
          <a:prstGeom prst="rect">
            <a:avLst/>
          </a:prstGeom>
          <a:noFill/>
          <a:ln w="9525">
            <a:noFill/>
            <a:miter lim="800000"/>
            <a:headEnd/>
            <a:tailEnd/>
          </a:ln>
        </p:spPr>
        <p:txBody>
          <a:bodyPr wrap="square">
            <a:prstTxWarp prst="textNoShape">
              <a:avLst/>
            </a:prstTxWarp>
            <a:spAutoFit/>
          </a:bodyPr>
          <a:lstStyle/>
          <a:p>
            <a:r>
              <a:rPr lang="en-US" dirty="0" smtClean="0">
                <a:latin typeface="Times"/>
                <a:cs typeface="Times"/>
              </a:rPr>
              <a:t>s</a:t>
            </a:r>
            <a:r>
              <a:rPr lang="en-US" baseline="-25000" dirty="0">
                <a:latin typeface="Times"/>
                <a:cs typeface="Times"/>
              </a:rPr>
              <a:t>2</a:t>
            </a:r>
          </a:p>
        </p:txBody>
      </p:sp>
      <p:pic>
        <p:nvPicPr>
          <p:cNvPr id="10" name="Picture 9" descr="baseStationtower.jpeg"/>
          <p:cNvPicPr>
            <a:picLocks noChangeAspect="1"/>
          </p:cNvPicPr>
          <p:nvPr/>
        </p:nvPicPr>
        <p:blipFill>
          <a:blip r:embed="rId3"/>
          <a:stretch>
            <a:fillRect/>
          </a:stretch>
        </p:blipFill>
        <p:spPr>
          <a:xfrm>
            <a:off x="3049646" y="4183539"/>
            <a:ext cx="469380" cy="572878"/>
          </a:xfrm>
          <a:prstGeom prst="rect">
            <a:avLst/>
          </a:prstGeom>
        </p:spPr>
      </p:pic>
      <p:pic>
        <p:nvPicPr>
          <p:cNvPr id="11" name="Picture 10" descr="baseStationtower.jpeg"/>
          <p:cNvPicPr>
            <a:picLocks noChangeAspect="1"/>
          </p:cNvPicPr>
          <p:nvPr/>
        </p:nvPicPr>
        <p:blipFill>
          <a:blip r:embed="rId3"/>
          <a:stretch>
            <a:fillRect/>
          </a:stretch>
        </p:blipFill>
        <p:spPr>
          <a:xfrm>
            <a:off x="5797810" y="4158166"/>
            <a:ext cx="469380" cy="572878"/>
          </a:xfrm>
          <a:prstGeom prst="rect">
            <a:avLst/>
          </a:prstGeom>
        </p:spPr>
      </p:pic>
      <p:sp>
        <p:nvSpPr>
          <p:cNvPr id="12" name="Oval 11"/>
          <p:cNvSpPr>
            <a:spLocks noChangeArrowheads="1"/>
          </p:cNvSpPr>
          <p:nvPr/>
        </p:nvSpPr>
        <p:spPr bwMode="auto">
          <a:xfrm>
            <a:off x="3208368" y="1274466"/>
            <a:ext cx="2525942" cy="2471524"/>
          </a:xfrm>
          <a:prstGeom prst="ellipse">
            <a:avLst/>
          </a:prstGeom>
          <a:noFill/>
          <a:ln w="12700">
            <a:solidFill>
              <a:schemeClr val="tx1"/>
            </a:solidFill>
            <a:prstDash val="lgDash"/>
            <a:round/>
            <a:headEnd/>
            <a:tailEnd/>
          </a:ln>
          <a:effectLst>
            <a:outerShdw dist="23000" dir="5400000" rotWithShape="0">
              <a:srgbClr val="808080">
                <a:alpha val="34998"/>
              </a:srgbClr>
            </a:outerShdw>
          </a:effectLst>
        </p:spPr>
        <p:txBody>
          <a:bodyPr anchor="ctr">
            <a:prstTxWarp prst="textNoShape">
              <a:avLst/>
            </a:prstTxWarp>
          </a:bodyPr>
          <a:lstStyle/>
          <a:p>
            <a:pPr algn="ctr">
              <a:defRPr/>
            </a:pPr>
            <a:endParaRPr lang="en-US" sz="2800">
              <a:solidFill>
                <a:srgbClr val="FFFFFF"/>
              </a:solidFill>
              <a:latin typeface="Arial" charset="0"/>
              <a:ea typeface="ＭＳ Ｐゴシック" charset="-128"/>
              <a:cs typeface="ＭＳ Ｐゴシック" charset="-128"/>
            </a:endParaRPr>
          </a:p>
        </p:txBody>
      </p:sp>
      <p:sp>
        <p:nvSpPr>
          <p:cNvPr id="13" name="Oval 12"/>
          <p:cNvSpPr>
            <a:spLocks noChangeArrowheads="1"/>
          </p:cNvSpPr>
          <p:nvPr/>
        </p:nvSpPr>
        <p:spPr bwMode="auto">
          <a:xfrm>
            <a:off x="1613770" y="2973430"/>
            <a:ext cx="3200638" cy="3220864"/>
          </a:xfrm>
          <a:prstGeom prst="ellipse">
            <a:avLst/>
          </a:prstGeom>
          <a:noFill/>
          <a:ln w="12700">
            <a:solidFill>
              <a:schemeClr val="tx1"/>
            </a:solidFill>
            <a:prstDash val="lgDash"/>
            <a:round/>
            <a:headEnd/>
            <a:tailEnd/>
          </a:ln>
          <a:effectLst>
            <a:outerShdw dist="23000" dir="5400000" rotWithShape="0">
              <a:srgbClr val="808080">
                <a:alpha val="34998"/>
              </a:srgbClr>
            </a:outerShdw>
          </a:effectLst>
        </p:spPr>
        <p:txBody>
          <a:bodyPr anchor="ctr">
            <a:prstTxWarp prst="textNoShape">
              <a:avLst/>
            </a:prstTxWarp>
          </a:bodyPr>
          <a:lstStyle/>
          <a:p>
            <a:pPr algn="ctr">
              <a:defRPr/>
            </a:pPr>
            <a:endParaRPr lang="en-US">
              <a:solidFill>
                <a:srgbClr val="FFFFFF"/>
              </a:solidFill>
              <a:latin typeface="Arial" charset="0"/>
              <a:ea typeface="ＭＳ Ｐゴシック" charset="-128"/>
              <a:cs typeface="ＭＳ Ｐゴシック" charset="-128"/>
            </a:endParaRPr>
          </a:p>
        </p:txBody>
      </p:sp>
      <p:sp>
        <p:nvSpPr>
          <p:cNvPr id="14" name="Oval 13"/>
          <p:cNvSpPr>
            <a:spLocks noChangeArrowheads="1"/>
          </p:cNvSpPr>
          <p:nvPr/>
        </p:nvSpPr>
        <p:spPr bwMode="auto">
          <a:xfrm>
            <a:off x="4322535" y="2973429"/>
            <a:ext cx="3351303" cy="3251668"/>
          </a:xfrm>
          <a:prstGeom prst="ellipse">
            <a:avLst/>
          </a:prstGeom>
          <a:noFill/>
          <a:ln w="12700">
            <a:solidFill>
              <a:schemeClr val="tx1"/>
            </a:solidFill>
            <a:prstDash val="lgDash"/>
            <a:round/>
            <a:headEnd/>
            <a:tailEnd/>
          </a:ln>
          <a:effectLst>
            <a:outerShdw dist="23000" dir="5400000" rotWithShape="0">
              <a:srgbClr val="808080">
                <a:alpha val="34998"/>
              </a:srgbClr>
            </a:outerShdw>
          </a:effectLst>
        </p:spPr>
        <p:txBody>
          <a:bodyPr anchor="ctr">
            <a:prstTxWarp prst="textNoShape">
              <a:avLst/>
            </a:prstTxWarp>
          </a:bodyPr>
          <a:lstStyle/>
          <a:p>
            <a:pPr algn="ctr">
              <a:defRPr/>
            </a:pPr>
            <a:endParaRPr lang="en-US">
              <a:solidFill>
                <a:srgbClr val="FFFFFF"/>
              </a:solidFill>
              <a:latin typeface="Arial" charset="0"/>
              <a:ea typeface="ＭＳ Ｐゴシック" charset="-128"/>
              <a:cs typeface="ＭＳ Ｐゴシック" charset="-128"/>
            </a:endParaRPr>
          </a:p>
        </p:txBody>
      </p:sp>
      <p:grpSp>
        <p:nvGrpSpPr>
          <p:cNvPr id="15" name="Group 14"/>
          <p:cNvGrpSpPr/>
          <p:nvPr/>
        </p:nvGrpSpPr>
        <p:grpSpPr>
          <a:xfrm>
            <a:off x="4463197" y="3120255"/>
            <a:ext cx="657443" cy="743370"/>
            <a:chOff x="7090382" y="840972"/>
            <a:chExt cx="413856" cy="669398"/>
          </a:xfrm>
        </p:grpSpPr>
        <p:pic>
          <p:nvPicPr>
            <p:cNvPr id="16" name="Picture 15" descr="Android Phone Clip Art-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3650" y="1137027"/>
              <a:ext cx="185410" cy="373343"/>
            </a:xfrm>
            <a:prstGeom prst="rect">
              <a:avLst/>
            </a:prstGeom>
          </p:spPr>
        </p:pic>
        <p:pic>
          <p:nvPicPr>
            <p:cNvPr id="17" name="Picture 16" descr="Omnidirectional Antenna Clip A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90382" y="840972"/>
              <a:ext cx="413856" cy="446844"/>
            </a:xfrm>
            <a:prstGeom prst="rect">
              <a:avLst/>
            </a:prstGeom>
          </p:spPr>
        </p:pic>
      </p:grpSp>
      <p:sp>
        <p:nvSpPr>
          <p:cNvPr id="18" name="TextBox 27"/>
          <p:cNvSpPr txBox="1">
            <a:spLocks noChangeArrowheads="1"/>
          </p:cNvSpPr>
          <p:nvPr/>
        </p:nvSpPr>
        <p:spPr bwMode="auto">
          <a:xfrm>
            <a:off x="5899410" y="4602529"/>
            <a:ext cx="515479" cy="369332"/>
          </a:xfrm>
          <a:prstGeom prst="rect">
            <a:avLst/>
          </a:prstGeom>
          <a:noFill/>
          <a:ln w="9525">
            <a:noFill/>
            <a:miter lim="800000"/>
            <a:headEnd/>
            <a:tailEnd/>
          </a:ln>
        </p:spPr>
        <p:txBody>
          <a:bodyPr wrap="square">
            <a:prstTxWarp prst="textNoShape">
              <a:avLst/>
            </a:prstTxWarp>
            <a:spAutoFit/>
          </a:bodyPr>
          <a:lstStyle/>
          <a:p>
            <a:r>
              <a:rPr lang="en-US" dirty="0" smtClean="0">
                <a:latin typeface="Times"/>
                <a:cs typeface="Times"/>
              </a:rPr>
              <a:t>s</a:t>
            </a:r>
            <a:r>
              <a:rPr lang="en-US" baseline="-25000" dirty="0">
                <a:latin typeface="Times"/>
                <a:cs typeface="Times"/>
              </a:rPr>
              <a:t>3</a:t>
            </a:r>
          </a:p>
        </p:txBody>
      </p:sp>
      <p:cxnSp>
        <p:nvCxnSpPr>
          <p:cNvPr id="19" name="Straight Arrow Connector 18"/>
          <p:cNvCxnSpPr/>
          <p:nvPr/>
        </p:nvCxnSpPr>
        <p:spPr>
          <a:xfrm flipH="1" flipV="1">
            <a:off x="3276600" y="2201356"/>
            <a:ext cx="1214829" cy="273740"/>
          </a:xfrm>
          <a:prstGeom prst="straightConnector1">
            <a:avLst/>
          </a:prstGeom>
          <a:ln w="6350" cmpd="sng">
            <a:solidFill>
              <a:srgbClr val="000000"/>
            </a:solidFill>
            <a:prstDash val="sysDash"/>
            <a:headEnd type="none"/>
            <a:tailEnd type="arrow"/>
          </a:ln>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H="1" flipV="1">
            <a:off x="3352800" y="4483100"/>
            <a:ext cx="1407842" cy="427206"/>
          </a:xfrm>
          <a:prstGeom prst="straightConnector1">
            <a:avLst/>
          </a:prstGeom>
          <a:ln w="6350" cmpd="sng">
            <a:solidFill>
              <a:srgbClr val="000000"/>
            </a:solidFill>
            <a:prstDash val="sysDash"/>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H="1">
            <a:off x="4648774" y="4483102"/>
            <a:ext cx="1383727" cy="1045631"/>
          </a:xfrm>
          <a:prstGeom prst="straightConnector1">
            <a:avLst/>
          </a:prstGeom>
          <a:ln w="6350" cmpd="sng">
            <a:solidFill>
              <a:srgbClr val="000000"/>
            </a:solidFill>
            <a:prstDash val="sysDash"/>
            <a:headEnd type="arrow"/>
            <a:tailEnd type="arrow"/>
          </a:ln>
          <a:effectLst/>
        </p:spPr>
        <p:style>
          <a:lnRef idx="2">
            <a:schemeClr val="accent1"/>
          </a:lnRef>
          <a:fillRef idx="0">
            <a:schemeClr val="accent1"/>
          </a:fillRef>
          <a:effectRef idx="1">
            <a:schemeClr val="accent1"/>
          </a:effectRef>
          <a:fontRef idx="minor">
            <a:schemeClr val="tx1"/>
          </a:fontRef>
        </p:style>
      </p:cxnSp>
      <p:pic>
        <p:nvPicPr>
          <p:cNvPr id="22" name="Picture 21" descr="Mainframe Server Computer Clip Art.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59477" y="2454457"/>
            <a:ext cx="416567" cy="518973"/>
          </a:xfrm>
          <a:prstGeom prst="rect">
            <a:avLst/>
          </a:prstGeom>
        </p:spPr>
      </p:pic>
      <p:sp>
        <p:nvSpPr>
          <p:cNvPr id="23" name="TextBox 22"/>
          <p:cNvSpPr txBox="1"/>
          <p:nvPr/>
        </p:nvSpPr>
        <p:spPr>
          <a:xfrm>
            <a:off x="6559477" y="1613738"/>
            <a:ext cx="2323457" cy="646331"/>
          </a:xfrm>
          <a:prstGeom prst="rect">
            <a:avLst/>
          </a:prstGeom>
          <a:noFill/>
        </p:spPr>
        <p:txBody>
          <a:bodyPr wrap="none" rtlCol="0">
            <a:spAutoFit/>
          </a:bodyPr>
          <a:lstStyle/>
          <a:p>
            <a:r>
              <a:rPr lang="en-US" dirty="0" smtClean="0"/>
              <a:t>Adversary Localizing and </a:t>
            </a:r>
          </a:p>
          <a:p>
            <a:r>
              <a:rPr lang="en-US" dirty="0" smtClean="0"/>
              <a:t>Tracking System</a:t>
            </a:r>
            <a:endParaRPr lang="en-US" dirty="0"/>
          </a:p>
        </p:txBody>
      </p:sp>
      <p:pic>
        <p:nvPicPr>
          <p:cNvPr id="25" name="Picture 24" descr="latex-image-1.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912174" y="2062768"/>
            <a:ext cx="279400" cy="298027"/>
          </a:xfrm>
          <a:prstGeom prst="rect">
            <a:avLst/>
          </a:prstGeom>
        </p:spPr>
      </p:pic>
      <p:pic>
        <p:nvPicPr>
          <p:cNvPr id="26" name="Picture 25"/>
          <p:cNvPicPr>
            <a:picLocks noChangeAspect="1"/>
          </p:cNvPicPr>
          <p:nvPr/>
        </p:nvPicPr>
        <p:blipFill>
          <a:blip r:embed="rId8"/>
          <a:stretch>
            <a:fillRect/>
          </a:stretch>
        </p:blipFill>
        <p:spPr>
          <a:xfrm>
            <a:off x="3771900" y="4686862"/>
            <a:ext cx="279974" cy="289005"/>
          </a:xfrm>
          <a:prstGeom prst="rect">
            <a:avLst/>
          </a:prstGeom>
        </p:spPr>
      </p:pic>
      <p:pic>
        <p:nvPicPr>
          <p:cNvPr id="27" name="Picture 26"/>
          <p:cNvPicPr>
            <a:picLocks noChangeAspect="1"/>
          </p:cNvPicPr>
          <p:nvPr/>
        </p:nvPicPr>
        <p:blipFill>
          <a:blip r:embed="rId9"/>
          <a:stretch>
            <a:fillRect/>
          </a:stretch>
        </p:blipFill>
        <p:spPr>
          <a:xfrm>
            <a:off x="5381243" y="4971861"/>
            <a:ext cx="278826" cy="287820"/>
          </a:xfrm>
          <a:prstGeom prst="rect">
            <a:avLst/>
          </a:prstGeom>
        </p:spPr>
      </p:pic>
      <p:pic>
        <p:nvPicPr>
          <p:cNvPr id="28" name="Picture 27" descr="alic.png"/>
          <p:cNvPicPr>
            <a:picLocks noChangeAspect="1"/>
          </p:cNvPicPr>
          <p:nvPr/>
        </p:nvPicPr>
        <p:blipFill>
          <a:blip r:embed="rId10"/>
          <a:stretch>
            <a:fillRect/>
          </a:stretch>
        </p:blipFill>
        <p:spPr>
          <a:xfrm>
            <a:off x="4142235" y="3399796"/>
            <a:ext cx="742185" cy="753474"/>
          </a:xfrm>
          <a:prstGeom prst="rect">
            <a:avLst/>
          </a:prstGeom>
        </p:spPr>
      </p:pic>
      <p:pic>
        <p:nvPicPr>
          <p:cNvPr id="29" name="Picture 28" descr="Devil  Clip Art.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157149" y="2149334"/>
            <a:ext cx="465947" cy="518300"/>
          </a:xfrm>
          <a:prstGeom prst="rect">
            <a:avLst/>
          </a:prstGeom>
        </p:spPr>
      </p:pic>
      <p:cxnSp>
        <p:nvCxnSpPr>
          <p:cNvPr id="46" name="Straight Connector 45"/>
          <p:cNvCxnSpPr>
            <a:endCxn id="29" idx="1"/>
          </p:cNvCxnSpPr>
          <p:nvPr/>
        </p:nvCxnSpPr>
        <p:spPr>
          <a:xfrm flipV="1">
            <a:off x="4648774" y="2408484"/>
            <a:ext cx="1508375" cy="257169"/>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87387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2" grpId="0" animBg="1"/>
      <p:bldP spid="13" grpId="0" animBg="1"/>
      <p:bldP spid="14" grpId="0" animBg="1"/>
      <p:bldP spid="18" grpId="0"/>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Adversary Localization System</a:t>
            </a:r>
            <a:endParaRPr lang="en-US" dirty="0"/>
          </a:p>
        </p:txBody>
      </p:sp>
      <p:sp>
        <p:nvSpPr>
          <p:cNvPr id="3" name="Date Placeholder 2"/>
          <p:cNvSpPr>
            <a:spLocks noGrp="1"/>
          </p:cNvSpPr>
          <p:nvPr>
            <p:ph type="dt" sz="half" idx="10"/>
          </p:nvPr>
        </p:nvSpPr>
        <p:spPr/>
        <p:txBody>
          <a:bodyPr/>
          <a:lstStyle/>
          <a:p>
            <a:fld id="{C4FA256F-5540-46AB-98A4-81FA4902BEE5}" type="datetime1">
              <a:rPr lang="en-US" smtClean="0"/>
              <a:pPr/>
              <a:t>3/26/2012</a:t>
            </a:fld>
            <a:endParaRPr lang="en-US"/>
          </a:p>
        </p:txBody>
      </p:sp>
      <p:sp>
        <p:nvSpPr>
          <p:cNvPr id="4" name="Slide Number Placeholder 3"/>
          <p:cNvSpPr>
            <a:spLocks noGrp="1"/>
          </p:cNvSpPr>
          <p:nvPr>
            <p:ph type="sldNum" sz="quarter" idx="12"/>
          </p:nvPr>
        </p:nvSpPr>
        <p:spPr/>
        <p:txBody>
          <a:bodyPr/>
          <a:lstStyle/>
          <a:p>
            <a:fld id="{1525B8CD-76F8-6F43-A6EE-4CA00EEBA511}" type="slidenum">
              <a:rPr lang="en-US" smtClean="0"/>
              <a:pPr/>
              <a:t>3</a:t>
            </a:fld>
            <a:endParaRPr lang="en-US"/>
          </a:p>
        </p:txBody>
      </p:sp>
      <p:sp>
        <p:nvSpPr>
          <p:cNvPr id="6" name="Cross 5"/>
          <p:cNvSpPr/>
          <p:nvPr/>
        </p:nvSpPr>
        <p:spPr>
          <a:xfrm rot="1501070">
            <a:off x="4623032" y="5227214"/>
            <a:ext cx="234750" cy="229598"/>
          </a:xfrm>
          <a:prstGeom prst="plus">
            <a:avLst>
              <a:gd name="adj" fmla="val 4156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4178618053"/>
              </p:ext>
            </p:extLst>
          </p:nvPr>
        </p:nvGraphicFramePr>
        <p:xfrm>
          <a:off x="2686927" y="3540294"/>
          <a:ext cx="3274464" cy="2939868"/>
        </p:xfrm>
        <a:graphic>
          <a:graphicData uri="http://schemas.openxmlformats.org/drawingml/2006/table">
            <a:tbl>
              <a:tblPr firstRow="1" bandRow="1">
                <a:tableStyleId>{2D5ABB26-0587-4C30-8999-92F81FD0307C}</a:tableStyleId>
              </a:tblPr>
              <a:tblGrid>
                <a:gridCol w="818616"/>
                <a:gridCol w="818616"/>
                <a:gridCol w="818616"/>
                <a:gridCol w="818616"/>
              </a:tblGrid>
              <a:tr h="734967">
                <a:tc>
                  <a:txBody>
                    <a:bodyPr/>
                    <a:lstStyle/>
                    <a:p>
                      <a:pPr algn="ct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r>
              <a:tr h="73496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r>
              <a:tr h="73496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r>
              <a:tr h="73496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t>
                      </a:r>
                      <a:endParaRPr lang="en-US" sz="2800" b="1" dirty="0"/>
                    </a:p>
                  </a:txBody>
                  <a:tcPr>
                    <a:lnL w="76200" cap="flat" cmpd="sng" algn="ctr">
                      <a:solidFill>
                        <a:prstClr val="white">
                          <a:lumMod val="65000"/>
                        </a:prstClr>
                      </a:solidFill>
                      <a:prstDash val="solid"/>
                      <a:round/>
                      <a:headEnd type="none" w="med" len="med"/>
                      <a:tailEnd type="none" w="med" len="med"/>
                    </a:lnL>
                    <a:lnR w="76200" cap="flat" cmpd="sng" algn="ctr">
                      <a:solidFill>
                        <a:prstClr val="white">
                          <a:lumMod val="65000"/>
                        </a:prstClr>
                      </a:solidFill>
                      <a:prstDash val="solid"/>
                      <a:round/>
                      <a:headEnd type="none" w="med" len="med"/>
                      <a:tailEnd type="none" w="med" len="med"/>
                    </a:lnR>
                    <a:lnT w="76200" cap="flat" cmpd="sng" algn="ctr">
                      <a:solidFill>
                        <a:prstClr val="white">
                          <a:lumMod val="65000"/>
                        </a:prstClr>
                      </a:solidFill>
                      <a:prstDash val="solid"/>
                      <a:round/>
                      <a:headEnd type="none" w="med" len="med"/>
                      <a:tailEnd type="none" w="med" len="med"/>
                    </a:lnT>
                    <a:lnB w="76200" cap="flat" cmpd="sng" algn="ctr">
                      <a:solidFill>
                        <a:prstClr val="white">
                          <a:lumMod val="65000"/>
                        </a:prstClr>
                      </a:solidFill>
                      <a:prstDash val="solid"/>
                      <a:round/>
                      <a:headEnd type="none" w="med" len="med"/>
                      <a:tailEnd type="none" w="med" len="med"/>
                    </a:lnB>
                    <a:noFill/>
                  </a:tcPr>
                </a:tc>
              </a:tr>
            </a:tbl>
          </a:graphicData>
        </a:graphic>
      </p:graphicFrame>
      <p:sp>
        <p:nvSpPr>
          <p:cNvPr id="8" name="TextBox 7"/>
          <p:cNvSpPr txBox="1"/>
          <p:nvPr/>
        </p:nvSpPr>
        <p:spPr>
          <a:xfrm>
            <a:off x="2804137" y="3247398"/>
            <a:ext cx="354937" cy="369332"/>
          </a:xfrm>
          <a:prstGeom prst="rect">
            <a:avLst/>
          </a:prstGeom>
          <a:noFill/>
        </p:spPr>
        <p:txBody>
          <a:bodyPr wrap="square" rtlCol="0">
            <a:spAutoFit/>
          </a:bodyPr>
          <a:lstStyle/>
          <a:p>
            <a:r>
              <a:rPr lang="en-US" i="1" kern="1200" dirty="0" smtClean="0">
                <a:latin typeface="Times New Roman"/>
                <a:cs typeface="Times New Roman"/>
              </a:rPr>
              <a:t>1</a:t>
            </a:r>
            <a:endParaRPr lang="en-US" i="1" kern="1200" dirty="0">
              <a:latin typeface="Times New Roman"/>
              <a:cs typeface="Times New Roman"/>
            </a:endParaRPr>
          </a:p>
        </p:txBody>
      </p:sp>
      <p:sp>
        <p:nvSpPr>
          <p:cNvPr id="9" name="TextBox 8"/>
          <p:cNvSpPr txBox="1"/>
          <p:nvPr/>
        </p:nvSpPr>
        <p:spPr>
          <a:xfrm>
            <a:off x="3748701" y="3182946"/>
            <a:ext cx="354937" cy="369332"/>
          </a:xfrm>
          <a:prstGeom prst="rect">
            <a:avLst/>
          </a:prstGeom>
          <a:noFill/>
        </p:spPr>
        <p:txBody>
          <a:bodyPr wrap="square" rtlCol="0">
            <a:spAutoFit/>
          </a:bodyPr>
          <a:lstStyle/>
          <a:p>
            <a:r>
              <a:rPr lang="en-US" i="1" kern="1200" dirty="0" smtClean="0">
                <a:latin typeface="Times New Roman"/>
                <a:cs typeface="Times New Roman"/>
              </a:rPr>
              <a:t>2</a:t>
            </a:r>
            <a:endParaRPr lang="en-US" i="1" kern="1200" dirty="0">
              <a:latin typeface="Times New Roman"/>
              <a:cs typeface="Times New Roman"/>
            </a:endParaRPr>
          </a:p>
        </p:txBody>
      </p:sp>
      <p:sp>
        <p:nvSpPr>
          <p:cNvPr id="10" name="TextBox 9"/>
          <p:cNvSpPr txBox="1"/>
          <p:nvPr/>
        </p:nvSpPr>
        <p:spPr>
          <a:xfrm>
            <a:off x="4585496" y="3159143"/>
            <a:ext cx="354937" cy="369332"/>
          </a:xfrm>
          <a:prstGeom prst="rect">
            <a:avLst/>
          </a:prstGeom>
          <a:noFill/>
        </p:spPr>
        <p:txBody>
          <a:bodyPr wrap="square" rtlCol="0">
            <a:spAutoFit/>
          </a:bodyPr>
          <a:lstStyle/>
          <a:p>
            <a:r>
              <a:rPr lang="en-US" i="1" dirty="0">
                <a:latin typeface="Times New Roman"/>
                <a:cs typeface="Times New Roman"/>
              </a:rPr>
              <a:t>x</a:t>
            </a:r>
            <a:endParaRPr lang="en-US" i="1" kern="1200" dirty="0">
              <a:latin typeface="Times New Roman"/>
              <a:cs typeface="Times New Roman"/>
            </a:endParaRPr>
          </a:p>
        </p:txBody>
      </p:sp>
      <p:sp>
        <p:nvSpPr>
          <p:cNvPr id="11" name="TextBox 10"/>
          <p:cNvSpPr txBox="1"/>
          <p:nvPr/>
        </p:nvSpPr>
        <p:spPr>
          <a:xfrm>
            <a:off x="4103638" y="3117231"/>
            <a:ext cx="354937" cy="369332"/>
          </a:xfrm>
          <a:prstGeom prst="rect">
            <a:avLst/>
          </a:prstGeom>
          <a:noFill/>
        </p:spPr>
        <p:txBody>
          <a:bodyPr wrap="square" rtlCol="0">
            <a:spAutoFit/>
          </a:bodyPr>
          <a:lstStyle/>
          <a:p>
            <a:r>
              <a:rPr lang="en-US" i="1" dirty="0" smtClean="0">
                <a:latin typeface="Times New Roman"/>
                <a:cs typeface="Times New Roman"/>
              </a:rPr>
              <a:t>…</a:t>
            </a:r>
            <a:endParaRPr lang="en-US" i="1" kern="1200" dirty="0">
              <a:latin typeface="Times New Roman"/>
              <a:cs typeface="Times New Roman"/>
            </a:endParaRPr>
          </a:p>
        </p:txBody>
      </p:sp>
      <p:sp>
        <p:nvSpPr>
          <p:cNvPr id="12" name="TextBox 11"/>
          <p:cNvSpPr txBox="1"/>
          <p:nvPr/>
        </p:nvSpPr>
        <p:spPr>
          <a:xfrm>
            <a:off x="2283623" y="3687885"/>
            <a:ext cx="354937" cy="369332"/>
          </a:xfrm>
          <a:prstGeom prst="rect">
            <a:avLst/>
          </a:prstGeom>
          <a:noFill/>
        </p:spPr>
        <p:txBody>
          <a:bodyPr wrap="square" rtlCol="0">
            <a:spAutoFit/>
          </a:bodyPr>
          <a:lstStyle/>
          <a:p>
            <a:r>
              <a:rPr lang="en-US" i="1" kern="1200" dirty="0" smtClean="0">
                <a:latin typeface="Times New Roman"/>
                <a:cs typeface="Times New Roman"/>
              </a:rPr>
              <a:t>1</a:t>
            </a:r>
            <a:endParaRPr lang="en-US" i="1" kern="1200" dirty="0">
              <a:latin typeface="Times New Roman"/>
              <a:cs typeface="Times New Roman"/>
            </a:endParaRPr>
          </a:p>
        </p:txBody>
      </p:sp>
      <p:sp>
        <p:nvSpPr>
          <p:cNvPr id="13" name="TextBox 12"/>
          <p:cNvSpPr txBox="1"/>
          <p:nvPr/>
        </p:nvSpPr>
        <p:spPr>
          <a:xfrm>
            <a:off x="2281053" y="4451321"/>
            <a:ext cx="354937" cy="369332"/>
          </a:xfrm>
          <a:prstGeom prst="rect">
            <a:avLst/>
          </a:prstGeom>
          <a:noFill/>
        </p:spPr>
        <p:txBody>
          <a:bodyPr wrap="square" rtlCol="0">
            <a:spAutoFit/>
          </a:bodyPr>
          <a:lstStyle/>
          <a:p>
            <a:r>
              <a:rPr lang="en-US" i="1" kern="1200" dirty="0" smtClean="0">
                <a:latin typeface="Times New Roman"/>
                <a:cs typeface="Times New Roman"/>
              </a:rPr>
              <a:t>2</a:t>
            </a:r>
            <a:endParaRPr lang="en-US" i="1" kern="1200" dirty="0">
              <a:latin typeface="Times New Roman"/>
              <a:cs typeface="Times New Roman"/>
            </a:endParaRPr>
          </a:p>
        </p:txBody>
      </p:sp>
      <p:sp>
        <p:nvSpPr>
          <p:cNvPr id="14" name="TextBox 13"/>
          <p:cNvSpPr txBox="1"/>
          <p:nvPr/>
        </p:nvSpPr>
        <p:spPr>
          <a:xfrm>
            <a:off x="2281053" y="5157347"/>
            <a:ext cx="354937" cy="369332"/>
          </a:xfrm>
          <a:prstGeom prst="rect">
            <a:avLst/>
          </a:prstGeom>
          <a:noFill/>
        </p:spPr>
        <p:txBody>
          <a:bodyPr wrap="square" rtlCol="0">
            <a:spAutoFit/>
          </a:bodyPr>
          <a:lstStyle/>
          <a:p>
            <a:r>
              <a:rPr lang="en-US" i="1" dirty="0" smtClean="0">
                <a:latin typeface="Times New Roman"/>
                <a:cs typeface="Times New Roman"/>
              </a:rPr>
              <a:t>y</a:t>
            </a:r>
            <a:endParaRPr lang="en-US" i="1" kern="1200" dirty="0">
              <a:latin typeface="Times New Roman"/>
              <a:cs typeface="Times New Roman"/>
            </a:endParaRPr>
          </a:p>
        </p:txBody>
      </p:sp>
      <p:sp>
        <p:nvSpPr>
          <p:cNvPr id="15" name="TextBox 14"/>
          <p:cNvSpPr txBox="1"/>
          <p:nvPr/>
        </p:nvSpPr>
        <p:spPr>
          <a:xfrm rot="16200000">
            <a:off x="2159561" y="4837812"/>
            <a:ext cx="380293" cy="369332"/>
          </a:xfrm>
          <a:prstGeom prst="rect">
            <a:avLst/>
          </a:prstGeom>
          <a:noFill/>
        </p:spPr>
        <p:txBody>
          <a:bodyPr wrap="square" rtlCol="0">
            <a:spAutoFit/>
          </a:bodyPr>
          <a:lstStyle/>
          <a:p>
            <a:r>
              <a:rPr lang="en-US" i="1" dirty="0" smtClean="0">
                <a:latin typeface="Times New Roman"/>
                <a:cs typeface="Times New Roman"/>
              </a:rPr>
              <a:t>…</a:t>
            </a:r>
            <a:endParaRPr lang="en-US" i="1" kern="1200" dirty="0">
              <a:latin typeface="Times New Roman"/>
              <a:cs typeface="Times New Roman"/>
            </a:endParaRPr>
          </a:p>
        </p:txBody>
      </p:sp>
      <p:grpSp>
        <p:nvGrpSpPr>
          <p:cNvPr id="16" name="Group 18"/>
          <p:cNvGrpSpPr/>
          <p:nvPr/>
        </p:nvGrpSpPr>
        <p:grpSpPr>
          <a:xfrm>
            <a:off x="4855318" y="5226146"/>
            <a:ext cx="309092" cy="483271"/>
            <a:chOff x="7090382" y="840972"/>
            <a:chExt cx="413856" cy="669398"/>
          </a:xfrm>
        </p:grpSpPr>
        <p:pic>
          <p:nvPicPr>
            <p:cNvPr id="17" name="Picture 16" descr="Android Phone Clip Art-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23650" y="1137027"/>
              <a:ext cx="185410" cy="373343"/>
            </a:xfrm>
            <a:prstGeom prst="rect">
              <a:avLst/>
            </a:prstGeom>
          </p:spPr>
        </p:pic>
        <p:pic>
          <p:nvPicPr>
            <p:cNvPr id="18" name="Picture 17" descr="Omnidirectional Antenna Clip A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90382" y="840972"/>
              <a:ext cx="413856" cy="446844"/>
            </a:xfrm>
            <a:prstGeom prst="rect">
              <a:avLst/>
            </a:prstGeom>
          </p:spPr>
        </p:pic>
      </p:grpSp>
      <p:pic>
        <p:nvPicPr>
          <p:cNvPr id="19" name="Picture 18" descr="baseStationtower.jpeg"/>
          <p:cNvPicPr>
            <a:picLocks noChangeAspect="1"/>
          </p:cNvPicPr>
          <p:nvPr/>
        </p:nvPicPr>
        <p:blipFill>
          <a:blip r:embed="rId5"/>
          <a:stretch>
            <a:fillRect/>
          </a:stretch>
        </p:blipFill>
        <p:spPr>
          <a:xfrm>
            <a:off x="2689694" y="2740474"/>
            <a:ext cx="469380" cy="572878"/>
          </a:xfrm>
          <a:prstGeom prst="rect">
            <a:avLst/>
          </a:prstGeom>
        </p:spPr>
      </p:pic>
      <p:pic>
        <p:nvPicPr>
          <p:cNvPr id="20" name="Picture 19" descr="baseStationtower.jpeg"/>
          <p:cNvPicPr>
            <a:picLocks noChangeAspect="1"/>
          </p:cNvPicPr>
          <p:nvPr/>
        </p:nvPicPr>
        <p:blipFill>
          <a:blip r:embed="rId5"/>
          <a:stretch>
            <a:fillRect/>
          </a:stretch>
        </p:blipFill>
        <p:spPr>
          <a:xfrm>
            <a:off x="6327770" y="3091055"/>
            <a:ext cx="469380" cy="572878"/>
          </a:xfrm>
          <a:prstGeom prst="rect">
            <a:avLst/>
          </a:prstGeom>
        </p:spPr>
      </p:pic>
      <p:pic>
        <p:nvPicPr>
          <p:cNvPr id="21" name="Picture 20" descr="baseStationtower.jpeg"/>
          <p:cNvPicPr>
            <a:picLocks noChangeAspect="1"/>
          </p:cNvPicPr>
          <p:nvPr/>
        </p:nvPicPr>
        <p:blipFill>
          <a:blip r:embed="rId5"/>
          <a:stretch>
            <a:fillRect/>
          </a:stretch>
        </p:blipFill>
        <p:spPr>
          <a:xfrm>
            <a:off x="2064994" y="6071964"/>
            <a:ext cx="469380" cy="572878"/>
          </a:xfrm>
          <a:prstGeom prst="rect">
            <a:avLst/>
          </a:prstGeom>
        </p:spPr>
      </p:pic>
      <p:cxnSp>
        <p:nvCxnSpPr>
          <p:cNvPr id="22" name="Straight Arrow Connector 21"/>
          <p:cNvCxnSpPr/>
          <p:nvPr/>
        </p:nvCxnSpPr>
        <p:spPr>
          <a:xfrm>
            <a:off x="3159074" y="3313352"/>
            <a:ext cx="1556590" cy="1931963"/>
          </a:xfrm>
          <a:prstGeom prst="straightConnector1">
            <a:avLst/>
          </a:prstGeom>
          <a:ln w="19050" cmpd="sng">
            <a:solidFill>
              <a:srgbClr val="000000"/>
            </a:solidFill>
            <a:prstDash val="dash"/>
            <a:headEnd type="none"/>
            <a:tailEnd type="arrow"/>
          </a:ln>
          <a:effectLst/>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H="1">
            <a:off x="4855318" y="3662412"/>
            <a:ext cx="1536268" cy="1577818"/>
          </a:xfrm>
          <a:prstGeom prst="straightConnector1">
            <a:avLst/>
          </a:prstGeom>
          <a:ln w="19050" cmpd="sng">
            <a:solidFill>
              <a:srgbClr val="000000"/>
            </a:solidFill>
            <a:prstDash val="dash"/>
            <a:headEnd type="none"/>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flipV="1">
            <a:off x="2545893" y="5398464"/>
            <a:ext cx="2112621" cy="959939"/>
          </a:xfrm>
          <a:prstGeom prst="straightConnector1">
            <a:avLst/>
          </a:prstGeom>
          <a:ln w="19050" cmpd="sng">
            <a:solidFill>
              <a:srgbClr val="000000"/>
            </a:solidFill>
            <a:prstDash val="dash"/>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924384" y="3853473"/>
            <a:ext cx="820908" cy="369332"/>
          </a:xfrm>
          <a:prstGeom prst="rect">
            <a:avLst/>
          </a:prstGeom>
          <a:noFill/>
        </p:spPr>
        <p:txBody>
          <a:bodyPr wrap="none" rtlCol="0">
            <a:spAutoFit/>
          </a:bodyPr>
          <a:lstStyle/>
          <a:p>
            <a:r>
              <a:rPr lang="en-US" i="1" dirty="0" smtClean="0">
                <a:latin typeface="Times New Roman"/>
                <a:cs typeface="Times New Roman"/>
              </a:rPr>
              <a:t>u(1,1)</a:t>
            </a:r>
            <a:endParaRPr lang="en-US" i="1" dirty="0">
              <a:latin typeface="Times New Roman"/>
              <a:cs typeface="Times New Roman"/>
            </a:endParaRPr>
          </a:p>
        </p:txBody>
      </p:sp>
      <p:sp>
        <p:nvSpPr>
          <p:cNvPr id="26" name="TextBox 25"/>
          <p:cNvSpPr txBox="1"/>
          <p:nvPr/>
        </p:nvSpPr>
        <p:spPr>
          <a:xfrm>
            <a:off x="3772257" y="3872551"/>
            <a:ext cx="820908" cy="369332"/>
          </a:xfrm>
          <a:prstGeom prst="rect">
            <a:avLst/>
          </a:prstGeom>
          <a:noFill/>
        </p:spPr>
        <p:txBody>
          <a:bodyPr wrap="none" rtlCol="0">
            <a:spAutoFit/>
          </a:bodyPr>
          <a:lstStyle/>
          <a:p>
            <a:r>
              <a:rPr lang="en-US" i="1" dirty="0" smtClean="0">
                <a:latin typeface="Times New Roman"/>
                <a:cs typeface="Times New Roman"/>
              </a:rPr>
              <a:t>u(2,1)</a:t>
            </a:r>
            <a:endParaRPr lang="en-US" i="1" dirty="0">
              <a:latin typeface="Times New Roman"/>
              <a:cs typeface="Times New Roman"/>
            </a:endParaRPr>
          </a:p>
        </p:txBody>
      </p:sp>
      <p:sp>
        <p:nvSpPr>
          <p:cNvPr id="27" name="TextBox 26"/>
          <p:cNvSpPr txBox="1"/>
          <p:nvPr/>
        </p:nvSpPr>
        <p:spPr>
          <a:xfrm>
            <a:off x="4226781" y="4938420"/>
            <a:ext cx="463588" cy="461665"/>
          </a:xfrm>
          <a:prstGeom prst="rect">
            <a:avLst/>
          </a:prstGeom>
          <a:noFill/>
        </p:spPr>
        <p:txBody>
          <a:bodyPr wrap="none" rtlCol="0">
            <a:spAutoFit/>
          </a:bodyPr>
          <a:lstStyle/>
          <a:p>
            <a:r>
              <a:rPr lang="en-US" sz="2400" i="1" dirty="0" err="1" smtClean="0">
                <a:latin typeface="Times New Roman"/>
                <a:cs typeface="Times New Roman"/>
              </a:rPr>
              <a:t>u</a:t>
            </a:r>
            <a:r>
              <a:rPr lang="en-US" sz="2400" i="1" baseline="-25000" dirty="0" err="1" smtClean="0">
                <a:latin typeface="Times New Roman"/>
                <a:cs typeface="Times New Roman"/>
              </a:rPr>
              <a:t>A</a:t>
            </a:r>
            <a:endParaRPr lang="en-US" sz="2400" i="1" baseline="-25000" dirty="0">
              <a:latin typeface="Times New Roman"/>
              <a:cs typeface="Times New Roman"/>
            </a:endParaRPr>
          </a:p>
        </p:txBody>
      </p:sp>
      <p:sp>
        <p:nvSpPr>
          <p:cNvPr id="28" name="TextBox 27"/>
          <p:cNvSpPr txBox="1"/>
          <p:nvPr/>
        </p:nvSpPr>
        <p:spPr>
          <a:xfrm>
            <a:off x="2388652" y="2790132"/>
            <a:ext cx="535732" cy="523220"/>
          </a:xfrm>
          <a:prstGeom prst="rect">
            <a:avLst/>
          </a:prstGeom>
          <a:noFill/>
        </p:spPr>
        <p:txBody>
          <a:bodyPr wrap="none" rtlCol="0">
            <a:spAutoFit/>
          </a:bodyPr>
          <a:lstStyle/>
          <a:p>
            <a:r>
              <a:rPr lang="en-US" sz="2800" i="1" dirty="0" smtClean="0">
                <a:latin typeface="Times New Roman"/>
                <a:cs typeface="Times New Roman"/>
              </a:rPr>
              <a:t>s</a:t>
            </a:r>
            <a:r>
              <a:rPr lang="en-US" sz="2800" i="1" baseline="-25000" dirty="0" smtClean="0">
                <a:latin typeface="Times New Roman"/>
                <a:cs typeface="Times New Roman"/>
              </a:rPr>
              <a:t>1</a:t>
            </a:r>
            <a:endParaRPr lang="en-US" sz="2800" i="1" baseline="-25000" dirty="0">
              <a:latin typeface="Times New Roman"/>
              <a:cs typeface="Times New Roman"/>
            </a:endParaRPr>
          </a:p>
        </p:txBody>
      </p:sp>
      <p:sp>
        <p:nvSpPr>
          <p:cNvPr id="29" name="TextBox 28"/>
          <p:cNvSpPr txBox="1"/>
          <p:nvPr/>
        </p:nvSpPr>
        <p:spPr>
          <a:xfrm>
            <a:off x="6116961" y="2740474"/>
            <a:ext cx="535732" cy="523220"/>
          </a:xfrm>
          <a:prstGeom prst="rect">
            <a:avLst/>
          </a:prstGeom>
          <a:noFill/>
        </p:spPr>
        <p:txBody>
          <a:bodyPr wrap="none" rtlCol="0">
            <a:spAutoFit/>
          </a:bodyPr>
          <a:lstStyle/>
          <a:p>
            <a:r>
              <a:rPr lang="en-US" sz="2800" i="1" dirty="0" smtClean="0">
                <a:latin typeface="Times New Roman"/>
                <a:cs typeface="Times New Roman"/>
              </a:rPr>
              <a:t>s</a:t>
            </a:r>
            <a:r>
              <a:rPr lang="en-US" sz="2800" i="1" baseline="-25000" dirty="0" smtClean="0">
                <a:latin typeface="Times New Roman"/>
                <a:cs typeface="Times New Roman"/>
              </a:rPr>
              <a:t>2</a:t>
            </a:r>
            <a:endParaRPr lang="en-US" sz="2800" i="1" baseline="-25000" dirty="0">
              <a:latin typeface="Times New Roman"/>
              <a:cs typeface="Times New Roman"/>
            </a:endParaRPr>
          </a:p>
        </p:txBody>
      </p:sp>
      <p:sp>
        <p:nvSpPr>
          <p:cNvPr id="30" name="TextBox 29"/>
          <p:cNvSpPr txBox="1"/>
          <p:nvPr/>
        </p:nvSpPr>
        <p:spPr>
          <a:xfrm>
            <a:off x="2421828" y="6218552"/>
            <a:ext cx="535732" cy="523220"/>
          </a:xfrm>
          <a:prstGeom prst="rect">
            <a:avLst/>
          </a:prstGeom>
          <a:noFill/>
        </p:spPr>
        <p:txBody>
          <a:bodyPr wrap="none" rtlCol="0">
            <a:spAutoFit/>
          </a:bodyPr>
          <a:lstStyle/>
          <a:p>
            <a:r>
              <a:rPr lang="en-US" sz="2800" i="1" dirty="0" smtClean="0">
                <a:latin typeface="Times New Roman"/>
                <a:cs typeface="Times New Roman"/>
              </a:rPr>
              <a:t>s</a:t>
            </a:r>
            <a:r>
              <a:rPr lang="en-US" sz="2800" i="1" baseline="-25000" dirty="0">
                <a:latin typeface="Times New Roman"/>
                <a:cs typeface="Times New Roman"/>
              </a:rPr>
              <a:t>3</a:t>
            </a:r>
          </a:p>
        </p:txBody>
      </p:sp>
      <p:sp>
        <p:nvSpPr>
          <p:cNvPr id="31" name="TextBox 30"/>
          <p:cNvSpPr txBox="1"/>
          <p:nvPr/>
        </p:nvSpPr>
        <p:spPr>
          <a:xfrm>
            <a:off x="5068083" y="3737741"/>
            <a:ext cx="555369" cy="523220"/>
          </a:xfrm>
          <a:prstGeom prst="rect">
            <a:avLst/>
          </a:prstGeom>
          <a:noFill/>
        </p:spPr>
        <p:txBody>
          <a:bodyPr wrap="none" rtlCol="0">
            <a:spAutoFit/>
          </a:bodyPr>
          <a:lstStyle/>
          <a:p>
            <a:r>
              <a:rPr lang="en-US" sz="2800" i="1" dirty="0" smtClean="0">
                <a:latin typeface="Times New Roman"/>
                <a:cs typeface="Times New Roman"/>
              </a:rPr>
              <a:t>v</a:t>
            </a:r>
            <a:r>
              <a:rPr lang="en-US" sz="2800" i="1" baseline="-25000" dirty="0" smtClean="0">
                <a:latin typeface="Times New Roman"/>
                <a:cs typeface="Times New Roman"/>
              </a:rPr>
              <a:t>2</a:t>
            </a:r>
            <a:endParaRPr lang="en-US" sz="2800" i="1" baseline="-25000" dirty="0">
              <a:latin typeface="Times New Roman"/>
              <a:cs typeface="Times New Roman"/>
            </a:endParaRPr>
          </a:p>
        </p:txBody>
      </p:sp>
      <p:sp>
        <p:nvSpPr>
          <p:cNvPr id="32" name="TextBox 31"/>
          <p:cNvSpPr txBox="1"/>
          <p:nvPr/>
        </p:nvSpPr>
        <p:spPr>
          <a:xfrm>
            <a:off x="2924384" y="4569088"/>
            <a:ext cx="820908" cy="369332"/>
          </a:xfrm>
          <a:prstGeom prst="rect">
            <a:avLst/>
          </a:prstGeom>
          <a:noFill/>
        </p:spPr>
        <p:txBody>
          <a:bodyPr wrap="none" rtlCol="0">
            <a:spAutoFit/>
          </a:bodyPr>
          <a:lstStyle/>
          <a:p>
            <a:r>
              <a:rPr lang="en-US" i="1" dirty="0" smtClean="0">
                <a:latin typeface="Times New Roman"/>
                <a:cs typeface="Times New Roman"/>
              </a:rPr>
              <a:t>u(1,2)</a:t>
            </a:r>
            <a:endParaRPr lang="en-US" i="1" dirty="0">
              <a:latin typeface="Times New Roman"/>
              <a:cs typeface="Times New Roman"/>
            </a:endParaRPr>
          </a:p>
        </p:txBody>
      </p:sp>
      <p:pic>
        <p:nvPicPr>
          <p:cNvPr id="33" name="Picture 32" descr="Mainframe Server Computer Clip Art.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98737" y="3343933"/>
            <a:ext cx="416567" cy="518973"/>
          </a:xfrm>
          <a:prstGeom prst="rect">
            <a:avLst/>
          </a:prstGeom>
        </p:spPr>
      </p:pic>
      <p:sp>
        <p:nvSpPr>
          <p:cNvPr id="34" name="TextBox 33"/>
          <p:cNvSpPr txBox="1"/>
          <p:nvPr/>
        </p:nvSpPr>
        <p:spPr>
          <a:xfrm>
            <a:off x="5039453" y="5364078"/>
            <a:ext cx="691215" cy="369332"/>
          </a:xfrm>
          <a:prstGeom prst="rect">
            <a:avLst/>
          </a:prstGeom>
          <a:noFill/>
        </p:spPr>
        <p:txBody>
          <a:bodyPr wrap="none" rtlCol="0">
            <a:spAutoFit/>
          </a:bodyPr>
          <a:lstStyle/>
          <a:p>
            <a:r>
              <a:rPr lang="en-US" b="1" dirty="0" smtClean="0">
                <a:latin typeface="Times" pitchFamily="18" charset="0"/>
                <a:cs typeface="Times" pitchFamily="18" charset="0"/>
              </a:rPr>
              <a:t>Alice</a:t>
            </a:r>
            <a:endParaRPr lang="en-US" b="1" dirty="0">
              <a:latin typeface="Times" pitchFamily="18" charset="0"/>
              <a:cs typeface="Times" pitchFamily="18" charset="0"/>
            </a:endParaRPr>
          </a:p>
        </p:txBody>
      </p:sp>
      <p:sp>
        <p:nvSpPr>
          <p:cNvPr id="35" name="TextBox 34"/>
          <p:cNvSpPr txBox="1"/>
          <p:nvPr/>
        </p:nvSpPr>
        <p:spPr>
          <a:xfrm>
            <a:off x="4990831" y="3111817"/>
            <a:ext cx="354937" cy="369332"/>
          </a:xfrm>
          <a:prstGeom prst="rect">
            <a:avLst/>
          </a:prstGeom>
          <a:noFill/>
        </p:spPr>
        <p:txBody>
          <a:bodyPr wrap="square" rtlCol="0">
            <a:spAutoFit/>
          </a:bodyPr>
          <a:lstStyle/>
          <a:p>
            <a:r>
              <a:rPr lang="en-US" i="1" dirty="0" smtClean="0">
                <a:latin typeface="Times New Roman"/>
                <a:cs typeface="Times New Roman"/>
              </a:rPr>
              <a:t>…</a:t>
            </a:r>
            <a:endParaRPr lang="en-US" i="1" kern="1200" dirty="0">
              <a:latin typeface="Times New Roman"/>
              <a:cs typeface="Times New Roman"/>
            </a:endParaRPr>
          </a:p>
        </p:txBody>
      </p:sp>
      <p:sp>
        <p:nvSpPr>
          <p:cNvPr id="36" name="TextBox 35"/>
          <p:cNvSpPr txBox="1"/>
          <p:nvPr/>
        </p:nvSpPr>
        <p:spPr>
          <a:xfrm rot="16200000">
            <a:off x="2171080" y="5903857"/>
            <a:ext cx="380293" cy="369332"/>
          </a:xfrm>
          <a:prstGeom prst="rect">
            <a:avLst/>
          </a:prstGeom>
          <a:noFill/>
        </p:spPr>
        <p:txBody>
          <a:bodyPr wrap="square" rtlCol="0">
            <a:spAutoFit/>
          </a:bodyPr>
          <a:lstStyle/>
          <a:p>
            <a:r>
              <a:rPr lang="en-US" i="1" dirty="0" smtClean="0">
                <a:latin typeface="Times New Roman"/>
                <a:cs typeface="Times New Roman"/>
              </a:rPr>
              <a:t>…</a:t>
            </a:r>
            <a:endParaRPr lang="en-US" i="1" kern="1200" dirty="0">
              <a:latin typeface="Times New Roman"/>
              <a:cs typeface="Times New Roman"/>
            </a:endParaRPr>
          </a:p>
        </p:txBody>
      </p:sp>
      <p:sp>
        <p:nvSpPr>
          <p:cNvPr id="37" name="TextBox 36"/>
          <p:cNvSpPr txBox="1"/>
          <p:nvPr/>
        </p:nvSpPr>
        <p:spPr>
          <a:xfrm>
            <a:off x="7615304" y="3402100"/>
            <a:ext cx="1213794" cy="1107996"/>
          </a:xfrm>
          <a:prstGeom prst="rect">
            <a:avLst/>
          </a:prstGeom>
          <a:noFill/>
        </p:spPr>
        <p:txBody>
          <a:bodyPr wrap="none" rtlCol="0">
            <a:spAutoFit/>
          </a:bodyPr>
          <a:lstStyle/>
          <a:p>
            <a:r>
              <a:rPr lang="en-US" b="1" dirty="0" smtClean="0">
                <a:latin typeface="Times New Roman"/>
                <a:cs typeface="Times New Roman"/>
              </a:rPr>
              <a:t>Eve </a:t>
            </a:r>
          </a:p>
          <a:p>
            <a:r>
              <a:rPr lang="en-US" sz="1600" dirty="0" smtClean="0">
                <a:latin typeface="Times New Roman"/>
                <a:cs typeface="Times New Roman"/>
              </a:rPr>
              <a:t>(Adversary</a:t>
            </a:r>
          </a:p>
          <a:p>
            <a:r>
              <a:rPr lang="en-US" sz="1600" dirty="0" smtClean="0">
                <a:latin typeface="Times New Roman"/>
                <a:cs typeface="Times New Roman"/>
              </a:rPr>
              <a:t>Localization</a:t>
            </a:r>
          </a:p>
          <a:p>
            <a:r>
              <a:rPr lang="en-US" sz="1600" dirty="0" smtClean="0">
                <a:latin typeface="Times New Roman"/>
                <a:cs typeface="Times New Roman"/>
              </a:rPr>
              <a:t>System) </a:t>
            </a:r>
            <a:endParaRPr lang="en-US" sz="1600" dirty="0">
              <a:latin typeface="Times New Roman"/>
              <a:cs typeface="Times New Roman"/>
            </a:endParaRPr>
          </a:p>
        </p:txBody>
      </p:sp>
      <p:pic>
        <p:nvPicPr>
          <p:cNvPr id="38" name="Picture 6" descr="http://latex.codecogs.com/gif.latex?\dpi%7b300%7d%20r_%7bA1%7d"/>
          <p:cNvPicPr>
            <a:picLocks noChangeAspect="1" noChangeArrowheads="1"/>
          </p:cNvPicPr>
          <p:nvPr/>
        </p:nvPicPr>
        <p:blipFill>
          <a:blip r:embed="rId7"/>
          <a:srcRect/>
          <a:stretch>
            <a:fillRect/>
          </a:stretch>
        </p:blipFill>
        <p:spPr bwMode="auto">
          <a:xfrm>
            <a:off x="4364217" y="4362085"/>
            <a:ext cx="442558" cy="207003"/>
          </a:xfrm>
          <a:prstGeom prst="rect">
            <a:avLst/>
          </a:prstGeom>
          <a:noFill/>
        </p:spPr>
      </p:pic>
      <p:pic>
        <p:nvPicPr>
          <p:cNvPr id="39" name="Picture 8" descr="http://latex.codecogs.com/gif.latex?\dpi%7b300%7d%20r_%7bA2%7d"/>
          <p:cNvPicPr>
            <a:picLocks noChangeAspect="1" noChangeArrowheads="1"/>
          </p:cNvPicPr>
          <p:nvPr/>
        </p:nvPicPr>
        <p:blipFill>
          <a:blip r:embed="rId8"/>
          <a:srcRect/>
          <a:stretch>
            <a:fillRect/>
          </a:stretch>
        </p:blipFill>
        <p:spPr bwMode="auto">
          <a:xfrm>
            <a:off x="6106938" y="4038578"/>
            <a:ext cx="441663" cy="203305"/>
          </a:xfrm>
          <a:prstGeom prst="rect">
            <a:avLst/>
          </a:prstGeom>
          <a:noFill/>
        </p:spPr>
      </p:pic>
      <p:pic>
        <p:nvPicPr>
          <p:cNvPr id="40" name="Picture 10" descr="http://latex.codecogs.com/gif.latex?\dpi%7b300%7d%20r_%7bA3%7d"/>
          <p:cNvPicPr>
            <a:picLocks noChangeAspect="1" noChangeArrowheads="1"/>
          </p:cNvPicPr>
          <p:nvPr/>
        </p:nvPicPr>
        <p:blipFill>
          <a:blip r:embed="rId9"/>
          <a:srcRect/>
          <a:stretch>
            <a:fillRect/>
          </a:stretch>
        </p:blipFill>
        <p:spPr bwMode="auto">
          <a:xfrm>
            <a:off x="3152352" y="6218552"/>
            <a:ext cx="475643" cy="226497"/>
          </a:xfrm>
          <a:prstGeom prst="rect">
            <a:avLst/>
          </a:prstGeom>
          <a:noFill/>
        </p:spPr>
      </p:pic>
      <p:cxnSp>
        <p:nvCxnSpPr>
          <p:cNvPr id="41" name="Straight Arrow Connector 40"/>
          <p:cNvCxnSpPr/>
          <p:nvPr/>
        </p:nvCxnSpPr>
        <p:spPr>
          <a:xfrm>
            <a:off x="3159074" y="3313352"/>
            <a:ext cx="1859565" cy="2050726"/>
          </a:xfrm>
          <a:prstGeom prst="straightConnector1">
            <a:avLst/>
          </a:prstGeom>
          <a:ln w="6350" cmpd="sng">
            <a:solidFill>
              <a:srgbClr val="000000"/>
            </a:solidFill>
            <a:prstDash val="solid"/>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flipH="1">
            <a:off x="5018639" y="3662412"/>
            <a:ext cx="1372948" cy="1701666"/>
          </a:xfrm>
          <a:prstGeom prst="straightConnector1">
            <a:avLst/>
          </a:prstGeom>
          <a:ln w="6350" cmpd="sng">
            <a:solidFill>
              <a:srgbClr val="000000"/>
            </a:solidFill>
            <a:prstDash val="solid"/>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21" idx="3"/>
          </p:cNvCxnSpPr>
          <p:nvPr/>
        </p:nvCxnSpPr>
        <p:spPr>
          <a:xfrm flipV="1">
            <a:off x="2534374" y="5364078"/>
            <a:ext cx="2456457" cy="994325"/>
          </a:xfrm>
          <a:prstGeom prst="straightConnector1">
            <a:avLst/>
          </a:prstGeom>
          <a:ln w="6350" cmpd="sng">
            <a:solidFill>
              <a:srgbClr val="000000"/>
            </a:solidFill>
            <a:prstDash val="solid"/>
            <a:headEnd type="arrow"/>
            <a:tailEnd type="none"/>
          </a:ln>
          <a:effectLst/>
        </p:spPr>
        <p:style>
          <a:lnRef idx="2">
            <a:schemeClr val="accent1"/>
          </a:lnRef>
          <a:fillRef idx="0">
            <a:schemeClr val="accent1"/>
          </a:fillRef>
          <a:effectRef idx="1">
            <a:schemeClr val="accent1"/>
          </a:effectRef>
          <a:fontRef idx="minor">
            <a:schemeClr val="tx1"/>
          </a:fontRef>
        </p:style>
      </p:cxnSp>
      <p:pic>
        <p:nvPicPr>
          <p:cNvPr id="44" name="Picture 43" descr="Wireless Lan Router Clip Art.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567728" y="2639649"/>
            <a:ext cx="846206" cy="501455"/>
          </a:xfrm>
          <a:prstGeom prst="rect">
            <a:avLst/>
          </a:prstGeom>
        </p:spPr>
      </p:pic>
      <p:sp>
        <p:nvSpPr>
          <p:cNvPr id="45" name="TextBox 50"/>
          <p:cNvSpPr txBox="1">
            <a:spLocks noChangeArrowheads="1"/>
          </p:cNvSpPr>
          <p:nvPr/>
        </p:nvSpPr>
        <p:spPr bwMode="auto">
          <a:xfrm>
            <a:off x="4822663" y="2449853"/>
            <a:ext cx="490840" cy="379591"/>
          </a:xfrm>
          <a:prstGeom prst="rect">
            <a:avLst/>
          </a:prstGeom>
          <a:noFill/>
          <a:ln w="9525">
            <a:noFill/>
            <a:miter lim="800000"/>
            <a:headEnd/>
            <a:tailEnd/>
          </a:ln>
        </p:spPr>
        <p:txBody>
          <a:bodyPr wrap="none">
            <a:prstTxWarp prst="textNoShape">
              <a:avLst/>
            </a:prstTxWarp>
            <a:spAutoFit/>
          </a:bodyPr>
          <a:lstStyle/>
          <a:p>
            <a:r>
              <a:rPr lang="en-US" sz="2800" baseline="-25000" dirty="0" smtClean="0">
                <a:latin typeface="Times"/>
                <a:cs typeface="Times"/>
              </a:rPr>
              <a:t>AP</a:t>
            </a:r>
            <a:endParaRPr lang="en-US" sz="2800" baseline="-25000" dirty="0">
              <a:latin typeface="Times"/>
              <a:cs typeface="Times"/>
            </a:endParaRPr>
          </a:p>
        </p:txBody>
      </p:sp>
      <p:sp>
        <p:nvSpPr>
          <p:cNvPr id="46" name="Content Placeholder 4"/>
          <p:cNvSpPr>
            <a:spLocks noGrp="1"/>
          </p:cNvSpPr>
          <p:nvPr>
            <p:ph sz="quarter" idx="1"/>
          </p:nvPr>
        </p:nvSpPr>
        <p:spPr>
          <a:xfrm>
            <a:off x="829464" y="997857"/>
            <a:ext cx="7772400" cy="871300"/>
          </a:xfrm>
        </p:spPr>
        <p:txBody>
          <a:bodyPr>
            <a:noAutofit/>
          </a:bodyPr>
          <a:lstStyle/>
          <a:p>
            <a:r>
              <a:rPr lang="en-US" sz="2400" dirty="0" smtClean="0"/>
              <a:t>Localization algorithm: Radio fingerprinting technique</a:t>
            </a:r>
          </a:p>
          <a:p>
            <a:pPr lvl="1"/>
            <a:r>
              <a:rPr lang="en-US" sz="2000" dirty="0" smtClean="0"/>
              <a:t>Compare the measured signal vector, </a:t>
            </a:r>
            <a:r>
              <a:rPr lang="en-US" sz="2000" b="1" i="1" dirty="0" smtClean="0"/>
              <a:t>r={r</a:t>
            </a:r>
            <a:r>
              <a:rPr lang="en-US" sz="2000" b="1" i="1" baseline="-25000" dirty="0" smtClean="0"/>
              <a:t>1</a:t>
            </a:r>
            <a:r>
              <a:rPr lang="en-US" sz="2000" b="1" i="1" dirty="0" smtClean="0"/>
              <a:t>,r</a:t>
            </a:r>
            <a:r>
              <a:rPr lang="en-US" sz="2000" b="1" i="1" baseline="-25000" dirty="0" smtClean="0"/>
              <a:t>2</a:t>
            </a:r>
            <a:r>
              <a:rPr lang="en-US" sz="2000" b="1" i="1" dirty="0" smtClean="0"/>
              <a:t>,r</a:t>
            </a:r>
            <a:r>
              <a:rPr lang="en-US" sz="2000" b="1" i="1" baseline="-25000" dirty="0" smtClean="0"/>
              <a:t>3</a:t>
            </a:r>
            <a:r>
              <a:rPr lang="en-US" sz="2000" b="1" i="1" dirty="0" smtClean="0"/>
              <a:t>}, </a:t>
            </a:r>
            <a:r>
              <a:rPr lang="en-US" sz="2000" dirty="0" smtClean="0"/>
              <a:t>with training data measured at each reference point, </a:t>
            </a:r>
            <a:r>
              <a:rPr lang="en-US" sz="2000" b="1" i="1" dirty="0" smtClean="0"/>
              <a:t>u(</a:t>
            </a:r>
            <a:r>
              <a:rPr lang="en-US" sz="2000" b="1" i="1" dirty="0" err="1" smtClean="0"/>
              <a:t>x,y</a:t>
            </a:r>
            <a:r>
              <a:rPr lang="en-US" sz="2000" b="1" i="1" dirty="0" smtClean="0"/>
              <a:t>)</a:t>
            </a:r>
            <a:endParaRPr lang="en-US" sz="2000" dirty="0" smtClean="0"/>
          </a:p>
          <a:p>
            <a:pPr lvl="1"/>
            <a:r>
              <a:rPr lang="en-US" sz="2000" dirty="0" smtClean="0"/>
              <a:t>Select the best matching location for the target user’s location</a:t>
            </a:r>
            <a:endParaRPr lang="en-US" sz="2000" dirty="0"/>
          </a:p>
        </p:txBody>
      </p:sp>
      <p:cxnSp>
        <p:nvCxnSpPr>
          <p:cNvPr id="47" name="Straight Arrow Connector 46"/>
          <p:cNvCxnSpPr>
            <a:stCxn id="33" idx="1"/>
          </p:cNvCxnSpPr>
          <p:nvPr/>
        </p:nvCxnSpPr>
        <p:spPr>
          <a:xfrm flipH="1" flipV="1">
            <a:off x="6622341" y="3481302"/>
            <a:ext cx="576396" cy="122118"/>
          </a:xfrm>
          <a:prstGeom prst="straightConnector1">
            <a:avLst/>
          </a:prstGeom>
          <a:ln w="12700" cmpd="sng">
            <a:solidFill>
              <a:srgbClr val="000000"/>
            </a:solidFill>
            <a:prstDash val="soli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4FA256F-5540-46AB-98A4-81FA4902BEE5}" type="datetime1">
              <a:rPr lang="en-US" smtClean="0"/>
              <a:pPr/>
              <a:t>3/26/2012</a:t>
            </a:fld>
            <a:endParaRPr lang="en-US"/>
          </a:p>
        </p:txBody>
      </p:sp>
      <p:sp>
        <p:nvSpPr>
          <p:cNvPr id="4" name="Slide Number Placeholder 3"/>
          <p:cNvSpPr>
            <a:spLocks noGrp="1"/>
          </p:cNvSpPr>
          <p:nvPr>
            <p:ph type="sldNum" sz="quarter" idx="12"/>
          </p:nvPr>
        </p:nvSpPr>
        <p:spPr/>
        <p:txBody>
          <a:bodyPr/>
          <a:lstStyle/>
          <a:p>
            <a:fld id="{1525B8CD-76F8-6F43-A6EE-4CA00EEBA511}" type="slidenum">
              <a:rPr lang="en-US" smtClean="0"/>
              <a:pPr/>
              <a:t>4</a:t>
            </a:fld>
            <a:endParaRPr lang="en-US" dirty="0"/>
          </a:p>
        </p:txBody>
      </p:sp>
      <p:pic>
        <p:nvPicPr>
          <p:cNvPr id="7" name="Picture 6" descr="baseStationtower.jpeg"/>
          <p:cNvPicPr>
            <a:picLocks noChangeAspect="1"/>
          </p:cNvPicPr>
          <p:nvPr/>
        </p:nvPicPr>
        <p:blipFill>
          <a:blip r:embed="rId3"/>
          <a:stretch>
            <a:fillRect/>
          </a:stretch>
        </p:blipFill>
        <p:spPr>
          <a:xfrm>
            <a:off x="4291262" y="2201356"/>
            <a:ext cx="469380" cy="572878"/>
          </a:xfrm>
          <a:prstGeom prst="rect">
            <a:avLst/>
          </a:prstGeom>
        </p:spPr>
      </p:pic>
      <p:sp>
        <p:nvSpPr>
          <p:cNvPr id="8" name="TextBox 27"/>
          <p:cNvSpPr txBox="1">
            <a:spLocks noChangeArrowheads="1"/>
          </p:cNvSpPr>
          <p:nvPr/>
        </p:nvSpPr>
        <p:spPr bwMode="auto">
          <a:xfrm>
            <a:off x="4394741" y="2665653"/>
            <a:ext cx="566157" cy="369332"/>
          </a:xfrm>
          <a:prstGeom prst="rect">
            <a:avLst/>
          </a:prstGeom>
          <a:noFill/>
          <a:ln w="9525">
            <a:noFill/>
            <a:miter lim="800000"/>
            <a:headEnd/>
            <a:tailEnd/>
          </a:ln>
        </p:spPr>
        <p:txBody>
          <a:bodyPr wrap="square">
            <a:prstTxWarp prst="textNoShape">
              <a:avLst/>
            </a:prstTxWarp>
            <a:spAutoFit/>
          </a:bodyPr>
          <a:lstStyle/>
          <a:p>
            <a:r>
              <a:rPr lang="en-US" dirty="0" smtClean="0">
                <a:latin typeface="Times"/>
                <a:cs typeface="Times"/>
              </a:rPr>
              <a:t>s</a:t>
            </a:r>
            <a:r>
              <a:rPr lang="en-US" baseline="-25000" dirty="0" smtClean="0">
                <a:latin typeface="Times"/>
                <a:cs typeface="Times"/>
              </a:rPr>
              <a:t>1</a:t>
            </a:r>
            <a:endParaRPr lang="en-US" baseline="-25000" dirty="0">
              <a:latin typeface="Times"/>
              <a:cs typeface="Times"/>
            </a:endParaRPr>
          </a:p>
        </p:txBody>
      </p:sp>
      <p:sp>
        <p:nvSpPr>
          <p:cNvPr id="9" name="TextBox 27"/>
          <p:cNvSpPr txBox="1">
            <a:spLocks noChangeArrowheads="1"/>
          </p:cNvSpPr>
          <p:nvPr/>
        </p:nvSpPr>
        <p:spPr bwMode="auto">
          <a:xfrm>
            <a:off x="3124689" y="4686862"/>
            <a:ext cx="515479" cy="369332"/>
          </a:xfrm>
          <a:prstGeom prst="rect">
            <a:avLst/>
          </a:prstGeom>
          <a:noFill/>
          <a:ln w="9525">
            <a:noFill/>
            <a:miter lim="800000"/>
            <a:headEnd/>
            <a:tailEnd/>
          </a:ln>
        </p:spPr>
        <p:txBody>
          <a:bodyPr wrap="square">
            <a:prstTxWarp prst="textNoShape">
              <a:avLst/>
            </a:prstTxWarp>
            <a:spAutoFit/>
          </a:bodyPr>
          <a:lstStyle/>
          <a:p>
            <a:r>
              <a:rPr lang="en-US" dirty="0" smtClean="0">
                <a:latin typeface="Times"/>
                <a:cs typeface="Times"/>
              </a:rPr>
              <a:t>s</a:t>
            </a:r>
            <a:r>
              <a:rPr lang="en-US" baseline="-25000" dirty="0">
                <a:latin typeface="Times"/>
                <a:cs typeface="Times"/>
              </a:rPr>
              <a:t>2</a:t>
            </a:r>
          </a:p>
        </p:txBody>
      </p:sp>
      <p:pic>
        <p:nvPicPr>
          <p:cNvPr id="10" name="Picture 9" descr="baseStationtower.jpeg"/>
          <p:cNvPicPr>
            <a:picLocks noChangeAspect="1"/>
          </p:cNvPicPr>
          <p:nvPr/>
        </p:nvPicPr>
        <p:blipFill>
          <a:blip r:embed="rId3"/>
          <a:stretch>
            <a:fillRect/>
          </a:stretch>
        </p:blipFill>
        <p:spPr>
          <a:xfrm>
            <a:off x="3049646" y="4183539"/>
            <a:ext cx="469380" cy="572878"/>
          </a:xfrm>
          <a:prstGeom prst="rect">
            <a:avLst/>
          </a:prstGeom>
        </p:spPr>
      </p:pic>
      <p:pic>
        <p:nvPicPr>
          <p:cNvPr id="11" name="Picture 10" descr="baseStationtower.jpeg"/>
          <p:cNvPicPr>
            <a:picLocks noChangeAspect="1"/>
          </p:cNvPicPr>
          <p:nvPr/>
        </p:nvPicPr>
        <p:blipFill>
          <a:blip r:embed="rId3"/>
          <a:stretch>
            <a:fillRect/>
          </a:stretch>
        </p:blipFill>
        <p:spPr>
          <a:xfrm>
            <a:off x="5797810" y="4158166"/>
            <a:ext cx="469380" cy="572878"/>
          </a:xfrm>
          <a:prstGeom prst="rect">
            <a:avLst/>
          </a:prstGeom>
        </p:spPr>
      </p:pic>
      <p:sp>
        <p:nvSpPr>
          <p:cNvPr id="12" name="Oval 11"/>
          <p:cNvSpPr>
            <a:spLocks noChangeArrowheads="1"/>
          </p:cNvSpPr>
          <p:nvPr/>
        </p:nvSpPr>
        <p:spPr bwMode="auto">
          <a:xfrm>
            <a:off x="3208368" y="1274466"/>
            <a:ext cx="2525942" cy="2471524"/>
          </a:xfrm>
          <a:prstGeom prst="ellipse">
            <a:avLst/>
          </a:prstGeom>
          <a:noFill/>
          <a:ln w="12700">
            <a:solidFill>
              <a:schemeClr val="tx1"/>
            </a:solidFill>
            <a:prstDash val="lgDash"/>
            <a:round/>
            <a:headEnd/>
            <a:tailEnd/>
          </a:ln>
          <a:effectLst>
            <a:outerShdw dist="23000" dir="5400000" rotWithShape="0">
              <a:srgbClr val="808080">
                <a:alpha val="34998"/>
              </a:srgbClr>
            </a:outerShdw>
          </a:effectLst>
        </p:spPr>
        <p:txBody>
          <a:bodyPr anchor="ctr">
            <a:prstTxWarp prst="textNoShape">
              <a:avLst/>
            </a:prstTxWarp>
          </a:bodyPr>
          <a:lstStyle/>
          <a:p>
            <a:pPr algn="ctr">
              <a:defRPr/>
            </a:pPr>
            <a:endParaRPr lang="en-US" sz="2800">
              <a:solidFill>
                <a:srgbClr val="FFFFFF"/>
              </a:solidFill>
              <a:latin typeface="Arial" charset="0"/>
              <a:ea typeface="ＭＳ Ｐゴシック" charset="-128"/>
              <a:cs typeface="ＭＳ Ｐゴシック" charset="-128"/>
            </a:endParaRPr>
          </a:p>
        </p:txBody>
      </p:sp>
      <p:sp>
        <p:nvSpPr>
          <p:cNvPr id="13" name="Oval 12"/>
          <p:cNvSpPr>
            <a:spLocks noChangeArrowheads="1"/>
          </p:cNvSpPr>
          <p:nvPr/>
        </p:nvSpPr>
        <p:spPr bwMode="auto">
          <a:xfrm>
            <a:off x="1613770" y="2973430"/>
            <a:ext cx="3200638" cy="3220864"/>
          </a:xfrm>
          <a:prstGeom prst="ellipse">
            <a:avLst/>
          </a:prstGeom>
          <a:noFill/>
          <a:ln w="12700">
            <a:solidFill>
              <a:schemeClr val="tx1"/>
            </a:solidFill>
            <a:prstDash val="lgDash"/>
            <a:round/>
            <a:headEnd/>
            <a:tailEnd/>
          </a:ln>
          <a:effectLst>
            <a:outerShdw dist="23000" dir="5400000" rotWithShape="0">
              <a:srgbClr val="808080">
                <a:alpha val="34998"/>
              </a:srgbClr>
            </a:outerShdw>
          </a:effectLst>
        </p:spPr>
        <p:txBody>
          <a:bodyPr anchor="ctr">
            <a:prstTxWarp prst="textNoShape">
              <a:avLst/>
            </a:prstTxWarp>
          </a:bodyPr>
          <a:lstStyle/>
          <a:p>
            <a:pPr algn="ctr">
              <a:defRPr/>
            </a:pPr>
            <a:endParaRPr lang="en-US">
              <a:solidFill>
                <a:srgbClr val="FFFFFF"/>
              </a:solidFill>
              <a:latin typeface="Arial" charset="0"/>
              <a:ea typeface="ＭＳ Ｐゴシック" charset="-128"/>
              <a:cs typeface="ＭＳ Ｐゴシック" charset="-128"/>
            </a:endParaRPr>
          </a:p>
        </p:txBody>
      </p:sp>
      <p:sp>
        <p:nvSpPr>
          <p:cNvPr id="14" name="Oval 13"/>
          <p:cNvSpPr>
            <a:spLocks noChangeArrowheads="1"/>
          </p:cNvSpPr>
          <p:nvPr/>
        </p:nvSpPr>
        <p:spPr bwMode="auto">
          <a:xfrm>
            <a:off x="4322535" y="2973429"/>
            <a:ext cx="3351303" cy="3251668"/>
          </a:xfrm>
          <a:prstGeom prst="ellipse">
            <a:avLst/>
          </a:prstGeom>
          <a:noFill/>
          <a:ln w="12700">
            <a:solidFill>
              <a:schemeClr val="tx1"/>
            </a:solidFill>
            <a:prstDash val="lgDash"/>
            <a:round/>
            <a:headEnd/>
            <a:tailEnd/>
          </a:ln>
          <a:effectLst>
            <a:outerShdw dist="23000" dir="5400000" rotWithShape="0">
              <a:srgbClr val="808080">
                <a:alpha val="34998"/>
              </a:srgbClr>
            </a:outerShdw>
          </a:effectLst>
        </p:spPr>
        <p:txBody>
          <a:bodyPr anchor="ctr">
            <a:prstTxWarp prst="textNoShape">
              <a:avLst/>
            </a:prstTxWarp>
          </a:bodyPr>
          <a:lstStyle/>
          <a:p>
            <a:pPr algn="ctr">
              <a:defRPr/>
            </a:pPr>
            <a:endParaRPr lang="en-US">
              <a:solidFill>
                <a:srgbClr val="FFFFFF"/>
              </a:solidFill>
              <a:latin typeface="Arial" charset="0"/>
              <a:ea typeface="ＭＳ Ｐゴシック" charset="-128"/>
              <a:cs typeface="ＭＳ Ｐゴシック" charset="-128"/>
            </a:endParaRPr>
          </a:p>
        </p:txBody>
      </p:sp>
      <p:grpSp>
        <p:nvGrpSpPr>
          <p:cNvPr id="15" name="Group 14"/>
          <p:cNvGrpSpPr/>
          <p:nvPr/>
        </p:nvGrpSpPr>
        <p:grpSpPr>
          <a:xfrm>
            <a:off x="4463197" y="3120255"/>
            <a:ext cx="657443" cy="743370"/>
            <a:chOff x="7090382" y="840972"/>
            <a:chExt cx="413856" cy="669398"/>
          </a:xfrm>
        </p:grpSpPr>
        <p:pic>
          <p:nvPicPr>
            <p:cNvPr id="16" name="Picture 15" descr="Android Phone Clip Art-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3650" y="1137027"/>
              <a:ext cx="185410" cy="373343"/>
            </a:xfrm>
            <a:prstGeom prst="rect">
              <a:avLst/>
            </a:prstGeom>
          </p:spPr>
        </p:pic>
        <p:pic>
          <p:nvPicPr>
            <p:cNvPr id="17" name="Picture 16" descr="Omnidirectional Antenna Clip A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90382" y="840972"/>
              <a:ext cx="413856" cy="446844"/>
            </a:xfrm>
            <a:prstGeom prst="rect">
              <a:avLst/>
            </a:prstGeom>
          </p:spPr>
        </p:pic>
      </p:grpSp>
      <p:sp>
        <p:nvSpPr>
          <p:cNvPr id="18" name="TextBox 27"/>
          <p:cNvSpPr txBox="1">
            <a:spLocks noChangeArrowheads="1"/>
          </p:cNvSpPr>
          <p:nvPr/>
        </p:nvSpPr>
        <p:spPr bwMode="auto">
          <a:xfrm>
            <a:off x="5899410" y="4602529"/>
            <a:ext cx="515479" cy="369332"/>
          </a:xfrm>
          <a:prstGeom prst="rect">
            <a:avLst/>
          </a:prstGeom>
          <a:noFill/>
          <a:ln w="9525">
            <a:noFill/>
            <a:miter lim="800000"/>
            <a:headEnd/>
            <a:tailEnd/>
          </a:ln>
        </p:spPr>
        <p:txBody>
          <a:bodyPr wrap="square">
            <a:prstTxWarp prst="textNoShape">
              <a:avLst/>
            </a:prstTxWarp>
            <a:spAutoFit/>
          </a:bodyPr>
          <a:lstStyle/>
          <a:p>
            <a:r>
              <a:rPr lang="en-US" dirty="0" smtClean="0">
                <a:latin typeface="Times"/>
                <a:cs typeface="Times"/>
              </a:rPr>
              <a:t>s</a:t>
            </a:r>
            <a:r>
              <a:rPr lang="en-US" baseline="-25000" dirty="0">
                <a:latin typeface="Times"/>
                <a:cs typeface="Times"/>
              </a:rPr>
              <a:t>3</a:t>
            </a:r>
          </a:p>
        </p:txBody>
      </p:sp>
      <p:pic>
        <p:nvPicPr>
          <p:cNvPr id="22" name="Picture 21" descr="Mainframe Server Computer Clip Art.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59477" y="2454457"/>
            <a:ext cx="416567" cy="518973"/>
          </a:xfrm>
          <a:prstGeom prst="rect">
            <a:avLst/>
          </a:prstGeom>
        </p:spPr>
      </p:pic>
      <p:sp>
        <p:nvSpPr>
          <p:cNvPr id="23" name="TextBox 22"/>
          <p:cNvSpPr txBox="1"/>
          <p:nvPr/>
        </p:nvSpPr>
        <p:spPr>
          <a:xfrm>
            <a:off x="6559477" y="1613738"/>
            <a:ext cx="2323457" cy="646331"/>
          </a:xfrm>
          <a:prstGeom prst="rect">
            <a:avLst/>
          </a:prstGeom>
          <a:noFill/>
        </p:spPr>
        <p:txBody>
          <a:bodyPr wrap="none" rtlCol="0">
            <a:spAutoFit/>
          </a:bodyPr>
          <a:lstStyle/>
          <a:p>
            <a:r>
              <a:rPr lang="en-US" dirty="0" smtClean="0"/>
              <a:t>Adversary Localizing and </a:t>
            </a:r>
          </a:p>
          <a:p>
            <a:r>
              <a:rPr lang="en-US" dirty="0" smtClean="0"/>
              <a:t>Tracking System</a:t>
            </a:r>
            <a:endParaRPr lang="en-US" dirty="0"/>
          </a:p>
        </p:txBody>
      </p:sp>
      <p:pic>
        <p:nvPicPr>
          <p:cNvPr id="28" name="Picture 27" descr="alic.png"/>
          <p:cNvPicPr>
            <a:picLocks noChangeAspect="1"/>
          </p:cNvPicPr>
          <p:nvPr/>
        </p:nvPicPr>
        <p:blipFill>
          <a:blip r:embed="rId7"/>
          <a:stretch>
            <a:fillRect/>
          </a:stretch>
        </p:blipFill>
        <p:spPr>
          <a:xfrm>
            <a:off x="4142235" y="3399796"/>
            <a:ext cx="742185" cy="753474"/>
          </a:xfrm>
          <a:prstGeom prst="rect">
            <a:avLst/>
          </a:prstGeom>
        </p:spPr>
      </p:pic>
      <p:pic>
        <p:nvPicPr>
          <p:cNvPr id="29" name="Picture 28" descr="Devil  Clip Art.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157149" y="2149334"/>
            <a:ext cx="465947" cy="518300"/>
          </a:xfrm>
          <a:prstGeom prst="rect">
            <a:avLst/>
          </a:prstGeom>
        </p:spPr>
      </p:pic>
      <p:cxnSp>
        <p:nvCxnSpPr>
          <p:cNvPr id="46" name="Straight Connector 45"/>
          <p:cNvCxnSpPr>
            <a:endCxn id="29" idx="1"/>
          </p:cNvCxnSpPr>
          <p:nvPr/>
        </p:nvCxnSpPr>
        <p:spPr>
          <a:xfrm flipV="1">
            <a:off x="4648774" y="2408484"/>
            <a:ext cx="1508375" cy="257169"/>
          </a:xfrm>
          <a:prstGeom prst="line">
            <a:avLst/>
          </a:prstGeom>
        </p:spPr>
        <p:style>
          <a:lnRef idx="2">
            <a:schemeClr val="accent1"/>
          </a:lnRef>
          <a:fillRef idx="0">
            <a:schemeClr val="accent1"/>
          </a:fillRef>
          <a:effectRef idx="1">
            <a:schemeClr val="accent1"/>
          </a:effectRef>
          <a:fontRef idx="minor">
            <a:schemeClr val="tx1"/>
          </a:fontRef>
        </p:style>
      </p:cxnSp>
      <p:sp>
        <p:nvSpPr>
          <p:cNvPr id="32" name="Title 1"/>
          <p:cNvSpPr>
            <a:spLocks noGrp="1"/>
          </p:cNvSpPr>
          <p:nvPr>
            <p:ph type="title"/>
          </p:nvPr>
        </p:nvSpPr>
        <p:spPr>
          <a:xfrm>
            <a:off x="752602" y="274638"/>
            <a:ext cx="7772400" cy="723219"/>
          </a:xfrm>
        </p:spPr>
        <p:txBody>
          <a:bodyPr>
            <a:normAutofit fontScale="90000"/>
          </a:bodyPr>
          <a:lstStyle/>
          <a:p>
            <a:r>
              <a:rPr lang="en-US" dirty="0" smtClean="0"/>
              <a:t>Existing solutions</a:t>
            </a:r>
            <a:endParaRPr lang="en-US" dirty="0"/>
          </a:p>
        </p:txBody>
      </p:sp>
      <p:sp>
        <p:nvSpPr>
          <p:cNvPr id="33" name="Content Placeholder 4"/>
          <p:cNvSpPr>
            <a:spLocks noGrp="1"/>
          </p:cNvSpPr>
          <p:nvPr>
            <p:ph sz="quarter" idx="1"/>
          </p:nvPr>
        </p:nvSpPr>
        <p:spPr>
          <a:xfrm>
            <a:off x="829464" y="997857"/>
            <a:ext cx="7772400" cy="871300"/>
          </a:xfrm>
        </p:spPr>
        <p:txBody>
          <a:bodyPr>
            <a:noAutofit/>
          </a:bodyPr>
          <a:lstStyle/>
          <a:p>
            <a:r>
              <a:rPr lang="en-US" sz="2400" dirty="0" smtClean="0"/>
              <a:t>Transmission power variation</a:t>
            </a:r>
          </a:p>
          <a:p>
            <a:r>
              <a:rPr lang="en-US" sz="2400" dirty="0" smtClean="0"/>
              <a:t>Transmission frequency variation</a:t>
            </a:r>
          </a:p>
          <a:p>
            <a:endParaRPr lang="en-US" sz="2000" dirty="0"/>
          </a:p>
        </p:txBody>
      </p:sp>
      <p:sp>
        <p:nvSpPr>
          <p:cNvPr id="34" name="Oval 33"/>
          <p:cNvSpPr>
            <a:spLocks noChangeArrowheads="1"/>
          </p:cNvSpPr>
          <p:nvPr/>
        </p:nvSpPr>
        <p:spPr bwMode="auto">
          <a:xfrm>
            <a:off x="2525435" y="558800"/>
            <a:ext cx="3954101" cy="3868915"/>
          </a:xfrm>
          <a:prstGeom prst="ellipse">
            <a:avLst/>
          </a:prstGeom>
          <a:noFill/>
          <a:ln w="28575">
            <a:solidFill>
              <a:srgbClr val="0070C0"/>
            </a:solidFill>
            <a:prstDash val="lgDash"/>
            <a:round/>
            <a:headEnd/>
            <a:tailEnd/>
          </a:ln>
          <a:effectLst>
            <a:outerShdw dist="23000" dir="5400000" rotWithShape="0">
              <a:srgbClr val="808080">
                <a:alpha val="34998"/>
              </a:srgbClr>
            </a:outerShdw>
          </a:effectLst>
        </p:spPr>
        <p:txBody>
          <a:bodyPr anchor="ctr">
            <a:prstTxWarp prst="textNoShape">
              <a:avLst/>
            </a:prstTxWarp>
          </a:bodyPr>
          <a:lstStyle/>
          <a:p>
            <a:pPr algn="ctr">
              <a:defRPr/>
            </a:pPr>
            <a:endParaRPr lang="en-US" sz="2800">
              <a:solidFill>
                <a:srgbClr val="FFFFFF"/>
              </a:solidFill>
              <a:latin typeface="Arial" charset="0"/>
              <a:ea typeface="ＭＳ Ｐゴシック" charset="-128"/>
              <a:cs typeface="ＭＳ Ｐゴシック" charset="-128"/>
            </a:endParaRPr>
          </a:p>
        </p:txBody>
      </p:sp>
      <p:sp>
        <p:nvSpPr>
          <p:cNvPr id="35" name="Oval 34"/>
          <p:cNvSpPr>
            <a:spLocks noChangeArrowheads="1"/>
          </p:cNvSpPr>
          <p:nvPr/>
        </p:nvSpPr>
        <p:spPr bwMode="auto">
          <a:xfrm>
            <a:off x="3543274" y="2216377"/>
            <a:ext cx="4822070" cy="4678710"/>
          </a:xfrm>
          <a:prstGeom prst="ellipse">
            <a:avLst/>
          </a:prstGeom>
          <a:noFill/>
          <a:ln w="28575">
            <a:solidFill>
              <a:srgbClr val="0070C0"/>
            </a:solidFill>
            <a:prstDash val="lgDash"/>
            <a:round/>
            <a:headEnd/>
            <a:tailEnd/>
          </a:ln>
          <a:effectLst>
            <a:outerShdw dist="23000" dir="5400000" rotWithShape="0">
              <a:srgbClr val="808080">
                <a:alpha val="34998"/>
              </a:srgbClr>
            </a:outerShdw>
          </a:effectLst>
        </p:spPr>
        <p:txBody>
          <a:bodyPr anchor="ctr">
            <a:prstTxWarp prst="textNoShape">
              <a:avLst/>
            </a:prstTxWarp>
          </a:bodyPr>
          <a:lstStyle/>
          <a:p>
            <a:pPr algn="ctr">
              <a:defRPr/>
            </a:pPr>
            <a:endParaRPr lang="en-US">
              <a:solidFill>
                <a:srgbClr val="FFFFFF"/>
              </a:solidFill>
              <a:latin typeface="Arial" charset="0"/>
              <a:ea typeface="ＭＳ Ｐゴシック" charset="-128"/>
              <a:cs typeface="ＭＳ Ｐゴシック" charset="-128"/>
            </a:endParaRPr>
          </a:p>
        </p:txBody>
      </p:sp>
      <p:sp>
        <p:nvSpPr>
          <p:cNvPr id="36" name="Oval 35"/>
          <p:cNvSpPr>
            <a:spLocks noChangeArrowheads="1"/>
          </p:cNvSpPr>
          <p:nvPr/>
        </p:nvSpPr>
        <p:spPr bwMode="auto">
          <a:xfrm>
            <a:off x="981864" y="2275163"/>
            <a:ext cx="4476667" cy="4504956"/>
          </a:xfrm>
          <a:prstGeom prst="ellipse">
            <a:avLst/>
          </a:prstGeom>
          <a:noFill/>
          <a:ln w="28575">
            <a:solidFill>
              <a:srgbClr val="0070C0"/>
            </a:solidFill>
            <a:prstDash val="lgDash"/>
            <a:round/>
            <a:headEnd/>
            <a:tailEnd/>
          </a:ln>
          <a:effectLst>
            <a:outerShdw dist="23000" dir="5400000" rotWithShape="0">
              <a:srgbClr val="808080">
                <a:alpha val="34998"/>
              </a:srgbClr>
            </a:outerShdw>
          </a:effectLst>
        </p:spPr>
        <p:txBody>
          <a:bodyPr anchor="ctr">
            <a:prstTxWarp prst="textNoShape">
              <a:avLst/>
            </a:prstTxWarp>
          </a:bodyPr>
          <a:lstStyle/>
          <a:p>
            <a:pPr algn="ctr">
              <a:defRPr/>
            </a:pPr>
            <a:endParaRPr lang="en-US">
              <a:solidFill>
                <a:srgbClr val="FFFFFF"/>
              </a:solidFill>
              <a:latin typeface="Arial" charset="0"/>
              <a:ea typeface="ＭＳ Ｐゴシック" charset="-128"/>
              <a:cs typeface="ＭＳ Ｐゴシック" charset="-128"/>
            </a:endParaRPr>
          </a:p>
        </p:txBody>
      </p:sp>
      <p:cxnSp>
        <p:nvCxnSpPr>
          <p:cNvPr id="38" name="Straight Arrow Connector 37"/>
          <p:cNvCxnSpPr/>
          <p:nvPr/>
        </p:nvCxnSpPr>
        <p:spPr>
          <a:xfrm flipV="1">
            <a:off x="7220032" y="4158166"/>
            <a:ext cx="410396" cy="1855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flipH="1">
            <a:off x="8252012" y="3546124"/>
            <a:ext cx="630922" cy="3100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rot="20015389">
            <a:off x="7732956" y="3810860"/>
            <a:ext cx="441146" cy="369332"/>
          </a:xfrm>
          <a:prstGeom prst="rect">
            <a:avLst/>
          </a:prstGeom>
          <a:noFill/>
        </p:spPr>
        <p:txBody>
          <a:bodyPr wrap="none" rtlCol="0">
            <a:spAutoFit/>
          </a:bodyPr>
          <a:lstStyle/>
          <a:p>
            <a:r>
              <a:rPr lang="en-US" dirty="0" smtClean="0"/>
              <a:t>∆P</a:t>
            </a:r>
            <a:endParaRPr lang="en-US" dirty="0"/>
          </a:p>
        </p:txBody>
      </p:sp>
      <p:cxnSp>
        <p:nvCxnSpPr>
          <p:cNvPr id="43" name="Straight Arrow Connector 42"/>
          <p:cNvCxnSpPr/>
          <p:nvPr/>
        </p:nvCxnSpPr>
        <p:spPr>
          <a:xfrm flipV="1">
            <a:off x="4966206" y="1600024"/>
            <a:ext cx="410396" cy="1855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flipH="1">
            <a:off x="6074386" y="949882"/>
            <a:ext cx="630922" cy="3100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rot="20015389">
            <a:off x="5479130" y="1252718"/>
            <a:ext cx="441146" cy="369332"/>
          </a:xfrm>
          <a:prstGeom prst="rect">
            <a:avLst/>
          </a:prstGeom>
          <a:noFill/>
        </p:spPr>
        <p:txBody>
          <a:bodyPr wrap="none" rtlCol="0">
            <a:spAutoFit/>
          </a:bodyPr>
          <a:lstStyle/>
          <a:p>
            <a:r>
              <a:rPr lang="en-US" dirty="0" smtClean="0"/>
              <a:t>∆P</a:t>
            </a:r>
            <a:endParaRPr lang="en-US" dirty="0"/>
          </a:p>
        </p:txBody>
      </p:sp>
      <p:cxnSp>
        <p:nvCxnSpPr>
          <p:cNvPr id="48" name="Straight Arrow Connector 47"/>
          <p:cNvCxnSpPr/>
          <p:nvPr/>
        </p:nvCxnSpPr>
        <p:spPr>
          <a:xfrm rot="1527793" flipV="1">
            <a:off x="545816" y="4433393"/>
            <a:ext cx="410396" cy="1855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flipH="1" flipV="1">
            <a:off x="1605814" y="4526165"/>
            <a:ext cx="534070" cy="14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0" name="TextBox 49"/>
          <p:cNvSpPr txBox="1"/>
          <p:nvPr/>
        </p:nvSpPr>
        <p:spPr>
          <a:xfrm rot="21543182">
            <a:off x="1120909" y="4358271"/>
            <a:ext cx="441146" cy="369332"/>
          </a:xfrm>
          <a:prstGeom prst="rect">
            <a:avLst/>
          </a:prstGeom>
          <a:noFill/>
        </p:spPr>
        <p:txBody>
          <a:bodyPr wrap="none" rtlCol="0">
            <a:spAutoFit/>
          </a:bodyPr>
          <a:lstStyle/>
          <a:p>
            <a:r>
              <a:rPr lang="en-US" dirty="0" smtClean="0"/>
              <a:t>∆P</a:t>
            </a:r>
            <a:endParaRPr lang="en-US" dirty="0"/>
          </a:p>
        </p:txBody>
      </p:sp>
    </p:spTree>
    <p:extLst>
      <p:ext uri="{BB962C8B-B14F-4D97-AF65-F5344CB8AC3E}">
        <p14:creationId xmlns:p14="http://schemas.microsoft.com/office/powerpoint/2010/main" val="175799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par>
                          <p:cTn id="19" fill="hold">
                            <p:stCondLst>
                              <p:cond delay="0"/>
                            </p:stCondLst>
                            <p:childTnLst>
                              <p:par>
                                <p:cTn id="20" presetID="10" presetClass="exit" presetSubtype="0" fill="hold" grpId="1" nodeType="afterEffect">
                                  <p:stCondLst>
                                    <p:cond delay="0"/>
                                  </p:stCondLst>
                                  <p:childTnLst>
                                    <p:animEffect transition="out" filter="fade">
                                      <p:cBhvr>
                                        <p:cTn id="21" dur="500"/>
                                        <p:tgtEl>
                                          <p:spTgt spid="14"/>
                                        </p:tgtEl>
                                      </p:cBhvr>
                                    </p:animEffect>
                                    <p:set>
                                      <p:cBhvr>
                                        <p:cTn id="22" dur="1" fill="hold">
                                          <p:stCondLst>
                                            <p:cond delay="499"/>
                                          </p:stCondLst>
                                        </p:cTn>
                                        <p:tgtEl>
                                          <p:spTgt spid="14"/>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12"/>
                                        </p:tgtEl>
                                      </p:cBhvr>
                                    </p:animEffect>
                                    <p:set>
                                      <p:cBhvr>
                                        <p:cTn id="25" dur="1" fill="hold">
                                          <p:stCondLst>
                                            <p:cond delay="499"/>
                                          </p:stCondLst>
                                        </p:cTn>
                                        <p:tgtEl>
                                          <p:spTgt spid="12"/>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13"/>
                                        </p:tgtEl>
                                      </p:cBhvr>
                                    </p:animEffect>
                                    <p:set>
                                      <p:cBhvr>
                                        <p:cTn id="28" dur="1" fill="hold">
                                          <p:stCondLst>
                                            <p:cond delay="499"/>
                                          </p:stCondLst>
                                        </p:cTn>
                                        <p:tgtEl>
                                          <p:spTgt spid="13"/>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grpId="2"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1" nodeType="clickEffect">
                                  <p:stCondLst>
                                    <p:cond delay="0"/>
                                  </p:stCondLst>
                                  <p:childTnLst>
                                    <p:animEffect transition="out" filter="fade">
                                      <p:cBhvr>
                                        <p:cTn id="58" dur="500"/>
                                        <p:tgtEl>
                                          <p:spTgt spid="36"/>
                                        </p:tgtEl>
                                      </p:cBhvr>
                                    </p:animEffect>
                                    <p:set>
                                      <p:cBhvr>
                                        <p:cTn id="59" dur="1" fill="hold">
                                          <p:stCondLst>
                                            <p:cond delay="499"/>
                                          </p:stCondLst>
                                        </p:cTn>
                                        <p:tgtEl>
                                          <p:spTgt spid="36"/>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34"/>
                                        </p:tgtEl>
                                      </p:cBhvr>
                                    </p:animEffect>
                                    <p:set>
                                      <p:cBhvr>
                                        <p:cTn id="62" dur="1" fill="hold">
                                          <p:stCondLst>
                                            <p:cond delay="499"/>
                                          </p:stCondLst>
                                        </p:cTn>
                                        <p:tgtEl>
                                          <p:spTgt spid="34"/>
                                        </p:tgtEl>
                                        <p:attrNameLst>
                                          <p:attrName>style.visibility</p:attrName>
                                        </p:attrNameLst>
                                      </p:cBhvr>
                                      <p:to>
                                        <p:strVal val="hidden"/>
                                      </p:to>
                                    </p:set>
                                  </p:childTnLst>
                                </p:cTn>
                              </p:par>
                              <p:par>
                                <p:cTn id="63" presetID="10" presetClass="exit" presetSubtype="0" fill="hold" grpId="1" nodeType="withEffect">
                                  <p:stCondLst>
                                    <p:cond delay="0"/>
                                  </p:stCondLst>
                                  <p:childTnLst>
                                    <p:animEffect transition="out" filter="fade">
                                      <p:cBhvr>
                                        <p:cTn id="64" dur="500"/>
                                        <p:tgtEl>
                                          <p:spTgt spid="35"/>
                                        </p:tgtEl>
                                      </p:cBhvr>
                                    </p:animEffect>
                                    <p:set>
                                      <p:cBhvr>
                                        <p:cTn id="65" dur="1" fill="hold">
                                          <p:stCondLst>
                                            <p:cond delay="499"/>
                                          </p:stCondLst>
                                        </p:cTn>
                                        <p:tgtEl>
                                          <p:spTgt spid="35"/>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grpId="3" nodeType="clickEffect">
                                  <p:stCondLst>
                                    <p:cond delay="0"/>
                                  </p:stCondLst>
                                  <p:childTnLst>
                                    <p:animEffect transition="out" filter="fade">
                                      <p:cBhvr>
                                        <p:cTn id="69" dur="500"/>
                                        <p:tgtEl>
                                          <p:spTgt spid="14"/>
                                        </p:tgtEl>
                                      </p:cBhvr>
                                    </p:animEffect>
                                    <p:set>
                                      <p:cBhvr>
                                        <p:cTn id="70" dur="1" fill="hold">
                                          <p:stCondLst>
                                            <p:cond delay="499"/>
                                          </p:stCondLst>
                                        </p:cTn>
                                        <p:tgtEl>
                                          <p:spTgt spid="14"/>
                                        </p:tgtEl>
                                        <p:attrNameLst>
                                          <p:attrName>style.visibility</p:attrName>
                                        </p:attrNameLst>
                                      </p:cBhvr>
                                      <p:to>
                                        <p:strVal val="hidden"/>
                                      </p:to>
                                    </p:set>
                                  </p:childTnLst>
                                </p:cTn>
                              </p:par>
                              <p:par>
                                <p:cTn id="71" presetID="10" presetClass="exit" presetSubtype="0" fill="hold" grpId="3" nodeType="withEffect">
                                  <p:stCondLst>
                                    <p:cond delay="0"/>
                                  </p:stCondLst>
                                  <p:childTnLst>
                                    <p:animEffect transition="out" filter="fade">
                                      <p:cBhvr>
                                        <p:cTn id="72" dur="500"/>
                                        <p:tgtEl>
                                          <p:spTgt spid="12"/>
                                        </p:tgtEl>
                                      </p:cBhvr>
                                    </p:animEffect>
                                    <p:set>
                                      <p:cBhvr>
                                        <p:cTn id="73" dur="1" fill="hold">
                                          <p:stCondLst>
                                            <p:cond delay="499"/>
                                          </p:stCondLst>
                                        </p:cTn>
                                        <p:tgtEl>
                                          <p:spTgt spid="12"/>
                                        </p:tgtEl>
                                        <p:attrNameLst>
                                          <p:attrName>style.visibility</p:attrName>
                                        </p:attrNameLst>
                                      </p:cBhvr>
                                      <p:to>
                                        <p:strVal val="hidden"/>
                                      </p:to>
                                    </p:set>
                                  </p:childTnLst>
                                </p:cTn>
                              </p:par>
                              <p:par>
                                <p:cTn id="74" presetID="10" presetClass="exit" presetSubtype="0" fill="hold" grpId="3" nodeType="withEffect">
                                  <p:stCondLst>
                                    <p:cond delay="0"/>
                                  </p:stCondLst>
                                  <p:childTnLst>
                                    <p:animEffect transition="out" filter="fade">
                                      <p:cBhvr>
                                        <p:cTn id="75" dur="500"/>
                                        <p:tgtEl>
                                          <p:spTgt spid="13"/>
                                        </p:tgtEl>
                                      </p:cBhvr>
                                    </p:animEffect>
                                    <p:set>
                                      <p:cBhvr>
                                        <p:cTn id="76" dur="1" fill="hold">
                                          <p:stCondLst>
                                            <p:cond delay="499"/>
                                          </p:stCondLst>
                                        </p:cTn>
                                        <p:tgtEl>
                                          <p:spTgt spid="13"/>
                                        </p:tgtEl>
                                        <p:attrNameLst>
                                          <p:attrName>style.visibility</p:attrName>
                                        </p:attrNameLst>
                                      </p:cBhvr>
                                      <p:to>
                                        <p:strVal val="hidden"/>
                                      </p:to>
                                    </p:set>
                                  </p:childTnLst>
                                </p:cTn>
                              </p:par>
                              <p:par>
                                <p:cTn id="77" presetID="10" presetClass="exit" presetSubtype="0" fill="hold" grpId="2" nodeType="withEffect">
                                  <p:stCondLst>
                                    <p:cond delay="0"/>
                                  </p:stCondLst>
                                  <p:childTnLst>
                                    <p:animEffect transition="out" filter="fade">
                                      <p:cBhvr>
                                        <p:cTn id="78" dur="500"/>
                                        <p:tgtEl>
                                          <p:spTgt spid="36"/>
                                        </p:tgtEl>
                                      </p:cBhvr>
                                    </p:animEffect>
                                    <p:set>
                                      <p:cBhvr>
                                        <p:cTn id="79" dur="1" fill="hold">
                                          <p:stCondLst>
                                            <p:cond delay="499"/>
                                          </p:stCondLst>
                                        </p:cTn>
                                        <p:tgtEl>
                                          <p:spTgt spid="36"/>
                                        </p:tgtEl>
                                        <p:attrNameLst>
                                          <p:attrName>style.visibility</p:attrName>
                                        </p:attrNameLst>
                                      </p:cBhvr>
                                      <p:to>
                                        <p:strVal val="hidden"/>
                                      </p:to>
                                    </p:set>
                                  </p:childTnLst>
                                </p:cTn>
                              </p:par>
                              <p:par>
                                <p:cTn id="80" presetID="10" presetClass="exit" presetSubtype="0" fill="hold" grpId="2" nodeType="withEffect">
                                  <p:stCondLst>
                                    <p:cond delay="0"/>
                                  </p:stCondLst>
                                  <p:childTnLst>
                                    <p:animEffect transition="out" filter="fade">
                                      <p:cBhvr>
                                        <p:cTn id="81" dur="500"/>
                                        <p:tgtEl>
                                          <p:spTgt spid="34"/>
                                        </p:tgtEl>
                                      </p:cBhvr>
                                    </p:animEffect>
                                    <p:set>
                                      <p:cBhvr>
                                        <p:cTn id="82" dur="1" fill="hold">
                                          <p:stCondLst>
                                            <p:cond delay="499"/>
                                          </p:stCondLst>
                                        </p:cTn>
                                        <p:tgtEl>
                                          <p:spTgt spid="34"/>
                                        </p:tgtEl>
                                        <p:attrNameLst>
                                          <p:attrName>style.visibility</p:attrName>
                                        </p:attrNameLst>
                                      </p:cBhvr>
                                      <p:to>
                                        <p:strVal val="hidden"/>
                                      </p:to>
                                    </p:set>
                                  </p:childTnLst>
                                </p:cTn>
                              </p:par>
                              <p:par>
                                <p:cTn id="83" presetID="10" presetClass="exit" presetSubtype="0" fill="hold" grpId="2" nodeType="withEffect">
                                  <p:stCondLst>
                                    <p:cond delay="0"/>
                                  </p:stCondLst>
                                  <p:childTnLst>
                                    <p:animEffect transition="out" filter="fade">
                                      <p:cBhvr>
                                        <p:cTn id="84" dur="500"/>
                                        <p:tgtEl>
                                          <p:spTgt spid="35"/>
                                        </p:tgtEl>
                                      </p:cBhvr>
                                    </p:animEffect>
                                    <p:set>
                                      <p:cBhvr>
                                        <p:cTn id="85" dur="1" fill="hold">
                                          <p:stCondLst>
                                            <p:cond delay="499"/>
                                          </p:stCondLst>
                                        </p:cTn>
                                        <p:tgtEl>
                                          <p:spTgt spid="35"/>
                                        </p:tgtEl>
                                        <p:attrNameLst>
                                          <p:attrName>style.visibility</p:attrName>
                                        </p:attrNameLst>
                                      </p:cBhvr>
                                      <p:to>
                                        <p:strVal val="hidden"/>
                                      </p:to>
                                    </p:set>
                                  </p:childTnLst>
                                </p:cTn>
                              </p:par>
                              <p:par>
                                <p:cTn id="86" presetID="10" presetClass="exit" presetSubtype="0" fill="hold" nodeType="withEffect">
                                  <p:stCondLst>
                                    <p:cond delay="0"/>
                                  </p:stCondLst>
                                  <p:childTnLst>
                                    <p:animEffect transition="out" filter="fade">
                                      <p:cBhvr>
                                        <p:cTn id="87" dur="500"/>
                                        <p:tgtEl>
                                          <p:spTgt spid="38"/>
                                        </p:tgtEl>
                                      </p:cBhvr>
                                    </p:animEffect>
                                    <p:set>
                                      <p:cBhvr>
                                        <p:cTn id="88" dur="1" fill="hold">
                                          <p:stCondLst>
                                            <p:cond delay="499"/>
                                          </p:stCondLst>
                                        </p:cTn>
                                        <p:tgtEl>
                                          <p:spTgt spid="38"/>
                                        </p:tgtEl>
                                        <p:attrNameLst>
                                          <p:attrName>style.visibility</p:attrName>
                                        </p:attrNameLst>
                                      </p:cBhvr>
                                      <p:to>
                                        <p:strVal val="hidden"/>
                                      </p:to>
                                    </p:set>
                                  </p:childTnLst>
                                </p:cTn>
                              </p:par>
                              <p:par>
                                <p:cTn id="89" presetID="10" presetClass="exit" presetSubtype="0" fill="hold" grpId="1" nodeType="withEffect">
                                  <p:stCondLst>
                                    <p:cond delay="0"/>
                                  </p:stCondLst>
                                  <p:childTnLst>
                                    <p:animEffect transition="out" filter="fade">
                                      <p:cBhvr>
                                        <p:cTn id="90" dur="500"/>
                                        <p:tgtEl>
                                          <p:spTgt spid="41"/>
                                        </p:tgtEl>
                                      </p:cBhvr>
                                    </p:animEffect>
                                    <p:set>
                                      <p:cBhvr>
                                        <p:cTn id="91" dur="1" fill="hold">
                                          <p:stCondLst>
                                            <p:cond delay="499"/>
                                          </p:stCondLst>
                                        </p:cTn>
                                        <p:tgtEl>
                                          <p:spTgt spid="41"/>
                                        </p:tgtEl>
                                        <p:attrNameLst>
                                          <p:attrName>style.visibility</p:attrName>
                                        </p:attrNameLst>
                                      </p:cBhvr>
                                      <p:to>
                                        <p:strVal val="hidden"/>
                                      </p:to>
                                    </p:set>
                                  </p:childTnLst>
                                </p:cTn>
                              </p:par>
                              <p:par>
                                <p:cTn id="92" presetID="10" presetClass="exit" presetSubtype="0" fill="hold" nodeType="withEffect">
                                  <p:stCondLst>
                                    <p:cond delay="0"/>
                                  </p:stCondLst>
                                  <p:childTnLst>
                                    <p:animEffect transition="out" filter="fade">
                                      <p:cBhvr>
                                        <p:cTn id="93" dur="500"/>
                                        <p:tgtEl>
                                          <p:spTgt spid="40"/>
                                        </p:tgtEl>
                                      </p:cBhvr>
                                    </p:animEffect>
                                    <p:set>
                                      <p:cBhvr>
                                        <p:cTn id="94" dur="1" fill="hold">
                                          <p:stCondLst>
                                            <p:cond delay="499"/>
                                          </p:stCondLst>
                                        </p:cTn>
                                        <p:tgtEl>
                                          <p:spTgt spid="40"/>
                                        </p:tgtEl>
                                        <p:attrNameLst>
                                          <p:attrName>style.visibility</p:attrName>
                                        </p:attrNameLst>
                                      </p:cBhvr>
                                      <p:to>
                                        <p:strVal val="hidden"/>
                                      </p:to>
                                    </p:set>
                                  </p:childTnLst>
                                </p:cTn>
                              </p:par>
                              <p:par>
                                <p:cTn id="95" presetID="10" presetClass="exit" presetSubtype="0" fill="hold" nodeType="withEffect">
                                  <p:stCondLst>
                                    <p:cond delay="0"/>
                                  </p:stCondLst>
                                  <p:childTnLst>
                                    <p:animEffect transition="out" filter="fade">
                                      <p:cBhvr>
                                        <p:cTn id="96" dur="500"/>
                                        <p:tgtEl>
                                          <p:spTgt spid="43"/>
                                        </p:tgtEl>
                                      </p:cBhvr>
                                    </p:animEffect>
                                    <p:set>
                                      <p:cBhvr>
                                        <p:cTn id="97" dur="1" fill="hold">
                                          <p:stCondLst>
                                            <p:cond delay="499"/>
                                          </p:stCondLst>
                                        </p:cTn>
                                        <p:tgtEl>
                                          <p:spTgt spid="43"/>
                                        </p:tgtEl>
                                        <p:attrNameLst>
                                          <p:attrName>style.visibility</p:attrName>
                                        </p:attrNameLst>
                                      </p:cBhvr>
                                      <p:to>
                                        <p:strVal val="hidden"/>
                                      </p:to>
                                    </p:set>
                                  </p:childTnLst>
                                </p:cTn>
                              </p:par>
                              <p:par>
                                <p:cTn id="98" presetID="10" presetClass="exit" presetSubtype="0" fill="hold" grpId="1" nodeType="withEffect">
                                  <p:stCondLst>
                                    <p:cond delay="0"/>
                                  </p:stCondLst>
                                  <p:childTnLst>
                                    <p:animEffect transition="out" filter="fade">
                                      <p:cBhvr>
                                        <p:cTn id="99" dur="500"/>
                                        <p:tgtEl>
                                          <p:spTgt spid="45"/>
                                        </p:tgtEl>
                                      </p:cBhvr>
                                    </p:animEffect>
                                    <p:set>
                                      <p:cBhvr>
                                        <p:cTn id="100" dur="1" fill="hold">
                                          <p:stCondLst>
                                            <p:cond delay="499"/>
                                          </p:stCondLst>
                                        </p:cTn>
                                        <p:tgtEl>
                                          <p:spTgt spid="45"/>
                                        </p:tgtEl>
                                        <p:attrNameLst>
                                          <p:attrName>style.visibility</p:attrName>
                                        </p:attrNameLst>
                                      </p:cBhvr>
                                      <p:to>
                                        <p:strVal val="hidden"/>
                                      </p:to>
                                    </p:set>
                                  </p:childTnLst>
                                </p:cTn>
                              </p:par>
                              <p:par>
                                <p:cTn id="101" presetID="10" presetClass="exit" presetSubtype="0" fill="hold" nodeType="withEffect">
                                  <p:stCondLst>
                                    <p:cond delay="0"/>
                                  </p:stCondLst>
                                  <p:childTnLst>
                                    <p:animEffect transition="out" filter="fade">
                                      <p:cBhvr>
                                        <p:cTn id="102" dur="500"/>
                                        <p:tgtEl>
                                          <p:spTgt spid="44"/>
                                        </p:tgtEl>
                                      </p:cBhvr>
                                    </p:animEffect>
                                    <p:set>
                                      <p:cBhvr>
                                        <p:cTn id="103" dur="1" fill="hold">
                                          <p:stCondLst>
                                            <p:cond delay="499"/>
                                          </p:stCondLst>
                                        </p:cTn>
                                        <p:tgtEl>
                                          <p:spTgt spid="44"/>
                                        </p:tgtEl>
                                        <p:attrNameLst>
                                          <p:attrName>style.visibility</p:attrName>
                                        </p:attrNameLst>
                                      </p:cBhvr>
                                      <p:to>
                                        <p:strVal val="hidden"/>
                                      </p:to>
                                    </p:set>
                                  </p:childTnLst>
                                </p:cTn>
                              </p:par>
                              <p:par>
                                <p:cTn id="104" presetID="10" presetClass="exit" presetSubtype="0" fill="hold" nodeType="withEffect">
                                  <p:stCondLst>
                                    <p:cond delay="0"/>
                                  </p:stCondLst>
                                  <p:childTnLst>
                                    <p:animEffect transition="out" filter="fade">
                                      <p:cBhvr>
                                        <p:cTn id="105" dur="500"/>
                                        <p:tgtEl>
                                          <p:spTgt spid="48"/>
                                        </p:tgtEl>
                                      </p:cBhvr>
                                    </p:animEffect>
                                    <p:set>
                                      <p:cBhvr>
                                        <p:cTn id="106" dur="1" fill="hold">
                                          <p:stCondLst>
                                            <p:cond delay="499"/>
                                          </p:stCondLst>
                                        </p:cTn>
                                        <p:tgtEl>
                                          <p:spTgt spid="48"/>
                                        </p:tgtEl>
                                        <p:attrNameLst>
                                          <p:attrName>style.visibility</p:attrName>
                                        </p:attrNameLst>
                                      </p:cBhvr>
                                      <p:to>
                                        <p:strVal val="hidden"/>
                                      </p:to>
                                    </p:set>
                                  </p:childTnLst>
                                </p:cTn>
                              </p:par>
                              <p:par>
                                <p:cTn id="107" presetID="10" presetClass="exit" presetSubtype="0" fill="hold" grpId="1" nodeType="withEffect">
                                  <p:stCondLst>
                                    <p:cond delay="0"/>
                                  </p:stCondLst>
                                  <p:childTnLst>
                                    <p:animEffect transition="out" filter="fade">
                                      <p:cBhvr>
                                        <p:cTn id="108" dur="500"/>
                                        <p:tgtEl>
                                          <p:spTgt spid="50"/>
                                        </p:tgtEl>
                                      </p:cBhvr>
                                    </p:animEffect>
                                    <p:set>
                                      <p:cBhvr>
                                        <p:cTn id="109" dur="1" fill="hold">
                                          <p:stCondLst>
                                            <p:cond delay="499"/>
                                          </p:stCondLst>
                                        </p:cTn>
                                        <p:tgtEl>
                                          <p:spTgt spid="50"/>
                                        </p:tgtEl>
                                        <p:attrNameLst>
                                          <p:attrName>style.visibility</p:attrName>
                                        </p:attrNameLst>
                                      </p:cBhvr>
                                      <p:to>
                                        <p:strVal val="hidden"/>
                                      </p:to>
                                    </p:set>
                                  </p:childTnLst>
                                </p:cTn>
                              </p:par>
                              <p:par>
                                <p:cTn id="110" presetID="10" presetClass="exit" presetSubtype="0" fill="hold" nodeType="withEffect">
                                  <p:stCondLst>
                                    <p:cond delay="0"/>
                                  </p:stCondLst>
                                  <p:childTnLst>
                                    <p:animEffect transition="out" filter="fade">
                                      <p:cBhvr>
                                        <p:cTn id="111" dur="500"/>
                                        <p:tgtEl>
                                          <p:spTgt spid="49"/>
                                        </p:tgtEl>
                                      </p:cBhvr>
                                    </p:animEffect>
                                    <p:set>
                                      <p:cBhvr>
                                        <p:cTn id="112" dur="1" fill="hold">
                                          <p:stCondLst>
                                            <p:cond delay="499"/>
                                          </p:stCondLst>
                                        </p:cTn>
                                        <p:tgtEl>
                                          <p:spTgt spid="49"/>
                                        </p:tgtEl>
                                        <p:attrNameLst>
                                          <p:attrName>style.visibility</p:attrName>
                                        </p:attrNameLst>
                                      </p:cBhvr>
                                      <p:to>
                                        <p:strVal val="hidden"/>
                                      </p:to>
                                    </p:set>
                                  </p:childTnLst>
                                </p:cTn>
                              </p:par>
                              <p:par>
                                <p:cTn id="113" presetID="10" presetClass="exit" presetSubtype="0" fill="hold" nodeType="withEffect">
                                  <p:stCondLst>
                                    <p:cond delay="0"/>
                                  </p:stCondLst>
                                  <p:childTnLst>
                                    <p:animEffect transition="out" filter="fade">
                                      <p:cBhvr>
                                        <p:cTn id="114" dur="500"/>
                                        <p:tgtEl>
                                          <p:spTgt spid="7"/>
                                        </p:tgtEl>
                                      </p:cBhvr>
                                    </p:animEffect>
                                    <p:set>
                                      <p:cBhvr>
                                        <p:cTn id="115" dur="1" fill="hold">
                                          <p:stCondLst>
                                            <p:cond delay="499"/>
                                          </p:stCondLst>
                                        </p:cTn>
                                        <p:tgtEl>
                                          <p:spTgt spid="7"/>
                                        </p:tgtEl>
                                        <p:attrNameLst>
                                          <p:attrName>style.visibility</p:attrName>
                                        </p:attrNameLst>
                                      </p:cBhvr>
                                      <p:to>
                                        <p:strVal val="hidden"/>
                                      </p:to>
                                    </p:set>
                                  </p:childTnLst>
                                </p:cTn>
                              </p:par>
                              <p:par>
                                <p:cTn id="116" presetID="10" presetClass="exit" presetSubtype="0" fill="hold" grpId="0" nodeType="withEffect">
                                  <p:stCondLst>
                                    <p:cond delay="0"/>
                                  </p:stCondLst>
                                  <p:childTnLst>
                                    <p:animEffect transition="out" filter="fade">
                                      <p:cBhvr>
                                        <p:cTn id="117" dur="500"/>
                                        <p:tgtEl>
                                          <p:spTgt spid="8"/>
                                        </p:tgtEl>
                                      </p:cBhvr>
                                    </p:animEffect>
                                    <p:set>
                                      <p:cBhvr>
                                        <p:cTn id="118" dur="1" fill="hold">
                                          <p:stCondLst>
                                            <p:cond delay="499"/>
                                          </p:stCondLst>
                                        </p:cTn>
                                        <p:tgtEl>
                                          <p:spTgt spid="8"/>
                                        </p:tgtEl>
                                        <p:attrNameLst>
                                          <p:attrName>style.visibility</p:attrName>
                                        </p:attrNameLst>
                                      </p:cBhvr>
                                      <p:to>
                                        <p:strVal val="hidden"/>
                                      </p:to>
                                    </p:set>
                                  </p:childTnLst>
                                </p:cTn>
                              </p:par>
                              <p:par>
                                <p:cTn id="119" presetID="10" presetClass="exit" presetSubtype="0" fill="hold" grpId="0" nodeType="withEffect">
                                  <p:stCondLst>
                                    <p:cond delay="0"/>
                                  </p:stCondLst>
                                  <p:childTnLst>
                                    <p:animEffect transition="out" filter="fade">
                                      <p:cBhvr>
                                        <p:cTn id="120" dur="500"/>
                                        <p:tgtEl>
                                          <p:spTgt spid="9"/>
                                        </p:tgtEl>
                                      </p:cBhvr>
                                    </p:animEffect>
                                    <p:set>
                                      <p:cBhvr>
                                        <p:cTn id="121" dur="1" fill="hold">
                                          <p:stCondLst>
                                            <p:cond delay="499"/>
                                          </p:stCondLst>
                                        </p:cTn>
                                        <p:tgtEl>
                                          <p:spTgt spid="9"/>
                                        </p:tgtEl>
                                        <p:attrNameLst>
                                          <p:attrName>style.visibility</p:attrName>
                                        </p:attrNameLst>
                                      </p:cBhvr>
                                      <p:to>
                                        <p:strVal val="hidden"/>
                                      </p:to>
                                    </p:set>
                                  </p:childTnLst>
                                </p:cTn>
                              </p:par>
                              <p:par>
                                <p:cTn id="122" presetID="10" presetClass="exit" presetSubtype="0" fill="hold" nodeType="withEffect">
                                  <p:stCondLst>
                                    <p:cond delay="0"/>
                                  </p:stCondLst>
                                  <p:childTnLst>
                                    <p:animEffect transition="out" filter="fade">
                                      <p:cBhvr>
                                        <p:cTn id="123" dur="500"/>
                                        <p:tgtEl>
                                          <p:spTgt spid="10"/>
                                        </p:tgtEl>
                                      </p:cBhvr>
                                    </p:animEffect>
                                    <p:set>
                                      <p:cBhvr>
                                        <p:cTn id="124" dur="1" fill="hold">
                                          <p:stCondLst>
                                            <p:cond delay="499"/>
                                          </p:stCondLst>
                                        </p:cTn>
                                        <p:tgtEl>
                                          <p:spTgt spid="10"/>
                                        </p:tgtEl>
                                        <p:attrNameLst>
                                          <p:attrName>style.visibility</p:attrName>
                                        </p:attrNameLst>
                                      </p:cBhvr>
                                      <p:to>
                                        <p:strVal val="hidden"/>
                                      </p:to>
                                    </p:set>
                                  </p:childTnLst>
                                </p:cTn>
                              </p:par>
                              <p:par>
                                <p:cTn id="125" presetID="10" presetClass="exit" presetSubtype="0" fill="hold" nodeType="withEffect">
                                  <p:stCondLst>
                                    <p:cond delay="0"/>
                                  </p:stCondLst>
                                  <p:childTnLst>
                                    <p:animEffect transition="out" filter="fade">
                                      <p:cBhvr>
                                        <p:cTn id="126" dur="500"/>
                                        <p:tgtEl>
                                          <p:spTgt spid="11"/>
                                        </p:tgtEl>
                                      </p:cBhvr>
                                    </p:animEffect>
                                    <p:set>
                                      <p:cBhvr>
                                        <p:cTn id="127" dur="1" fill="hold">
                                          <p:stCondLst>
                                            <p:cond delay="499"/>
                                          </p:stCondLst>
                                        </p:cTn>
                                        <p:tgtEl>
                                          <p:spTgt spid="11"/>
                                        </p:tgtEl>
                                        <p:attrNameLst>
                                          <p:attrName>style.visibility</p:attrName>
                                        </p:attrNameLst>
                                      </p:cBhvr>
                                      <p:to>
                                        <p:strVal val="hidden"/>
                                      </p:to>
                                    </p:set>
                                  </p:childTnLst>
                                </p:cTn>
                              </p:par>
                              <p:par>
                                <p:cTn id="128" presetID="10" presetClass="exit" presetSubtype="0" fill="hold" nodeType="withEffect">
                                  <p:stCondLst>
                                    <p:cond delay="0"/>
                                  </p:stCondLst>
                                  <p:childTnLst>
                                    <p:animEffect transition="out" filter="fade">
                                      <p:cBhvr>
                                        <p:cTn id="129" dur="500"/>
                                        <p:tgtEl>
                                          <p:spTgt spid="15"/>
                                        </p:tgtEl>
                                      </p:cBhvr>
                                    </p:animEffect>
                                    <p:set>
                                      <p:cBhvr>
                                        <p:cTn id="130" dur="1" fill="hold">
                                          <p:stCondLst>
                                            <p:cond delay="499"/>
                                          </p:stCondLst>
                                        </p:cTn>
                                        <p:tgtEl>
                                          <p:spTgt spid="15"/>
                                        </p:tgtEl>
                                        <p:attrNameLst>
                                          <p:attrName>style.visibility</p:attrName>
                                        </p:attrNameLst>
                                      </p:cBhvr>
                                      <p:to>
                                        <p:strVal val="hidden"/>
                                      </p:to>
                                    </p:set>
                                  </p:childTnLst>
                                </p:cTn>
                              </p:par>
                              <p:par>
                                <p:cTn id="131" presetID="10" presetClass="exit" presetSubtype="0" fill="hold" grpId="0" nodeType="withEffect">
                                  <p:stCondLst>
                                    <p:cond delay="0"/>
                                  </p:stCondLst>
                                  <p:childTnLst>
                                    <p:animEffect transition="out" filter="fade">
                                      <p:cBhvr>
                                        <p:cTn id="132" dur="500"/>
                                        <p:tgtEl>
                                          <p:spTgt spid="18"/>
                                        </p:tgtEl>
                                      </p:cBhvr>
                                    </p:animEffect>
                                    <p:set>
                                      <p:cBhvr>
                                        <p:cTn id="133" dur="1" fill="hold">
                                          <p:stCondLst>
                                            <p:cond delay="499"/>
                                          </p:stCondLst>
                                        </p:cTn>
                                        <p:tgtEl>
                                          <p:spTgt spid="18"/>
                                        </p:tgtEl>
                                        <p:attrNameLst>
                                          <p:attrName>style.visibility</p:attrName>
                                        </p:attrNameLst>
                                      </p:cBhvr>
                                      <p:to>
                                        <p:strVal val="hidden"/>
                                      </p:to>
                                    </p:set>
                                  </p:childTnLst>
                                </p:cTn>
                              </p:par>
                              <p:par>
                                <p:cTn id="134" presetID="10" presetClass="exit" presetSubtype="0" fill="hold" nodeType="withEffect">
                                  <p:stCondLst>
                                    <p:cond delay="0"/>
                                  </p:stCondLst>
                                  <p:childTnLst>
                                    <p:animEffect transition="out" filter="fade">
                                      <p:cBhvr>
                                        <p:cTn id="135" dur="500"/>
                                        <p:tgtEl>
                                          <p:spTgt spid="22"/>
                                        </p:tgtEl>
                                      </p:cBhvr>
                                    </p:animEffect>
                                    <p:set>
                                      <p:cBhvr>
                                        <p:cTn id="136" dur="1" fill="hold">
                                          <p:stCondLst>
                                            <p:cond delay="499"/>
                                          </p:stCondLst>
                                        </p:cTn>
                                        <p:tgtEl>
                                          <p:spTgt spid="22"/>
                                        </p:tgtEl>
                                        <p:attrNameLst>
                                          <p:attrName>style.visibility</p:attrName>
                                        </p:attrNameLst>
                                      </p:cBhvr>
                                      <p:to>
                                        <p:strVal val="hidden"/>
                                      </p:to>
                                    </p:set>
                                  </p:childTnLst>
                                </p:cTn>
                              </p:par>
                              <p:par>
                                <p:cTn id="137" presetID="10" presetClass="exit" presetSubtype="0" fill="hold" grpId="0" nodeType="withEffect">
                                  <p:stCondLst>
                                    <p:cond delay="0"/>
                                  </p:stCondLst>
                                  <p:childTnLst>
                                    <p:animEffect transition="out" filter="fade">
                                      <p:cBhvr>
                                        <p:cTn id="138" dur="500"/>
                                        <p:tgtEl>
                                          <p:spTgt spid="23"/>
                                        </p:tgtEl>
                                      </p:cBhvr>
                                    </p:animEffect>
                                    <p:set>
                                      <p:cBhvr>
                                        <p:cTn id="139" dur="1" fill="hold">
                                          <p:stCondLst>
                                            <p:cond delay="499"/>
                                          </p:stCondLst>
                                        </p:cTn>
                                        <p:tgtEl>
                                          <p:spTgt spid="23"/>
                                        </p:tgtEl>
                                        <p:attrNameLst>
                                          <p:attrName>style.visibility</p:attrName>
                                        </p:attrNameLst>
                                      </p:cBhvr>
                                      <p:to>
                                        <p:strVal val="hidden"/>
                                      </p:to>
                                    </p:set>
                                  </p:childTnLst>
                                </p:cTn>
                              </p:par>
                              <p:par>
                                <p:cTn id="140" presetID="10" presetClass="exit" presetSubtype="0" fill="hold" nodeType="withEffect">
                                  <p:stCondLst>
                                    <p:cond delay="0"/>
                                  </p:stCondLst>
                                  <p:childTnLst>
                                    <p:animEffect transition="out" filter="fade">
                                      <p:cBhvr>
                                        <p:cTn id="141" dur="500"/>
                                        <p:tgtEl>
                                          <p:spTgt spid="28"/>
                                        </p:tgtEl>
                                      </p:cBhvr>
                                    </p:animEffect>
                                    <p:set>
                                      <p:cBhvr>
                                        <p:cTn id="142" dur="1" fill="hold">
                                          <p:stCondLst>
                                            <p:cond delay="499"/>
                                          </p:stCondLst>
                                        </p:cTn>
                                        <p:tgtEl>
                                          <p:spTgt spid="28"/>
                                        </p:tgtEl>
                                        <p:attrNameLst>
                                          <p:attrName>style.visibility</p:attrName>
                                        </p:attrNameLst>
                                      </p:cBhvr>
                                      <p:to>
                                        <p:strVal val="hidden"/>
                                      </p:to>
                                    </p:set>
                                  </p:childTnLst>
                                </p:cTn>
                              </p:par>
                              <p:par>
                                <p:cTn id="143" presetID="10" presetClass="exit" presetSubtype="0" fill="hold" nodeType="withEffect">
                                  <p:stCondLst>
                                    <p:cond delay="0"/>
                                  </p:stCondLst>
                                  <p:childTnLst>
                                    <p:animEffect transition="out" filter="fade">
                                      <p:cBhvr>
                                        <p:cTn id="144" dur="500"/>
                                        <p:tgtEl>
                                          <p:spTgt spid="29"/>
                                        </p:tgtEl>
                                      </p:cBhvr>
                                    </p:animEffect>
                                    <p:set>
                                      <p:cBhvr>
                                        <p:cTn id="145" dur="1" fill="hold">
                                          <p:stCondLst>
                                            <p:cond delay="499"/>
                                          </p:stCondLst>
                                        </p:cTn>
                                        <p:tgtEl>
                                          <p:spTgt spid="29"/>
                                        </p:tgtEl>
                                        <p:attrNameLst>
                                          <p:attrName>style.visibility</p:attrName>
                                        </p:attrNameLst>
                                      </p:cBhvr>
                                      <p:to>
                                        <p:strVal val="hidden"/>
                                      </p:to>
                                    </p:set>
                                  </p:childTnLst>
                                </p:cTn>
                              </p:par>
                              <p:par>
                                <p:cTn id="146" presetID="10" presetClass="exit" presetSubtype="0" fill="hold" nodeType="withEffect">
                                  <p:stCondLst>
                                    <p:cond delay="0"/>
                                  </p:stCondLst>
                                  <p:childTnLst>
                                    <p:animEffect transition="out" filter="fade">
                                      <p:cBhvr>
                                        <p:cTn id="147" dur="500"/>
                                        <p:tgtEl>
                                          <p:spTgt spid="46"/>
                                        </p:tgtEl>
                                      </p:cBhvr>
                                    </p:animEffect>
                                    <p:set>
                                      <p:cBhvr>
                                        <p:cTn id="148" dur="1" fill="hold">
                                          <p:stCondLst>
                                            <p:cond delay="499"/>
                                          </p:stCondLst>
                                        </p:cTn>
                                        <p:tgtEl>
                                          <p:spTgt spid="46"/>
                                        </p:tgtEl>
                                        <p:attrNameLst>
                                          <p:attrName>style.visibility</p:attrName>
                                        </p:attrNameLst>
                                      </p:cBhvr>
                                      <p:to>
                                        <p:strVal val="hidden"/>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nodeType="clickEffect">
                                  <p:stCondLst>
                                    <p:cond delay="0"/>
                                  </p:stCondLst>
                                  <p:childTnLst>
                                    <p:set>
                                      <p:cBhvr>
                                        <p:cTn id="152" dur="1" fill="hold">
                                          <p:stCondLst>
                                            <p:cond delay="0"/>
                                          </p:stCondLst>
                                        </p:cTn>
                                        <p:tgtEl>
                                          <p:spTgt spid="3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animBg="1"/>
      <p:bldP spid="12" grpId="1" animBg="1"/>
      <p:bldP spid="12" grpId="2" animBg="1"/>
      <p:bldP spid="12" grpId="3" animBg="1"/>
      <p:bldP spid="13" grpId="0" animBg="1"/>
      <p:bldP spid="13" grpId="1" animBg="1"/>
      <p:bldP spid="13" grpId="2" animBg="1"/>
      <p:bldP spid="13" grpId="3" animBg="1"/>
      <p:bldP spid="14" grpId="0" animBg="1"/>
      <p:bldP spid="14" grpId="1" animBg="1"/>
      <p:bldP spid="14" grpId="2" animBg="1"/>
      <p:bldP spid="14" grpId="3" animBg="1"/>
      <p:bldP spid="18" grpId="0"/>
      <p:bldP spid="23" grpId="0"/>
      <p:bldP spid="34" grpId="0" animBg="1"/>
      <p:bldP spid="34" grpId="1" animBg="1"/>
      <p:bldP spid="34" grpId="2" animBg="1"/>
      <p:bldP spid="35" grpId="0" animBg="1"/>
      <p:bldP spid="35" grpId="1" animBg="1"/>
      <p:bldP spid="35" grpId="2" animBg="1"/>
      <p:bldP spid="36" grpId="0" animBg="1"/>
      <p:bldP spid="36" grpId="1" animBg="1"/>
      <p:bldP spid="36" grpId="2" animBg="1"/>
      <p:bldP spid="41" grpId="0"/>
      <p:bldP spid="41" grpId="1"/>
      <p:bldP spid="45" grpId="0"/>
      <p:bldP spid="45" grpId="1"/>
      <p:bldP spid="50" grpId="0"/>
      <p:bldP spid="50"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4FA256F-5540-46AB-98A4-81FA4902BEE5}" type="datetime1">
              <a:rPr lang="en-US" smtClean="0"/>
              <a:pPr/>
              <a:t>3/26/2012</a:t>
            </a:fld>
            <a:endParaRPr lang="en-US"/>
          </a:p>
        </p:txBody>
      </p:sp>
      <p:sp>
        <p:nvSpPr>
          <p:cNvPr id="4" name="Slide Number Placeholder 3"/>
          <p:cNvSpPr>
            <a:spLocks noGrp="1"/>
          </p:cNvSpPr>
          <p:nvPr>
            <p:ph type="sldNum" sz="quarter" idx="12"/>
          </p:nvPr>
        </p:nvSpPr>
        <p:spPr/>
        <p:txBody>
          <a:bodyPr/>
          <a:lstStyle/>
          <a:p>
            <a:fld id="{1525B8CD-76F8-6F43-A6EE-4CA00EEBA511}" type="slidenum">
              <a:rPr lang="en-US" smtClean="0"/>
              <a:pPr/>
              <a:t>5</a:t>
            </a:fld>
            <a:endParaRPr lang="en-US" dirty="0"/>
          </a:p>
        </p:txBody>
      </p:sp>
      <p:sp>
        <p:nvSpPr>
          <p:cNvPr id="32" name="Title 1"/>
          <p:cNvSpPr>
            <a:spLocks noGrp="1"/>
          </p:cNvSpPr>
          <p:nvPr>
            <p:ph type="title"/>
          </p:nvPr>
        </p:nvSpPr>
        <p:spPr>
          <a:xfrm>
            <a:off x="752602" y="274638"/>
            <a:ext cx="7772400" cy="723219"/>
          </a:xfrm>
        </p:spPr>
        <p:txBody>
          <a:bodyPr>
            <a:normAutofit fontScale="90000"/>
          </a:bodyPr>
          <a:lstStyle/>
          <a:p>
            <a:r>
              <a:rPr lang="en-US" dirty="0" smtClean="0"/>
              <a:t>Existing solutions</a:t>
            </a:r>
            <a:endParaRPr lang="en-US" dirty="0"/>
          </a:p>
        </p:txBody>
      </p:sp>
      <p:sp>
        <p:nvSpPr>
          <p:cNvPr id="33" name="Content Placeholder 4"/>
          <p:cNvSpPr>
            <a:spLocks noGrp="1"/>
          </p:cNvSpPr>
          <p:nvPr>
            <p:ph sz="quarter" idx="1"/>
          </p:nvPr>
        </p:nvSpPr>
        <p:spPr>
          <a:xfrm>
            <a:off x="829464" y="997857"/>
            <a:ext cx="7772400" cy="871300"/>
          </a:xfrm>
        </p:spPr>
        <p:txBody>
          <a:bodyPr>
            <a:noAutofit/>
          </a:bodyPr>
          <a:lstStyle/>
          <a:p>
            <a:r>
              <a:rPr lang="en-US" sz="2400" dirty="0" smtClean="0">
                <a:solidFill>
                  <a:schemeClr val="bg1">
                    <a:lumMod val="75000"/>
                  </a:schemeClr>
                </a:solidFill>
              </a:rPr>
              <a:t>Transmission power variation</a:t>
            </a:r>
          </a:p>
          <a:p>
            <a:r>
              <a:rPr lang="en-US" sz="2400" dirty="0" smtClean="0">
                <a:solidFill>
                  <a:schemeClr val="bg1">
                    <a:lumMod val="75000"/>
                  </a:schemeClr>
                </a:solidFill>
              </a:rPr>
              <a:t>Transmission frequency variation</a:t>
            </a:r>
          </a:p>
          <a:p>
            <a:r>
              <a:rPr lang="en-US" sz="2400" dirty="0" smtClean="0"/>
              <a:t>Directional antennal </a:t>
            </a:r>
          </a:p>
          <a:p>
            <a:endParaRPr lang="en-US" sz="2400" dirty="0" smtClean="0"/>
          </a:p>
          <a:p>
            <a:endParaRPr lang="en-US" sz="2000" dirty="0"/>
          </a:p>
        </p:txBody>
      </p:sp>
      <p:pic>
        <p:nvPicPr>
          <p:cNvPr id="42" name="Picture 41" descr="baseStationtower.jpeg"/>
          <p:cNvPicPr>
            <a:picLocks noChangeAspect="1"/>
          </p:cNvPicPr>
          <p:nvPr/>
        </p:nvPicPr>
        <p:blipFill>
          <a:blip r:embed="rId3"/>
          <a:stretch>
            <a:fillRect/>
          </a:stretch>
        </p:blipFill>
        <p:spPr>
          <a:xfrm>
            <a:off x="5133074" y="2709346"/>
            <a:ext cx="469380" cy="572878"/>
          </a:xfrm>
          <a:prstGeom prst="rect">
            <a:avLst/>
          </a:prstGeom>
        </p:spPr>
      </p:pic>
      <p:sp>
        <p:nvSpPr>
          <p:cNvPr id="47" name="TextBox 27"/>
          <p:cNvSpPr txBox="1">
            <a:spLocks noChangeArrowheads="1"/>
          </p:cNvSpPr>
          <p:nvPr/>
        </p:nvSpPr>
        <p:spPr bwMode="auto">
          <a:xfrm>
            <a:off x="5236553" y="3173643"/>
            <a:ext cx="566157" cy="369332"/>
          </a:xfrm>
          <a:prstGeom prst="rect">
            <a:avLst/>
          </a:prstGeom>
          <a:noFill/>
          <a:ln w="9525">
            <a:noFill/>
            <a:miter lim="800000"/>
            <a:headEnd/>
            <a:tailEnd/>
          </a:ln>
        </p:spPr>
        <p:txBody>
          <a:bodyPr wrap="square">
            <a:prstTxWarp prst="textNoShape">
              <a:avLst/>
            </a:prstTxWarp>
            <a:spAutoFit/>
          </a:bodyPr>
          <a:lstStyle/>
          <a:p>
            <a:r>
              <a:rPr lang="en-US" dirty="0" smtClean="0">
                <a:latin typeface="Times"/>
                <a:cs typeface="Times"/>
              </a:rPr>
              <a:t>s</a:t>
            </a:r>
            <a:r>
              <a:rPr lang="en-US" baseline="-25000" dirty="0" smtClean="0">
                <a:latin typeface="Times"/>
                <a:cs typeface="Times"/>
              </a:rPr>
              <a:t>1</a:t>
            </a:r>
            <a:endParaRPr lang="en-US" baseline="-25000" dirty="0">
              <a:latin typeface="Times"/>
              <a:cs typeface="Times"/>
            </a:endParaRPr>
          </a:p>
        </p:txBody>
      </p:sp>
      <p:sp>
        <p:nvSpPr>
          <p:cNvPr id="51" name="TextBox 27"/>
          <p:cNvSpPr txBox="1">
            <a:spLocks noChangeArrowheads="1"/>
          </p:cNvSpPr>
          <p:nvPr/>
        </p:nvSpPr>
        <p:spPr bwMode="auto">
          <a:xfrm>
            <a:off x="3966501" y="5194852"/>
            <a:ext cx="515479" cy="369332"/>
          </a:xfrm>
          <a:prstGeom prst="rect">
            <a:avLst/>
          </a:prstGeom>
          <a:noFill/>
          <a:ln w="9525">
            <a:noFill/>
            <a:miter lim="800000"/>
            <a:headEnd/>
            <a:tailEnd/>
          </a:ln>
        </p:spPr>
        <p:txBody>
          <a:bodyPr wrap="square">
            <a:prstTxWarp prst="textNoShape">
              <a:avLst/>
            </a:prstTxWarp>
            <a:spAutoFit/>
          </a:bodyPr>
          <a:lstStyle/>
          <a:p>
            <a:r>
              <a:rPr lang="en-US" dirty="0" smtClean="0">
                <a:latin typeface="Times"/>
                <a:cs typeface="Times"/>
              </a:rPr>
              <a:t>s</a:t>
            </a:r>
            <a:r>
              <a:rPr lang="en-US" baseline="-25000" dirty="0">
                <a:latin typeface="Times"/>
                <a:cs typeface="Times"/>
              </a:rPr>
              <a:t>2</a:t>
            </a:r>
          </a:p>
        </p:txBody>
      </p:sp>
      <p:pic>
        <p:nvPicPr>
          <p:cNvPr id="52" name="Picture 51" descr="baseStationtower.jpeg"/>
          <p:cNvPicPr>
            <a:picLocks noChangeAspect="1"/>
          </p:cNvPicPr>
          <p:nvPr/>
        </p:nvPicPr>
        <p:blipFill>
          <a:blip r:embed="rId3"/>
          <a:stretch>
            <a:fillRect/>
          </a:stretch>
        </p:blipFill>
        <p:spPr>
          <a:xfrm>
            <a:off x="3891458" y="4691529"/>
            <a:ext cx="469380" cy="572878"/>
          </a:xfrm>
          <a:prstGeom prst="rect">
            <a:avLst/>
          </a:prstGeom>
        </p:spPr>
      </p:pic>
      <p:pic>
        <p:nvPicPr>
          <p:cNvPr id="53" name="Picture 52" descr="baseStationtower.jpeg"/>
          <p:cNvPicPr>
            <a:picLocks noChangeAspect="1"/>
          </p:cNvPicPr>
          <p:nvPr/>
        </p:nvPicPr>
        <p:blipFill>
          <a:blip r:embed="rId3"/>
          <a:stretch>
            <a:fillRect/>
          </a:stretch>
        </p:blipFill>
        <p:spPr>
          <a:xfrm>
            <a:off x="6639622" y="4666156"/>
            <a:ext cx="469380" cy="572878"/>
          </a:xfrm>
          <a:prstGeom prst="rect">
            <a:avLst/>
          </a:prstGeom>
        </p:spPr>
      </p:pic>
      <p:sp>
        <p:nvSpPr>
          <p:cNvPr id="54" name="Oval 53"/>
          <p:cNvSpPr>
            <a:spLocks noChangeArrowheads="1"/>
          </p:cNvSpPr>
          <p:nvPr/>
        </p:nvSpPr>
        <p:spPr bwMode="auto">
          <a:xfrm>
            <a:off x="4050180" y="1782456"/>
            <a:ext cx="2525942" cy="2471524"/>
          </a:xfrm>
          <a:prstGeom prst="ellipse">
            <a:avLst/>
          </a:prstGeom>
          <a:noFill/>
          <a:ln w="12700">
            <a:solidFill>
              <a:schemeClr val="tx1"/>
            </a:solidFill>
            <a:prstDash val="lgDash"/>
            <a:round/>
            <a:headEnd/>
            <a:tailEnd/>
          </a:ln>
          <a:effectLst>
            <a:outerShdw dist="23000" dir="5400000" rotWithShape="0">
              <a:srgbClr val="808080">
                <a:alpha val="34998"/>
              </a:srgbClr>
            </a:outerShdw>
          </a:effectLst>
        </p:spPr>
        <p:txBody>
          <a:bodyPr anchor="ctr">
            <a:prstTxWarp prst="textNoShape">
              <a:avLst/>
            </a:prstTxWarp>
          </a:bodyPr>
          <a:lstStyle/>
          <a:p>
            <a:pPr algn="ctr">
              <a:defRPr/>
            </a:pPr>
            <a:endParaRPr lang="en-US" sz="2800">
              <a:solidFill>
                <a:srgbClr val="FFFFFF"/>
              </a:solidFill>
              <a:latin typeface="Arial" charset="0"/>
              <a:ea typeface="ＭＳ Ｐゴシック" charset="-128"/>
              <a:cs typeface="ＭＳ Ｐゴシック" charset="-128"/>
            </a:endParaRPr>
          </a:p>
        </p:txBody>
      </p:sp>
      <p:sp>
        <p:nvSpPr>
          <p:cNvPr id="55" name="Oval 54"/>
          <p:cNvSpPr>
            <a:spLocks noChangeArrowheads="1"/>
          </p:cNvSpPr>
          <p:nvPr/>
        </p:nvSpPr>
        <p:spPr bwMode="auto">
          <a:xfrm>
            <a:off x="2455582" y="3481420"/>
            <a:ext cx="3200638" cy="3220864"/>
          </a:xfrm>
          <a:prstGeom prst="ellipse">
            <a:avLst/>
          </a:prstGeom>
          <a:noFill/>
          <a:ln w="12700">
            <a:solidFill>
              <a:schemeClr val="tx1"/>
            </a:solidFill>
            <a:prstDash val="lgDash"/>
            <a:round/>
            <a:headEnd/>
            <a:tailEnd/>
          </a:ln>
          <a:effectLst>
            <a:outerShdw dist="23000" dir="5400000" rotWithShape="0">
              <a:srgbClr val="808080">
                <a:alpha val="34998"/>
              </a:srgbClr>
            </a:outerShdw>
          </a:effectLst>
        </p:spPr>
        <p:txBody>
          <a:bodyPr anchor="ctr">
            <a:prstTxWarp prst="textNoShape">
              <a:avLst/>
            </a:prstTxWarp>
          </a:bodyPr>
          <a:lstStyle/>
          <a:p>
            <a:pPr algn="ctr">
              <a:defRPr/>
            </a:pPr>
            <a:endParaRPr lang="en-US">
              <a:solidFill>
                <a:srgbClr val="FFFFFF"/>
              </a:solidFill>
              <a:latin typeface="Arial" charset="0"/>
              <a:ea typeface="ＭＳ Ｐゴシック" charset="-128"/>
              <a:cs typeface="ＭＳ Ｐゴシック" charset="-128"/>
            </a:endParaRPr>
          </a:p>
        </p:txBody>
      </p:sp>
      <p:sp>
        <p:nvSpPr>
          <p:cNvPr id="56" name="Oval 55"/>
          <p:cNvSpPr>
            <a:spLocks noChangeArrowheads="1"/>
          </p:cNvSpPr>
          <p:nvPr/>
        </p:nvSpPr>
        <p:spPr bwMode="auto">
          <a:xfrm>
            <a:off x="5164347" y="3481419"/>
            <a:ext cx="3351303" cy="3251668"/>
          </a:xfrm>
          <a:prstGeom prst="ellipse">
            <a:avLst/>
          </a:prstGeom>
          <a:noFill/>
          <a:ln w="12700">
            <a:solidFill>
              <a:schemeClr val="tx1"/>
            </a:solidFill>
            <a:prstDash val="lgDash"/>
            <a:round/>
            <a:headEnd/>
            <a:tailEnd/>
          </a:ln>
          <a:effectLst>
            <a:outerShdw dist="23000" dir="5400000" rotWithShape="0">
              <a:srgbClr val="808080">
                <a:alpha val="34998"/>
              </a:srgbClr>
            </a:outerShdw>
          </a:effectLst>
        </p:spPr>
        <p:txBody>
          <a:bodyPr anchor="ctr">
            <a:prstTxWarp prst="textNoShape">
              <a:avLst/>
            </a:prstTxWarp>
          </a:bodyPr>
          <a:lstStyle/>
          <a:p>
            <a:pPr algn="ctr">
              <a:defRPr/>
            </a:pPr>
            <a:endParaRPr lang="en-US">
              <a:solidFill>
                <a:srgbClr val="FFFFFF"/>
              </a:solidFill>
              <a:latin typeface="Arial" charset="0"/>
              <a:ea typeface="ＭＳ Ｐゴシック" charset="-128"/>
              <a:cs typeface="ＭＳ Ｐゴシック" charset="-128"/>
            </a:endParaRPr>
          </a:p>
        </p:txBody>
      </p:sp>
      <p:grpSp>
        <p:nvGrpSpPr>
          <p:cNvPr id="57" name="Group 56"/>
          <p:cNvGrpSpPr/>
          <p:nvPr/>
        </p:nvGrpSpPr>
        <p:grpSpPr>
          <a:xfrm>
            <a:off x="5305009" y="3628245"/>
            <a:ext cx="657443" cy="743370"/>
            <a:chOff x="7090382" y="840972"/>
            <a:chExt cx="413856" cy="669398"/>
          </a:xfrm>
        </p:grpSpPr>
        <p:pic>
          <p:nvPicPr>
            <p:cNvPr id="58" name="Picture 57" descr="Android Phone Clip Art-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3650" y="1137027"/>
              <a:ext cx="185410" cy="373343"/>
            </a:xfrm>
            <a:prstGeom prst="rect">
              <a:avLst/>
            </a:prstGeom>
          </p:spPr>
        </p:pic>
        <p:pic>
          <p:nvPicPr>
            <p:cNvPr id="59" name="Picture 58" descr="Omnidirectional Antenna Clip A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90382" y="840972"/>
              <a:ext cx="413856" cy="446844"/>
            </a:xfrm>
            <a:prstGeom prst="rect">
              <a:avLst/>
            </a:prstGeom>
          </p:spPr>
        </p:pic>
      </p:grpSp>
      <p:sp>
        <p:nvSpPr>
          <p:cNvPr id="60" name="TextBox 27"/>
          <p:cNvSpPr txBox="1">
            <a:spLocks noChangeArrowheads="1"/>
          </p:cNvSpPr>
          <p:nvPr/>
        </p:nvSpPr>
        <p:spPr bwMode="auto">
          <a:xfrm>
            <a:off x="6741222" y="5110519"/>
            <a:ext cx="515479" cy="369332"/>
          </a:xfrm>
          <a:prstGeom prst="rect">
            <a:avLst/>
          </a:prstGeom>
          <a:noFill/>
          <a:ln w="9525">
            <a:noFill/>
            <a:miter lim="800000"/>
            <a:headEnd/>
            <a:tailEnd/>
          </a:ln>
        </p:spPr>
        <p:txBody>
          <a:bodyPr wrap="square">
            <a:prstTxWarp prst="textNoShape">
              <a:avLst/>
            </a:prstTxWarp>
            <a:spAutoFit/>
          </a:bodyPr>
          <a:lstStyle/>
          <a:p>
            <a:r>
              <a:rPr lang="en-US" dirty="0" smtClean="0">
                <a:latin typeface="Times"/>
                <a:cs typeface="Times"/>
              </a:rPr>
              <a:t>s</a:t>
            </a:r>
            <a:r>
              <a:rPr lang="en-US" baseline="-25000" dirty="0">
                <a:latin typeface="Times"/>
                <a:cs typeface="Times"/>
              </a:rPr>
              <a:t>3</a:t>
            </a:r>
          </a:p>
        </p:txBody>
      </p:sp>
      <p:pic>
        <p:nvPicPr>
          <p:cNvPr id="61" name="Picture 60" descr="Mainframe Server Computer Clip Art.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01289" y="2962447"/>
            <a:ext cx="416567" cy="518973"/>
          </a:xfrm>
          <a:prstGeom prst="rect">
            <a:avLst/>
          </a:prstGeom>
        </p:spPr>
      </p:pic>
      <p:pic>
        <p:nvPicPr>
          <p:cNvPr id="63" name="Picture 62" descr="alic.png"/>
          <p:cNvPicPr>
            <a:picLocks noChangeAspect="1"/>
          </p:cNvPicPr>
          <p:nvPr/>
        </p:nvPicPr>
        <p:blipFill>
          <a:blip r:embed="rId7"/>
          <a:stretch>
            <a:fillRect/>
          </a:stretch>
        </p:blipFill>
        <p:spPr>
          <a:xfrm>
            <a:off x="4984047" y="3907786"/>
            <a:ext cx="742185" cy="753474"/>
          </a:xfrm>
          <a:prstGeom prst="rect">
            <a:avLst/>
          </a:prstGeom>
        </p:spPr>
      </p:pic>
      <p:cxnSp>
        <p:nvCxnSpPr>
          <p:cNvPr id="65" name="Straight Connector 64"/>
          <p:cNvCxnSpPr>
            <a:endCxn id="64" idx="1"/>
          </p:cNvCxnSpPr>
          <p:nvPr/>
        </p:nvCxnSpPr>
        <p:spPr>
          <a:xfrm flipV="1">
            <a:off x="5490586" y="2916474"/>
            <a:ext cx="1508375" cy="257169"/>
          </a:xfrm>
          <a:prstGeom prst="line">
            <a:avLst/>
          </a:prstGeom>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6820543" y="2010993"/>
            <a:ext cx="2323457" cy="646331"/>
          </a:xfrm>
          <a:prstGeom prst="rect">
            <a:avLst/>
          </a:prstGeom>
          <a:noFill/>
        </p:spPr>
        <p:txBody>
          <a:bodyPr wrap="none" rtlCol="0">
            <a:spAutoFit/>
          </a:bodyPr>
          <a:lstStyle/>
          <a:p>
            <a:r>
              <a:rPr lang="en-US" dirty="0" smtClean="0"/>
              <a:t>Adversary Localizing and </a:t>
            </a:r>
          </a:p>
          <a:p>
            <a:r>
              <a:rPr lang="en-US" dirty="0" smtClean="0"/>
              <a:t>Tracking System</a:t>
            </a:r>
            <a:endParaRPr lang="en-US" dirty="0"/>
          </a:p>
        </p:txBody>
      </p:sp>
      <p:sp>
        <p:nvSpPr>
          <p:cNvPr id="66" name="Oval 65"/>
          <p:cNvSpPr>
            <a:spLocks noChangeArrowheads="1"/>
          </p:cNvSpPr>
          <p:nvPr/>
        </p:nvSpPr>
        <p:spPr bwMode="auto">
          <a:xfrm>
            <a:off x="3367247" y="1066790"/>
            <a:ext cx="3954101" cy="3868915"/>
          </a:xfrm>
          <a:prstGeom prst="ellipse">
            <a:avLst/>
          </a:prstGeom>
          <a:noFill/>
          <a:ln w="28575">
            <a:solidFill>
              <a:srgbClr val="0070C0"/>
            </a:solidFill>
            <a:prstDash val="lgDash"/>
            <a:round/>
            <a:headEnd/>
            <a:tailEnd/>
          </a:ln>
          <a:effectLst>
            <a:outerShdw dist="23000" dir="5400000" rotWithShape="0">
              <a:srgbClr val="808080">
                <a:alpha val="34998"/>
              </a:srgbClr>
            </a:outerShdw>
          </a:effectLst>
        </p:spPr>
        <p:txBody>
          <a:bodyPr anchor="ctr">
            <a:prstTxWarp prst="textNoShape">
              <a:avLst/>
            </a:prstTxWarp>
          </a:bodyPr>
          <a:lstStyle/>
          <a:p>
            <a:pPr algn="ctr">
              <a:defRPr/>
            </a:pPr>
            <a:endParaRPr lang="en-US" sz="2800">
              <a:solidFill>
                <a:srgbClr val="FFFFFF"/>
              </a:solidFill>
              <a:latin typeface="Arial" charset="0"/>
              <a:ea typeface="ＭＳ Ｐゴシック" charset="-128"/>
              <a:cs typeface="ＭＳ Ｐゴシック" charset="-128"/>
            </a:endParaRPr>
          </a:p>
        </p:txBody>
      </p:sp>
      <p:pic>
        <p:nvPicPr>
          <p:cNvPr id="1027" name="Picture 3" descr="C:\Users\TAMVU-~1\AppData\Local\Temp\Rar$DR01.996\Wireless_Directional_Antenna_clip_art_medium.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90586" y="2485617"/>
            <a:ext cx="1135846" cy="1886766"/>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63" descr="Devil  Clip Art.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998961" y="2657324"/>
            <a:ext cx="465947" cy="518300"/>
          </a:xfrm>
          <a:prstGeom prst="rect">
            <a:avLst/>
          </a:prstGeom>
        </p:spPr>
      </p:pic>
      <p:sp>
        <p:nvSpPr>
          <p:cNvPr id="2" name="Isosceles Triangle 1"/>
          <p:cNvSpPr/>
          <p:nvPr/>
        </p:nvSpPr>
        <p:spPr>
          <a:xfrm>
            <a:off x="5305009" y="4691529"/>
            <a:ext cx="297445" cy="286439"/>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1011721" y="5675086"/>
            <a:ext cx="7503929"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000" dirty="0" smtClean="0"/>
              <a:t>Can we create the same effects without a cumbersome directional antennal ? </a:t>
            </a:r>
            <a:endParaRPr lang="en-US" sz="2000" dirty="0"/>
          </a:p>
        </p:txBody>
      </p:sp>
    </p:spTree>
    <p:extLst>
      <p:ext uri="{BB962C8B-B14F-4D97-AF65-F5344CB8AC3E}">
        <p14:creationId xmlns:p14="http://schemas.microsoft.com/office/powerpoint/2010/main" val="992408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54"/>
                                        </p:tgtEl>
                                      </p:cBhvr>
                                    </p:animEffect>
                                    <p:set>
                                      <p:cBhvr>
                                        <p:cTn id="23" dur="1" fill="hold">
                                          <p:stCondLst>
                                            <p:cond delay="499"/>
                                          </p:stCondLst>
                                        </p:cTn>
                                        <p:tgtEl>
                                          <p:spTgt spid="54"/>
                                        </p:tgtEl>
                                        <p:attrNameLst>
                                          <p:attrName>style.visibility</p:attrName>
                                        </p:attrNameLst>
                                      </p:cBhvr>
                                      <p:to>
                                        <p:strVal val="hidden"/>
                                      </p:to>
                                    </p:set>
                                  </p:childTnLst>
                                </p:cTn>
                              </p:par>
                              <p:par>
                                <p:cTn id="24" presetID="1" presetClass="entr" presetSubtype="0" fill="hold" grpId="0" nodeType="withEffect">
                                  <p:stCondLst>
                                    <p:cond delay="0"/>
                                  </p:stCondLst>
                                  <p:childTnLst>
                                    <p:set>
                                      <p:cBhvr>
                                        <p:cTn id="25" dur="1" fill="hold">
                                          <p:stCondLst>
                                            <p:cond delay="0"/>
                                          </p:stCondLst>
                                        </p:cTn>
                                        <p:tgtEl>
                                          <p:spTgt spid="2"/>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4" grpId="1" animBg="1"/>
      <p:bldP spid="55" grpId="0" animBg="1"/>
      <p:bldP spid="56" grpId="0" animBg="1"/>
      <p:bldP spid="66" grpId="0" animBg="1"/>
      <p:bldP spid="2"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Arc 32"/>
          <p:cNvSpPr/>
          <p:nvPr/>
        </p:nvSpPr>
        <p:spPr>
          <a:xfrm rot="9446392">
            <a:off x="3179786" y="2840005"/>
            <a:ext cx="3634724" cy="3229860"/>
          </a:xfrm>
          <a:prstGeom prst="arc">
            <a:avLst>
              <a:gd name="adj1" fmla="val 16200000"/>
              <a:gd name="adj2" fmla="val 3660581"/>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4" name="Arc 33"/>
          <p:cNvSpPr/>
          <p:nvPr/>
        </p:nvSpPr>
        <p:spPr>
          <a:xfrm rot="9446392">
            <a:off x="2475009" y="2671052"/>
            <a:ext cx="3703024" cy="4391228"/>
          </a:xfrm>
          <a:prstGeom prst="arc">
            <a:avLst>
              <a:gd name="adj1" fmla="val 18865077"/>
              <a:gd name="adj2" fmla="val 3926040"/>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 name="Arc 3"/>
          <p:cNvSpPr/>
          <p:nvPr/>
        </p:nvSpPr>
        <p:spPr>
          <a:xfrm rot="9446392">
            <a:off x="3840360" y="3050909"/>
            <a:ext cx="3479286" cy="2234350"/>
          </a:xfrm>
          <a:prstGeom prst="arc">
            <a:avLst>
              <a:gd name="adj1" fmla="val 16200000"/>
              <a:gd name="adj2" fmla="val 4260444"/>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Phantom : Ghosts Creation</a:t>
            </a:r>
            <a:endParaRPr lang="en-US" dirty="0"/>
          </a:p>
        </p:txBody>
      </p:sp>
      <p:sp>
        <p:nvSpPr>
          <p:cNvPr id="3" name="Content Placeholder 2"/>
          <p:cNvSpPr>
            <a:spLocks noGrp="1"/>
          </p:cNvSpPr>
          <p:nvPr>
            <p:ph sz="quarter" idx="1"/>
          </p:nvPr>
        </p:nvSpPr>
        <p:spPr>
          <a:xfrm>
            <a:off x="553357" y="1036218"/>
            <a:ext cx="8133443" cy="2158928"/>
          </a:xfrm>
        </p:spPr>
        <p:txBody>
          <a:bodyPr>
            <a:noAutofit/>
          </a:bodyPr>
          <a:lstStyle/>
          <a:p>
            <a:r>
              <a:rPr lang="en-US" sz="2000" b="1" dirty="0" smtClean="0">
                <a:solidFill>
                  <a:srgbClr val="0070C0"/>
                </a:solidFill>
              </a:rPr>
              <a:t>Cloning </a:t>
            </a:r>
            <a:r>
              <a:rPr lang="en-US" sz="2000" b="1" dirty="0" smtClean="0"/>
              <a:t>= With the help of  collaborators, transmitters </a:t>
            </a:r>
            <a:r>
              <a:rPr lang="en-US" sz="2000" b="1" dirty="0" smtClean="0"/>
              <a:t>create </a:t>
            </a:r>
            <a:r>
              <a:rPr lang="en-US" sz="2000" b="1" dirty="0" smtClean="0"/>
              <a:t>fake locations with same identity as that of the ones being protected </a:t>
            </a:r>
          </a:p>
          <a:p>
            <a:pPr lvl="1"/>
            <a:r>
              <a:rPr lang="en-US" dirty="0"/>
              <a:t>Two synchronized signals from Alice and Bob are combined at adversary sensors</a:t>
            </a:r>
          </a:p>
          <a:p>
            <a:pPr lvl="1"/>
            <a:r>
              <a:rPr lang="en-US" dirty="0"/>
              <a:t>Received signal vector , </a:t>
            </a:r>
            <a:r>
              <a:rPr lang="en-US" b="1" i="1" dirty="0"/>
              <a:t>r={r</a:t>
            </a:r>
            <a:r>
              <a:rPr lang="en-US" b="1" i="1" baseline="-25000" dirty="0"/>
              <a:t>1</a:t>
            </a:r>
            <a:r>
              <a:rPr lang="en-US" b="1" i="1" dirty="0"/>
              <a:t>,r</a:t>
            </a:r>
            <a:r>
              <a:rPr lang="en-US" b="1" i="1" baseline="-25000" dirty="0"/>
              <a:t>2</a:t>
            </a:r>
            <a:r>
              <a:rPr lang="en-US" b="1" i="1" dirty="0"/>
              <a:t>,r</a:t>
            </a:r>
            <a:r>
              <a:rPr lang="en-US" b="1" i="1" baseline="-25000" dirty="0"/>
              <a:t>3</a:t>
            </a:r>
            <a:r>
              <a:rPr lang="en-US" b="1" i="1" dirty="0"/>
              <a:t>},  </a:t>
            </a:r>
            <a:r>
              <a:rPr lang="en-US" dirty="0"/>
              <a:t>is different from the signal vector from Alice and Bob</a:t>
            </a:r>
          </a:p>
          <a:p>
            <a:r>
              <a:rPr lang="en-US" sz="2000" b="1" dirty="0" smtClean="0"/>
              <a:t>Challenges</a:t>
            </a:r>
          </a:p>
          <a:p>
            <a:pPr lvl="1"/>
            <a:r>
              <a:rPr lang="en-US" sz="2000" b="1" dirty="0" smtClean="0">
                <a:solidFill>
                  <a:srgbClr val="0070C0"/>
                </a:solidFill>
              </a:rPr>
              <a:t>Collaborating partners must transmit the exact same bits using the same transmission parameters (e.g. frequency, power, time...)</a:t>
            </a:r>
          </a:p>
          <a:p>
            <a:pPr lvl="2"/>
            <a:r>
              <a:rPr lang="en-US" sz="1600" b="1" dirty="0" smtClean="0">
                <a:solidFill>
                  <a:srgbClr val="0070C0"/>
                </a:solidFill>
              </a:rPr>
              <a:t>Synchronization</a:t>
            </a:r>
          </a:p>
          <a:p>
            <a:pPr lvl="2"/>
            <a:r>
              <a:rPr lang="en-US" sz="1600" b="1" dirty="0" smtClean="0">
                <a:solidFill>
                  <a:srgbClr val="0070C0"/>
                </a:solidFill>
              </a:rPr>
              <a:t>Dummy packet creation </a:t>
            </a:r>
            <a:endParaRPr lang="en-US" sz="1600" dirty="0" smtClean="0"/>
          </a:p>
        </p:txBody>
      </p:sp>
      <p:sp>
        <p:nvSpPr>
          <p:cNvPr id="13" name="TextBox 12"/>
          <p:cNvSpPr txBox="1"/>
          <p:nvPr/>
        </p:nvSpPr>
        <p:spPr>
          <a:xfrm>
            <a:off x="1774337" y="5265964"/>
            <a:ext cx="1067741" cy="707886"/>
          </a:xfrm>
          <a:prstGeom prst="rect">
            <a:avLst/>
          </a:prstGeom>
          <a:noFill/>
        </p:spPr>
        <p:txBody>
          <a:bodyPr wrap="square" rtlCol="0">
            <a:spAutoFit/>
          </a:bodyPr>
          <a:lstStyle/>
          <a:p>
            <a:r>
              <a:rPr lang="en-US" sz="2000" dirty="0" smtClean="0">
                <a:latin typeface="Times"/>
                <a:ea typeface="Lucida Grande"/>
                <a:cs typeface="Times"/>
              </a:rPr>
              <a:t>Not Alice</a:t>
            </a:r>
          </a:p>
        </p:txBody>
      </p:sp>
      <p:grpSp>
        <p:nvGrpSpPr>
          <p:cNvPr id="25" name="Group 24"/>
          <p:cNvGrpSpPr/>
          <p:nvPr/>
        </p:nvGrpSpPr>
        <p:grpSpPr>
          <a:xfrm>
            <a:off x="4029834" y="3735057"/>
            <a:ext cx="351211" cy="512513"/>
            <a:chOff x="7090382" y="840972"/>
            <a:chExt cx="413856" cy="669398"/>
          </a:xfrm>
        </p:grpSpPr>
        <p:pic>
          <p:nvPicPr>
            <p:cNvPr id="26" name="Picture 25" descr="Android Phone Clip Art-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23650" y="1137027"/>
              <a:ext cx="185410" cy="373343"/>
            </a:xfrm>
            <a:prstGeom prst="rect">
              <a:avLst/>
            </a:prstGeom>
          </p:spPr>
        </p:pic>
        <p:pic>
          <p:nvPicPr>
            <p:cNvPr id="27" name="Picture 26" descr="Omnidirectional Antenna Clip A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90382" y="840972"/>
              <a:ext cx="413856" cy="446844"/>
            </a:xfrm>
            <a:prstGeom prst="rect">
              <a:avLst/>
            </a:prstGeom>
          </p:spPr>
        </p:pic>
      </p:grpSp>
      <p:grpSp>
        <p:nvGrpSpPr>
          <p:cNvPr id="28" name="Group 27"/>
          <p:cNvGrpSpPr/>
          <p:nvPr/>
        </p:nvGrpSpPr>
        <p:grpSpPr>
          <a:xfrm>
            <a:off x="3455616" y="5576411"/>
            <a:ext cx="351211" cy="512513"/>
            <a:chOff x="7090382" y="840972"/>
            <a:chExt cx="413856" cy="669398"/>
          </a:xfrm>
        </p:grpSpPr>
        <p:pic>
          <p:nvPicPr>
            <p:cNvPr id="29" name="Picture 28" descr="Android Phone Clip Art-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23650" y="1137027"/>
              <a:ext cx="185410" cy="373343"/>
            </a:xfrm>
            <a:prstGeom prst="rect">
              <a:avLst/>
            </a:prstGeom>
          </p:spPr>
        </p:pic>
        <p:pic>
          <p:nvPicPr>
            <p:cNvPr id="30" name="Picture 29" descr="Omnidirectional Antenna Clip A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90382" y="840972"/>
              <a:ext cx="413856" cy="446844"/>
            </a:xfrm>
            <a:prstGeom prst="rect">
              <a:avLst/>
            </a:prstGeom>
          </p:spPr>
        </p:pic>
      </p:grpSp>
      <p:pic>
        <p:nvPicPr>
          <p:cNvPr id="31" name="Picture 30" descr="baseStationtower.jpeg"/>
          <p:cNvPicPr>
            <a:picLocks noChangeAspect="1"/>
          </p:cNvPicPr>
          <p:nvPr/>
        </p:nvPicPr>
        <p:blipFill>
          <a:blip r:embed="rId5"/>
          <a:stretch>
            <a:fillRect/>
          </a:stretch>
        </p:blipFill>
        <p:spPr>
          <a:xfrm>
            <a:off x="4651147" y="4247570"/>
            <a:ext cx="469380" cy="572878"/>
          </a:xfrm>
          <a:prstGeom prst="rect">
            <a:avLst/>
          </a:prstGeom>
        </p:spPr>
      </p:pic>
      <p:cxnSp>
        <p:nvCxnSpPr>
          <p:cNvPr id="43" name="Straight Arrow Connector 42"/>
          <p:cNvCxnSpPr/>
          <p:nvPr/>
        </p:nvCxnSpPr>
        <p:spPr>
          <a:xfrm>
            <a:off x="4031505" y="4289170"/>
            <a:ext cx="750382" cy="228631"/>
          </a:xfrm>
          <a:prstGeom prst="straightConnector1">
            <a:avLst/>
          </a:prstGeom>
          <a:ln w="6350" cmpd="sng">
            <a:solidFill>
              <a:srgbClr val="000000"/>
            </a:solidFill>
            <a:prstDash val="sysDash"/>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stCxn id="59" idx="3"/>
          </p:cNvCxnSpPr>
          <p:nvPr/>
        </p:nvCxnSpPr>
        <p:spPr>
          <a:xfrm flipV="1">
            <a:off x="2699282" y="4561021"/>
            <a:ext cx="2149692" cy="846437"/>
          </a:xfrm>
          <a:prstGeom prst="straightConnector1">
            <a:avLst/>
          </a:prstGeom>
          <a:ln w="6350" cmpd="sng">
            <a:solidFill>
              <a:srgbClr val="000000"/>
            </a:solidFill>
            <a:prstDash val="sysDash"/>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47" name="TextBox 50"/>
          <p:cNvSpPr txBox="1">
            <a:spLocks noChangeArrowheads="1"/>
          </p:cNvSpPr>
          <p:nvPr/>
        </p:nvSpPr>
        <p:spPr bwMode="auto">
          <a:xfrm>
            <a:off x="3408193" y="3682601"/>
            <a:ext cx="715877" cy="379591"/>
          </a:xfrm>
          <a:prstGeom prst="rect">
            <a:avLst/>
          </a:prstGeom>
          <a:noFill/>
          <a:ln w="9525">
            <a:noFill/>
            <a:miter lim="800000"/>
            <a:headEnd/>
            <a:tailEnd/>
          </a:ln>
        </p:spPr>
        <p:txBody>
          <a:bodyPr wrap="none">
            <a:prstTxWarp prst="textNoShape">
              <a:avLst/>
            </a:prstTxWarp>
            <a:spAutoFit/>
          </a:bodyPr>
          <a:lstStyle/>
          <a:p>
            <a:r>
              <a:rPr lang="en-US" sz="2800" baseline="-25000" dirty="0" smtClean="0">
                <a:latin typeface="Times"/>
                <a:cs typeface="Times"/>
              </a:rPr>
              <a:t>Alice</a:t>
            </a:r>
            <a:endParaRPr lang="en-US" sz="2800" baseline="-25000" dirty="0">
              <a:latin typeface="Times"/>
              <a:cs typeface="Times"/>
            </a:endParaRPr>
          </a:p>
        </p:txBody>
      </p:sp>
      <p:sp>
        <p:nvSpPr>
          <p:cNvPr id="48" name="TextBox 50"/>
          <p:cNvSpPr txBox="1">
            <a:spLocks noChangeArrowheads="1"/>
          </p:cNvSpPr>
          <p:nvPr/>
        </p:nvSpPr>
        <p:spPr bwMode="auto">
          <a:xfrm>
            <a:off x="3641193" y="5755499"/>
            <a:ext cx="1587576" cy="666849"/>
          </a:xfrm>
          <a:prstGeom prst="rect">
            <a:avLst/>
          </a:prstGeom>
          <a:noFill/>
          <a:ln w="9525">
            <a:noFill/>
            <a:miter lim="800000"/>
            <a:headEnd/>
            <a:tailEnd/>
          </a:ln>
        </p:spPr>
        <p:txBody>
          <a:bodyPr wrap="square">
            <a:prstTxWarp prst="textNoShape">
              <a:avLst/>
            </a:prstTxWarp>
            <a:spAutoFit/>
          </a:bodyPr>
          <a:lstStyle/>
          <a:p>
            <a:r>
              <a:rPr lang="en-US" sz="2800" baseline="-25000" dirty="0" smtClean="0">
                <a:latin typeface="Times"/>
                <a:cs typeface="Times"/>
              </a:rPr>
              <a:t>Bob</a:t>
            </a:r>
          </a:p>
          <a:p>
            <a:r>
              <a:rPr lang="en-US" sz="2800" baseline="-25000" dirty="0" smtClean="0">
                <a:latin typeface="Times"/>
                <a:cs typeface="Times"/>
              </a:rPr>
              <a:t>(Cooperator)</a:t>
            </a:r>
            <a:endParaRPr lang="en-US" sz="2800" baseline="-25000" dirty="0">
              <a:latin typeface="Times"/>
              <a:cs typeface="Times"/>
            </a:endParaRPr>
          </a:p>
        </p:txBody>
      </p:sp>
      <p:cxnSp>
        <p:nvCxnSpPr>
          <p:cNvPr id="49" name="Straight Arrow Connector 48"/>
          <p:cNvCxnSpPr/>
          <p:nvPr/>
        </p:nvCxnSpPr>
        <p:spPr>
          <a:xfrm flipH="1">
            <a:off x="3678623" y="4517801"/>
            <a:ext cx="1170352" cy="1170678"/>
          </a:xfrm>
          <a:prstGeom prst="straightConnector1">
            <a:avLst/>
          </a:prstGeom>
          <a:ln w="57150" cmpd="sng">
            <a:solidFill>
              <a:schemeClr val="bg1">
                <a:lumMod val="50000"/>
              </a:schemeClr>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flipV="1">
            <a:off x="4215411" y="3896912"/>
            <a:ext cx="633563" cy="579529"/>
          </a:xfrm>
          <a:prstGeom prst="straightConnector1">
            <a:avLst/>
          </a:prstGeom>
          <a:ln w="57150" cmpd="sng">
            <a:solidFill>
              <a:schemeClr val="bg1">
                <a:lumMod val="50000"/>
              </a:schemeClr>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pic>
        <p:nvPicPr>
          <p:cNvPr id="51" name="Picture 50"/>
          <p:cNvPicPr>
            <a:picLocks noChangeAspect="1"/>
          </p:cNvPicPr>
          <p:nvPr/>
        </p:nvPicPr>
        <p:blipFill>
          <a:blip r:embed="rId6"/>
          <a:stretch>
            <a:fillRect/>
          </a:stretch>
        </p:blipFill>
        <p:spPr>
          <a:xfrm>
            <a:off x="3058644" y="4791854"/>
            <a:ext cx="316885" cy="292508"/>
          </a:xfrm>
          <a:prstGeom prst="rect">
            <a:avLst/>
          </a:prstGeom>
        </p:spPr>
      </p:pic>
      <p:pic>
        <p:nvPicPr>
          <p:cNvPr id="52" name="Picture 51"/>
          <p:cNvPicPr>
            <a:picLocks noChangeAspect="1"/>
          </p:cNvPicPr>
          <p:nvPr/>
        </p:nvPicPr>
        <p:blipFill>
          <a:blip r:embed="rId7"/>
          <a:stretch>
            <a:fillRect/>
          </a:stretch>
        </p:blipFill>
        <p:spPr>
          <a:xfrm>
            <a:off x="4246277" y="4337227"/>
            <a:ext cx="269535" cy="308038"/>
          </a:xfrm>
          <a:prstGeom prst="rect">
            <a:avLst/>
          </a:prstGeom>
        </p:spPr>
      </p:pic>
      <p:sp>
        <p:nvSpPr>
          <p:cNvPr id="53" name="TextBox 52"/>
          <p:cNvSpPr txBox="1"/>
          <p:nvPr/>
        </p:nvSpPr>
        <p:spPr>
          <a:xfrm>
            <a:off x="5235458" y="4183600"/>
            <a:ext cx="588623" cy="461665"/>
          </a:xfrm>
          <a:prstGeom prst="rect">
            <a:avLst/>
          </a:prstGeom>
          <a:noFill/>
        </p:spPr>
        <p:txBody>
          <a:bodyPr wrap="none" rtlCol="0">
            <a:spAutoFit/>
          </a:bodyPr>
          <a:lstStyle/>
          <a:p>
            <a:r>
              <a:rPr lang="en-US" sz="2400" dirty="0" smtClean="0"/>
              <a:t>Eve</a:t>
            </a:r>
            <a:endParaRPr lang="en-US" sz="2400" dirty="0"/>
          </a:p>
        </p:txBody>
      </p:sp>
      <p:pic>
        <p:nvPicPr>
          <p:cNvPr id="58" name="Picture 57" descr="Devil  Clip Art.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949019" y="4476441"/>
            <a:ext cx="465947" cy="518300"/>
          </a:xfrm>
          <a:prstGeom prst="rect">
            <a:avLst/>
          </a:prstGeom>
        </p:spPr>
      </p:pic>
      <p:pic>
        <p:nvPicPr>
          <p:cNvPr id="59" name="Content Placeholder 33" descr="ghost.jpeg"/>
          <p:cNvPicPr>
            <a:picLocks noChangeAspect="1"/>
          </p:cNvPicPr>
          <p:nvPr/>
        </p:nvPicPr>
        <p:blipFill>
          <a:blip r:embed="rId9"/>
          <a:stretch>
            <a:fillRect/>
          </a:stretch>
        </p:blipFill>
        <p:spPr bwMode="auto">
          <a:xfrm>
            <a:off x="2240373" y="5159646"/>
            <a:ext cx="458909" cy="495623"/>
          </a:xfrm>
          <a:prstGeom prst="rect">
            <a:avLst/>
          </a:prstGeom>
          <a:noFill/>
          <a:ln w="9525">
            <a:noFill/>
            <a:miter lim="800000"/>
            <a:headEnd/>
            <a:tailEnd/>
          </a:ln>
        </p:spPr>
      </p:pic>
      <p:sp>
        <p:nvSpPr>
          <p:cNvPr id="60" name="TextBox 59"/>
          <p:cNvSpPr txBox="1"/>
          <p:nvPr/>
        </p:nvSpPr>
        <p:spPr>
          <a:xfrm>
            <a:off x="4669565" y="3831359"/>
            <a:ext cx="628067" cy="461665"/>
          </a:xfrm>
          <a:prstGeom prst="rect">
            <a:avLst/>
          </a:prstGeom>
          <a:noFill/>
        </p:spPr>
        <p:txBody>
          <a:bodyPr wrap="none" rtlCol="0">
            <a:spAutoFit/>
          </a:bodyPr>
          <a:lstStyle/>
          <a:p>
            <a:r>
              <a:rPr lang="en-US" sz="2400" i="1" dirty="0" smtClean="0"/>
              <a:t>Pw</a:t>
            </a:r>
            <a:r>
              <a:rPr lang="en-US" sz="2400" i="1" baseline="-25000" dirty="0" smtClean="0"/>
              <a:t>1</a:t>
            </a:r>
            <a:endParaRPr lang="en-US" sz="2400" i="1" dirty="0"/>
          </a:p>
        </p:txBody>
      </p:sp>
      <p:sp>
        <p:nvSpPr>
          <p:cNvPr id="61" name="TextBox 60"/>
          <p:cNvSpPr txBox="1"/>
          <p:nvPr/>
        </p:nvSpPr>
        <p:spPr>
          <a:xfrm>
            <a:off x="4283533" y="4804299"/>
            <a:ext cx="628067" cy="461665"/>
          </a:xfrm>
          <a:prstGeom prst="rect">
            <a:avLst/>
          </a:prstGeom>
          <a:noFill/>
        </p:spPr>
        <p:txBody>
          <a:bodyPr wrap="none" rtlCol="0">
            <a:spAutoFit/>
          </a:bodyPr>
          <a:lstStyle/>
          <a:p>
            <a:r>
              <a:rPr lang="en-US" sz="2400" i="1" dirty="0" smtClean="0"/>
              <a:t>Pw</a:t>
            </a:r>
            <a:r>
              <a:rPr lang="en-US" sz="2400" i="1" baseline="-25000" dirty="0" smtClean="0"/>
              <a:t>2</a:t>
            </a:r>
            <a:endParaRPr lang="en-US" sz="2400" i="1" dirty="0"/>
          </a:p>
        </p:txBody>
      </p:sp>
      <p:sp>
        <p:nvSpPr>
          <p:cNvPr id="63" name="TextBox 62"/>
          <p:cNvSpPr txBox="1"/>
          <p:nvPr/>
        </p:nvSpPr>
        <p:spPr>
          <a:xfrm>
            <a:off x="5316274" y="4561021"/>
            <a:ext cx="1685699" cy="461665"/>
          </a:xfrm>
          <a:prstGeom prst="rect">
            <a:avLst/>
          </a:prstGeom>
          <a:noFill/>
        </p:spPr>
        <p:txBody>
          <a:bodyPr wrap="none" rtlCol="0">
            <a:spAutoFit/>
          </a:bodyPr>
          <a:lstStyle/>
          <a:p>
            <a:r>
              <a:rPr lang="en-US" sz="2400" i="1" dirty="0" smtClean="0"/>
              <a:t> </a:t>
            </a:r>
            <a:r>
              <a:rPr lang="en-US" sz="2400" i="1" dirty="0" err="1" smtClean="0"/>
              <a:t>Pr</a:t>
            </a:r>
            <a:r>
              <a:rPr lang="en-US" sz="2400" i="1" dirty="0" smtClean="0"/>
              <a:t>=Pw</a:t>
            </a:r>
            <a:r>
              <a:rPr lang="en-US" sz="2400" i="1" baseline="-25000" dirty="0" smtClean="0"/>
              <a:t>1</a:t>
            </a:r>
            <a:r>
              <a:rPr lang="en-US" sz="2400" i="1" dirty="0" smtClean="0"/>
              <a:t>+Pw</a:t>
            </a:r>
            <a:r>
              <a:rPr lang="en-US" sz="2400" i="1" baseline="-25000" dirty="0" smtClean="0"/>
              <a:t>2</a:t>
            </a:r>
            <a:endParaRPr lang="en-US" sz="2400" i="1" baseline="-25000" dirty="0"/>
          </a:p>
        </p:txBody>
      </p:sp>
      <p:pic>
        <p:nvPicPr>
          <p:cNvPr id="64" name="Picture 63" descr="alic.png"/>
          <p:cNvPicPr>
            <a:picLocks noChangeAspect="1"/>
          </p:cNvPicPr>
          <p:nvPr/>
        </p:nvPicPr>
        <p:blipFill>
          <a:blip r:embed="rId10"/>
          <a:stretch>
            <a:fillRect/>
          </a:stretch>
        </p:blipFill>
        <p:spPr>
          <a:xfrm>
            <a:off x="3632563" y="4065973"/>
            <a:ext cx="570613" cy="579292"/>
          </a:xfrm>
          <a:prstGeom prst="rect">
            <a:avLst/>
          </a:prstGeom>
        </p:spPr>
      </p:pic>
      <p:pic>
        <p:nvPicPr>
          <p:cNvPr id="65" name="Picture 64" descr="bob.png"/>
          <p:cNvPicPr>
            <a:picLocks noChangeAspect="1"/>
          </p:cNvPicPr>
          <p:nvPr/>
        </p:nvPicPr>
        <p:blipFill>
          <a:blip r:embed="rId11"/>
          <a:stretch>
            <a:fillRect/>
          </a:stretch>
        </p:blipFill>
        <p:spPr>
          <a:xfrm>
            <a:off x="2934796" y="5742636"/>
            <a:ext cx="610078" cy="613069"/>
          </a:xfrm>
          <a:prstGeom prst="rect">
            <a:avLst/>
          </a:prstGeom>
        </p:spPr>
      </p:pic>
      <p:pic>
        <p:nvPicPr>
          <p:cNvPr id="32" name="Picture 31" descr="Wireless Lan Router Clip Art.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271732" y="3501233"/>
            <a:ext cx="846206" cy="501455"/>
          </a:xfrm>
          <a:prstGeom prst="rect">
            <a:avLst/>
          </a:prstGeom>
        </p:spPr>
      </p:pic>
      <p:sp>
        <p:nvSpPr>
          <p:cNvPr id="35" name="TextBox 50"/>
          <p:cNvSpPr txBox="1">
            <a:spLocks noChangeArrowheads="1"/>
          </p:cNvSpPr>
          <p:nvPr/>
        </p:nvSpPr>
        <p:spPr bwMode="auto">
          <a:xfrm>
            <a:off x="7117938" y="3692716"/>
            <a:ext cx="490840" cy="379591"/>
          </a:xfrm>
          <a:prstGeom prst="rect">
            <a:avLst/>
          </a:prstGeom>
          <a:noFill/>
          <a:ln w="9525">
            <a:noFill/>
            <a:miter lim="800000"/>
            <a:headEnd/>
            <a:tailEnd/>
          </a:ln>
        </p:spPr>
        <p:txBody>
          <a:bodyPr wrap="none">
            <a:prstTxWarp prst="textNoShape">
              <a:avLst/>
            </a:prstTxWarp>
            <a:spAutoFit/>
          </a:bodyPr>
          <a:lstStyle/>
          <a:p>
            <a:r>
              <a:rPr lang="en-US" sz="2800" baseline="-25000" dirty="0" smtClean="0">
                <a:latin typeface="Times"/>
                <a:cs typeface="Times"/>
              </a:rPr>
              <a:t>AP</a:t>
            </a:r>
            <a:endParaRPr lang="en-US" sz="2800" baseline="-25000" dirty="0">
              <a:latin typeface="Times"/>
              <a:cs typeface="Times"/>
            </a:endParaRPr>
          </a:p>
        </p:txBody>
      </p:sp>
      <p:sp>
        <p:nvSpPr>
          <p:cNvPr id="5" name="Date Placeholder 4"/>
          <p:cNvSpPr>
            <a:spLocks noGrp="1"/>
          </p:cNvSpPr>
          <p:nvPr>
            <p:ph type="dt" sz="half" idx="10"/>
          </p:nvPr>
        </p:nvSpPr>
        <p:spPr/>
        <p:txBody>
          <a:bodyPr/>
          <a:lstStyle/>
          <a:p>
            <a:fld id="{D43A0E77-64AC-4E71-AFDA-2D95C2CF240B}" type="datetime1">
              <a:rPr lang="en-US" smtClean="0"/>
              <a:pPr/>
              <a:t>3/26/2012</a:t>
            </a:fld>
            <a:endParaRPr lang="en-US"/>
          </a:p>
        </p:txBody>
      </p:sp>
      <p:sp>
        <p:nvSpPr>
          <p:cNvPr id="6" name="Slide Number Placeholder 5"/>
          <p:cNvSpPr>
            <a:spLocks noGrp="1"/>
          </p:cNvSpPr>
          <p:nvPr>
            <p:ph type="sldNum" sz="quarter" idx="12"/>
          </p:nvPr>
        </p:nvSpPr>
        <p:spPr/>
        <p:txBody>
          <a:bodyPr/>
          <a:lstStyle/>
          <a:p>
            <a:fld id="{1525B8CD-76F8-6F43-A6EE-4CA00EEBA511}" type="slidenum">
              <a:rPr lang="en-US" smtClean="0"/>
              <a:pPr/>
              <a:t>6</a:t>
            </a:fld>
            <a:endParaRPr lang="en-US"/>
          </a:p>
        </p:txBody>
      </p:sp>
    </p:spTree>
    <p:extLst>
      <p:ext uri="{BB962C8B-B14F-4D97-AF65-F5344CB8AC3E}">
        <p14:creationId xmlns:p14="http://schemas.microsoft.com/office/powerpoint/2010/main" val="118794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0"/>
                                  </p:stCondLst>
                                  <p:childTnLst>
                                    <p:set>
                                      <p:cBhvr>
                                        <p:cTn id="25" dur="1" fill="hold">
                                          <p:stCondLst>
                                            <p:cond delay="0"/>
                                          </p:stCondLst>
                                        </p:cTn>
                                        <p:tgtEl>
                                          <p:spTgt spid="43"/>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53"/>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60"/>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58"/>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31"/>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52"/>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4"/>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33"/>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49"/>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65"/>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48"/>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28"/>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61"/>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46"/>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51"/>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59"/>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13"/>
                                        </p:tgtEl>
                                        <p:attrNameLst>
                                          <p:attrName>style.visibility</p:attrName>
                                        </p:attrNameLst>
                                      </p:cBhvr>
                                      <p:to>
                                        <p:strVal val="visible"/>
                                      </p:to>
                                    </p:set>
                                  </p:childTnLst>
                                </p:cTn>
                              </p:par>
                            </p:childTnLst>
                          </p:cTn>
                        </p:par>
                        <p:par>
                          <p:cTn id="64" fill="hold">
                            <p:stCondLst>
                              <p:cond delay="0"/>
                            </p:stCondLst>
                            <p:childTnLst>
                              <p:par>
                                <p:cTn id="65" presetID="1" presetClass="entr" presetSubtype="0" fill="hold" grpId="0" nodeType="afterEffect">
                                  <p:stCondLst>
                                    <p:cond delay="0"/>
                                  </p:stCondLst>
                                  <p:childTnLst>
                                    <p:set>
                                      <p:cBhvr>
                                        <p:cTn id="66" dur="1" fill="hold">
                                          <p:stCondLst>
                                            <p:cond delay="0"/>
                                          </p:stCondLst>
                                        </p:cTn>
                                        <p:tgtEl>
                                          <p:spTgt spid="63"/>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
                                            <p:txEl>
                                              <p:pRg st="1" end="1"/>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0" presetClass="exit" presetSubtype="0" fill="hold" grpId="1" nodeType="clickEffect">
                                  <p:stCondLst>
                                    <p:cond delay="0"/>
                                  </p:stCondLst>
                                  <p:childTnLst>
                                    <p:animEffect transition="out" filter="fade">
                                      <p:cBhvr>
                                        <p:cTn id="74" dur="500"/>
                                        <p:tgtEl>
                                          <p:spTgt spid="47"/>
                                        </p:tgtEl>
                                      </p:cBhvr>
                                    </p:animEffect>
                                    <p:set>
                                      <p:cBhvr>
                                        <p:cTn id="75" dur="1" fill="hold">
                                          <p:stCondLst>
                                            <p:cond delay="499"/>
                                          </p:stCondLst>
                                        </p:cTn>
                                        <p:tgtEl>
                                          <p:spTgt spid="47"/>
                                        </p:tgtEl>
                                        <p:attrNameLst>
                                          <p:attrName>style.visibility</p:attrName>
                                        </p:attrNameLst>
                                      </p:cBhvr>
                                      <p:to>
                                        <p:strVal val="hidden"/>
                                      </p:to>
                                    </p:set>
                                  </p:childTnLst>
                                </p:cTn>
                              </p:par>
                              <p:par>
                                <p:cTn id="76" presetID="10" presetClass="exit" presetSubtype="0" fill="hold" nodeType="withEffect">
                                  <p:stCondLst>
                                    <p:cond delay="0"/>
                                  </p:stCondLst>
                                  <p:childTnLst>
                                    <p:animEffect transition="out" filter="fade">
                                      <p:cBhvr>
                                        <p:cTn id="77" dur="500"/>
                                        <p:tgtEl>
                                          <p:spTgt spid="64"/>
                                        </p:tgtEl>
                                      </p:cBhvr>
                                    </p:animEffect>
                                    <p:set>
                                      <p:cBhvr>
                                        <p:cTn id="78" dur="1" fill="hold">
                                          <p:stCondLst>
                                            <p:cond delay="499"/>
                                          </p:stCondLst>
                                        </p:cTn>
                                        <p:tgtEl>
                                          <p:spTgt spid="64"/>
                                        </p:tgtEl>
                                        <p:attrNameLst>
                                          <p:attrName>style.visibility</p:attrName>
                                        </p:attrNameLst>
                                      </p:cBhvr>
                                      <p:to>
                                        <p:strVal val="hidden"/>
                                      </p:to>
                                    </p:set>
                                  </p:childTnLst>
                                </p:cTn>
                              </p:par>
                              <p:par>
                                <p:cTn id="79" presetID="10" presetClass="exit" presetSubtype="0" fill="hold" nodeType="withEffect">
                                  <p:stCondLst>
                                    <p:cond delay="0"/>
                                  </p:stCondLst>
                                  <p:childTnLst>
                                    <p:animEffect transition="out" filter="fade">
                                      <p:cBhvr>
                                        <p:cTn id="80" dur="500"/>
                                        <p:tgtEl>
                                          <p:spTgt spid="25"/>
                                        </p:tgtEl>
                                      </p:cBhvr>
                                    </p:animEffect>
                                    <p:set>
                                      <p:cBhvr>
                                        <p:cTn id="81" dur="1" fill="hold">
                                          <p:stCondLst>
                                            <p:cond delay="499"/>
                                          </p:stCondLst>
                                        </p:cTn>
                                        <p:tgtEl>
                                          <p:spTgt spid="25"/>
                                        </p:tgtEl>
                                        <p:attrNameLst>
                                          <p:attrName>style.visibility</p:attrName>
                                        </p:attrNameLst>
                                      </p:cBhvr>
                                      <p:to>
                                        <p:strVal val="hidden"/>
                                      </p:to>
                                    </p:set>
                                  </p:childTnLst>
                                </p:cTn>
                              </p:par>
                              <p:par>
                                <p:cTn id="82" presetID="10" presetClass="exit" presetSubtype="0" fill="hold" nodeType="withEffect">
                                  <p:stCondLst>
                                    <p:cond delay="0"/>
                                  </p:stCondLst>
                                  <p:childTnLst>
                                    <p:animEffect transition="out" filter="fade">
                                      <p:cBhvr>
                                        <p:cTn id="83" dur="500"/>
                                        <p:tgtEl>
                                          <p:spTgt spid="32"/>
                                        </p:tgtEl>
                                      </p:cBhvr>
                                    </p:animEffect>
                                    <p:set>
                                      <p:cBhvr>
                                        <p:cTn id="84" dur="1" fill="hold">
                                          <p:stCondLst>
                                            <p:cond delay="499"/>
                                          </p:stCondLst>
                                        </p:cTn>
                                        <p:tgtEl>
                                          <p:spTgt spid="32"/>
                                        </p:tgtEl>
                                        <p:attrNameLst>
                                          <p:attrName>style.visibility</p:attrName>
                                        </p:attrNameLst>
                                      </p:cBhvr>
                                      <p:to>
                                        <p:strVal val="hidden"/>
                                      </p:to>
                                    </p:set>
                                  </p:childTnLst>
                                </p:cTn>
                              </p:par>
                              <p:par>
                                <p:cTn id="85" presetID="10" presetClass="exit" presetSubtype="0" fill="hold" grpId="1" nodeType="withEffect">
                                  <p:stCondLst>
                                    <p:cond delay="0"/>
                                  </p:stCondLst>
                                  <p:childTnLst>
                                    <p:animEffect transition="out" filter="fade">
                                      <p:cBhvr>
                                        <p:cTn id="86" dur="500"/>
                                        <p:tgtEl>
                                          <p:spTgt spid="35"/>
                                        </p:tgtEl>
                                      </p:cBhvr>
                                    </p:animEffect>
                                    <p:set>
                                      <p:cBhvr>
                                        <p:cTn id="87" dur="1" fill="hold">
                                          <p:stCondLst>
                                            <p:cond delay="499"/>
                                          </p:stCondLst>
                                        </p:cTn>
                                        <p:tgtEl>
                                          <p:spTgt spid="35"/>
                                        </p:tgtEl>
                                        <p:attrNameLst>
                                          <p:attrName>style.visibility</p:attrName>
                                        </p:attrNameLst>
                                      </p:cBhvr>
                                      <p:to>
                                        <p:strVal val="hidden"/>
                                      </p:to>
                                    </p:set>
                                  </p:childTnLst>
                                </p:cTn>
                              </p:par>
                              <p:par>
                                <p:cTn id="88" presetID="10" presetClass="exit" presetSubtype="0" fill="hold" nodeType="withEffect">
                                  <p:stCondLst>
                                    <p:cond delay="0"/>
                                  </p:stCondLst>
                                  <p:childTnLst>
                                    <p:animEffect transition="out" filter="fade">
                                      <p:cBhvr>
                                        <p:cTn id="89" dur="500"/>
                                        <p:tgtEl>
                                          <p:spTgt spid="50"/>
                                        </p:tgtEl>
                                      </p:cBhvr>
                                    </p:animEffect>
                                    <p:set>
                                      <p:cBhvr>
                                        <p:cTn id="90" dur="1" fill="hold">
                                          <p:stCondLst>
                                            <p:cond delay="499"/>
                                          </p:stCondLst>
                                        </p:cTn>
                                        <p:tgtEl>
                                          <p:spTgt spid="50"/>
                                        </p:tgtEl>
                                        <p:attrNameLst>
                                          <p:attrName>style.visibility</p:attrName>
                                        </p:attrNameLst>
                                      </p:cBhvr>
                                      <p:to>
                                        <p:strVal val="hidden"/>
                                      </p:to>
                                    </p:set>
                                  </p:childTnLst>
                                </p:cTn>
                              </p:par>
                              <p:par>
                                <p:cTn id="91" presetID="10" presetClass="exit" presetSubtype="0" fill="hold" nodeType="withEffect">
                                  <p:stCondLst>
                                    <p:cond delay="0"/>
                                  </p:stCondLst>
                                  <p:childTnLst>
                                    <p:animEffect transition="out" filter="fade">
                                      <p:cBhvr>
                                        <p:cTn id="92" dur="500"/>
                                        <p:tgtEl>
                                          <p:spTgt spid="43"/>
                                        </p:tgtEl>
                                      </p:cBhvr>
                                    </p:animEffect>
                                    <p:set>
                                      <p:cBhvr>
                                        <p:cTn id="93" dur="1" fill="hold">
                                          <p:stCondLst>
                                            <p:cond delay="499"/>
                                          </p:stCondLst>
                                        </p:cTn>
                                        <p:tgtEl>
                                          <p:spTgt spid="43"/>
                                        </p:tgtEl>
                                        <p:attrNameLst>
                                          <p:attrName>style.visibility</p:attrName>
                                        </p:attrNameLst>
                                      </p:cBhvr>
                                      <p:to>
                                        <p:strVal val="hidden"/>
                                      </p:to>
                                    </p:set>
                                  </p:childTnLst>
                                </p:cTn>
                              </p:par>
                              <p:par>
                                <p:cTn id="94" presetID="10" presetClass="exit" presetSubtype="0" fill="hold" grpId="1" nodeType="withEffect">
                                  <p:stCondLst>
                                    <p:cond delay="0"/>
                                  </p:stCondLst>
                                  <p:childTnLst>
                                    <p:animEffect transition="out" filter="fade">
                                      <p:cBhvr>
                                        <p:cTn id="95" dur="500"/>
                                        <p:tgtEl>
                                          <p:spTgt spid="53"/>
                                        </p:tgtEl>
                                      </p:cBhvr>
                                    </p:animEffect>
                                    <p:set>
                                      <p:cBhvr>
                                        <p:cTn id="96" dur="1" fill="hold">
                                          <p:stCondLst>
                                            <p:cond delay="499"/>
                                          </p:stCondLst>
                                        </p:cTn>
                                        <p:tgtEl>
                                          <p:spTgt spid="53"/>
                                        </p:tgtEl>
                                        <p:attrNameLst>
                                          <p:attrName>style.visibility</p:attrName>
                                        </p:attrNameLst>
                                      </p:cBhvr>
                                      <p:to>
                                        <p:strVal val="hidden"/>
                                      </p:to>
                                    </p:set>
                                  </p:childTnLst>
                                </p:cTn>
                              </p:par>
                              <p:par>
                                <p:cTn id="97" presetID="10" presetClass="exit" presetSubtype="0" fill="hold" grpId="1" nodeType="withEffect">
                                  <p:stCondLst>
                                    <p:cond delay="0"/>
                                  </p:stCondLst>
                                  <p:childTnLst>
                                    <p:animEffect transition="out" filter="fade">
                                      <p:cBhvr>
                                        <p:cTn id="98" dur="500"/>
                                        <p:tgtEl>
                                          <p:spTgt spid="60"/>
                                        </p:tgtEl>
                                      </p:cBhvr>
                                    </p:animEffect>
                                    <p:set>
                                      <p:cBhvr>
                                        <p:cTn id="99" dur="1" fill="hold">
                                          <p:stCondLst>
                                            <p:cond delay="499"/>
                                          </p:stCondLst>
                                        </p:cTn>
                                        <p:tgtEl>
                                          <p:spTgt spid="60"/>
                                        </p:tgtEl>
                                        <p:attrNameLst>
                                          <p:attrName>style.visibility</p:attrName>
                                        </p:attrNameLst>
                                      </p:cBhvr>
                                      <p:to>
                                        <p:strVal val="hidden"/>
                                      </p:to>
                                    </p:set>
                                  </p:childTnLst>
                                </p:cTn>
                              </p:par>
                              <p:par>
                                <p:cTn id="100" presetID="10" presetClass="exit" presetSubtype="0" fill="hold" nodeType="withEffect">
                                  <p:stCondLst>
                                    <p:cond delay="0"/>
                                  </p:stCondLst>
                                  <p:childTnLst>
                                    <p:animEffect transition="out" filter="fade">
                                      <p:cBhvr>
                                        <p:cTn id="101" dur="500"/>
                                        <p:tgtEl>
                                          <p:spTgt spid="58"/>
                                        </p:tgtEl>
                                      </p:cBhvr>
                                    </p:animEffect>
                                    <p:set>
                                      <p:cBhvr>
                                        <p:cTn id="102" dur="1" fill="hold">
                                          <p:stCondLst>
                                            <p:cond delay="499"/>
                                          </p:stCondLst>
                                        </p:cTn>
                                        <p:tgtEl>
                                          <p:spTgt spid="58"/>
                                        </p:tgtEl>
                                        <p:attrNameLst>
                                          <p:attrName>style.visibility</p:attrName>
                                        </p:attrNameLst>
                                      </p:cBhvr>
                                      <p:to>
                                        <p:strVal val="hidden"/>
                                      </p:to>
                                    </p:set>
                                  </p:childTnLst>
                                </p:cTn>
                              </p:par>
                              <p:par>
                                <p:cTn id="103" presetID="10" presetClass="exit" presetSubtype="0" fill="hold" nodeType="withEffect">
                                  <p:stCondLst>
                                    <p:cond delay="0"/>
                                  </p:stCondLst>
                                  <p:childTnLst>
                                    <p:animEffect transition="out" filter="fade">
                                      <p:cBhvr>
                                        <p:cTn id="104" dur="500"/>
                                        <p:tgtEl>
                                          <p:spTgt spid="31"/>
                                        </p:tgtEl>
                                      </p:cBhvr>
                                    </p:animEffect>
                                    <p:set>
                                      <p:cBhvr>
                                        <p:cTn id="105" dur="1" fill="hold">
                                          <p:stCondLst>
                                            <p:cond delay="499"/>
                                          </p:stCondLst>
                                        </p:cTn>
                                        <p:tgtEl>
                                          <p:spTgt spid="31"/>
                                        </p:tgtEl>
                                        <p:attrNameLst>
                                          <p:attrName>style.visibility</p:attrName>
                                        </p:attrNameLst>
                                      </p:cBhvr>
                                      <p:to>
                                        <p:strVal val="hidden"/>
                                      </p:to>
                                    </p:set>
                                  </p:childTnLst>
                                </p:cTn>
                              </p:par>
                              <p:par>
                                <p:cTn id="106" presetID="10" presetClass="exit" presetSubtype="0" fill="hold" nodeType="withEffect">
                                  <p:stCondLst>
                                    <p:cond delay="0"/>
                                  </p:stCondLst>
                                  <p:childTnLst>
                                    <p:animEffect transition="out" filter="fade">
                                      <p:cBhvr>
                                        <p:cTn id="107" dur="500"/>
                                        <p:tgtEl>
                                          <p:spTgt spid="52"/>
                                        </p:tgtEl>
                                      </p:cBhvr>
                                    </p:animEffect>
                                    <p:set>
                                      <p:cBhvr>
                                        <p:cTn id="108" dur="1" fill="hold">
                                          <p:stCondLst>
                                            <p:cond delay="499"/>
                                          </p:stCondLst>
                                        </p:cTn>
                                        <p:tgtEl>
                                          <p:spTgt spid="52"/>
                                        </p:tgtEl>
                                        <p:attrNameLst>
                                          <p:attrName>style.visibility</p:attrName>
                                        </p:attrNameLst>
                                      </p:cBhvr>
                                      <p:to>
                                        <p:strVal val="hidden"/>
                                      </p:to>
                                    </p:set>
                                  </p:childTnLst>
                                </p:cTn>
                              </p:par>
                              <p:par>
                                <p:cTn id="109" presetID="10" presetClass="exit" presetSubtype="0" fill="hold" grpId="1" nodeType="withEffect">
                                  <p:stCondLst>
                                    <p:cond delay="0"/>
                                  </p:stCondLst>
                                  <p:childTnLst>
                                    <p:animEffect transition="out" filter="fade">
                                      <p:cBhvr>
                                        <p:cTn id="110" dur="500"/>
                                        <p:tgtEl>
                                          <p:spTgt spid="4"/>
                                        </p:tgtEl>
                                      </p:cBhvr>
                                    </p:animEffect>
                                    <p:set>
                                      <p:cBhvr>
                                        <p:cTn id="111" dur="1" fill="hold">
                                          <p:stCondLst>
                                            <p:cond delay="499"/>
                                          </p:stCondLst>
                                        </p:cTn>
                                        <p:tgtEl>
                                          <p:spTgt spid="4"/>
                                        </p:tgtEl>
                                        <p:attrNameLst>
                                          <p:attrName>style.visibility</p:attrName>
                                        </p:attrNameLst>
                                      </p:cBhvr>
                                      <p:to>
                                        <p:strVal val="hidden"/>
                                      </p:to>
                                    </p:set>
                                  </p:childTnLst>
                                </p:cTn>
                              </p:par>
                              <p:par>
                                <p:cTn id="112" presetID="10" presetClass="exit" presetSubtype="0" fill="hold" grpId="1" nodeType="withEffect">
                                  <p:stCondLst>
                                    <p:cond delay="0"/>
                                  </p:stCondLst>
                                  <p:childTnLst>
                                    <p:animEffect transition="out" filter="fade">
                                      <p:cBhvr>
                                        <p:cTn id="113" dur="500"/>
                                        <p:tgtEl>
                                          <p:spTgt spid="33"/>
                                        </p:tgtEl>
                                      </p:cBhvr>
                                    </p:animEffect>
                                    <p:set>
                                      <p:cBhvr>
                                        <p:cTn id="114" dur="1" fill="hold">
                                          <p:stCondLst>
                                            <p:cond delay="499"/>
                                          </p:stCondLst>
                                        </p:cTn>
                                        <p:tgtEl>
                                          <p:spTgt spid="33"/>
                                        </p:tgtEl>
                                        <p:attrNameLst>
                                          <p:attrName>style.visibility</p:attrName>
                                        </p:attrNameLst>
                                      </p:cBhvr>
                                      <p:to>
                                        <p:strVal val="hidden"/>
                                      </p:to>
                                    </p:set>
                                  </p:childTnLst>
                                </p:cTn>
                              </p:par>
                              <p:par>
                                <p:cTn id="115" presetID="10" presetClass="exit" presetSubtype="0" fill="hold" grpId="1" nodeType="withEffect">
                                  <p:stCondLst>
                                    <p:cond delay="0"/>
                                  </p:stCondLst>
                                  <p:childTnLst>
                                    <p:animEffect transition="out" filter="fade">
                                      <p:cBhvr>
                                        <p:cTn id="116" dur="500"/>
                                        <p:tgtEl>
                                          <p:spTgt spid="34"/>
                                        </p:tgtEl>
                                      </p:cBhvr>
                                    </p:animEffect>
                                    <p:set>
                                      <p:cBhvr>
                                        <p:cTn id="117" dur="1" fill="hold">
                                          <p:stCondLst>
                                            <p:cond delay="499"/>
                                          </p:stCondLst>
                                        </p:cTn>
                                        <p:tgtEl>
                                          <p:spTgt spid="34"/>
                                        </p:tgtEl>
                                        <p:attrNameLst>
                                          <p:attrName>style.visibility</p:attrName>
                                        </p:attrNameLst>
                                      </p:cBhvr>
                                      <p:to>
                                        <p:strVal val="hidden"/>
                                      </p:to>
                                    </p:set>
                                  </p:childTnLst>
                                </p:cTn>
                              </p:par>
                              <p:par>
                                <p:cTn id="118" presetID="10" presetClass="exit" presetSubtype="0" fill="hold" nodeType="withEffect">
                                  <p:stCondLst>
                                    <p:cond delay="0"/>
                                  </p:stCondLst>
                                  <p:childTnLst>
                                    <p:animEffect transition="out" filter="fade">
                                      <p:cBhvr>
                                        <p:cTn id="119" dur="500"/>
                                        <p:tgtEl>
                                          <p:spTgt spid="49"/>
                                        </p:tgtEl>
                                      </p:cBhvr>
                                    </p:animEffect>
                                    <p:set>
                                      <p:cBhvr>
                                        <p:cTn id="120" dur="1" fill="hold">
                                          <p:stCondLst>
                                            <p:cond delay="499"/>
                                          </p:stCondLst>
                                        </p:cTn>
                                        <p:tgtEl>
                                          <p:spTgt spid="49"/>
                                        </p:tgtEl>
                                        <p:attrNameLst>
                                          <p:attrName>style.visibility</p:attrName>
                                        </p:attrNameLst>
                                      </p:cBhvr>
                                      <p:to>
                                        <p:strVal val="hidden"/>
                                      </p:to>
                                    </p:set>
                                  </p:childTnLst>
                                </p:cTn>
                              </p:par>
                              <p:par>
                                <p:cTn id="121" presetID="10" presetClass="exit" presetSubtype="0" fill="hold" nodeType="withEffect">
                                  <p:stCondLst>
                                    <p:cond delay="0"/>
                                  </p:stCondLst>
                                  <p:childTnLst>
                                    <p:animEffect transition="out" filter="fade">
                                      <p:cBhvr>
                                        <p:cTn id="122" dur="500"/>
                                        <p:tgtEl>
                                          <p:spTgt spid="65"/>
                                        </p:tgtEl>
                                      </p:cBhvr>
                                    </p:animEffect>
                                    <p:set>
                                      <p:cBhvr>
                                        <p:cTn id="123" dur="1" fill="hold">
                                          <p:stCondLst>
                                            <p:cond delay="499"/>
                                          </p:stCondLst>
                                        </p:cTn>
                                        <p:tgtEl>
                                          <p:spTgt spid="65"/>
                                        </p:tgtEl>
                                        <p:attrNameLst>
                                          <p:attrName>style.visibility</p:attrName>
                                        </p:attrNameLst>
                                      </p:cBhvr>
                                      <p:to>
                                        <p:strVal val="hidden"/>
                                      </p:to>
                                    </p:set>
                                  </p:childTnLst>
                                </p:cTn>
                              </p:par>
                              <p:par>
                                <p:cTn id="124" presetID="10" presetClass="exit" presetSubtype="0" fill="hold" grpId="1" nodeType="withEffect">
                                  <p:stCondLst>
                                    <p:cond delay="0"/>
                                  </p:stCondLst>
                                  <p:childTnLst>
                                    <p:animEffect transition="out" filter="fade">
                                      <p:cBhvr>
                                        <p:cTn id="125" dur="500"/>
                                        <p:tgtEl>
                                          <p:spTgt spid="48"/>
                                        </p:tgtEl>
                                      </p:cBhvr>
                                    </p:animEffect>
                                    <p:set>
                                      <p:cBhvr>
                                        <p:cTn id="126" dur="1" fill="hold">
                                          <p:stCondLst>
                                            <p:cond delay="499"/>
                                          </p:stCondLst>
                                        </p:cTn>
                                        <p:tgtEl>
                                          <p:spTgt spid="48"/>
                                        </p:tgtEl>
                                        <p:attrNameLst>
                                          <p:attrName>style.visibility</p:attrName>
                                        </p:attrNameLst>
                                      </p:cBhvr>
                                      <p:to>
                                        <p:strVal val="hidden"/>
                                      </p:to>
                                    </p:set>
                                  </p:childTnLst>
                                </p:cTn>
                              </p:par>
                              <p:par>
                                <p:cTn id="127" presetID="10" presetClass="exit" presetSubtype="0" fill="hold" nodeType="withEffect">
                                  <p:stCondLst>
                                    <p:cond delay="0"/>
                                  </p:stCondLst>
                                  <p:childTnLst>
                                    <p:animEffect transition="out" filter="fade">
                                      <p:cBhvr>
                                        <p:cTn id="128" dur="500"/>
                                        <p:tgtEl>
                                          <p:spTgt spid="28"/>
                                        </p:tgtEl>
                                      </p:cBhvr>
                                    </p:animEffect>
                                    <p:set>
                                      <p:cBhvr>
                                        <p:cTn id="129" dur="1" fill="hold">
                                          <p:stCondLst>
                                            <p:cond delay="499"/>
                                          </p:stCondLst>
                                        </p:cTn>
                                        <p:tgtEl>
                                          <p:spTgt spid="28"/>
                                        </p:tgtEl>
                                        <p:attrNameLst>
                                          <p:attrName>style.visibility</p:attrName>
                                        </p:attrNameLst>
                                      </p:cBhvr>
                                      <p:to>
                                        <p:strVal val="hidden"/>
                                      </p:to>
                                    </p:set>
                                  </p:childTnLst>
                                </p:cTn>
                              </p:par>
                              <p:par>
                                <p:cTn id="130" presetID="10" presetClass="exit" presetSubtype="0" fill="hold" grpId="1" nodeType="withEffect">
                                  <p:stCondLst>
                                    <p:cond delay="0"/>
                                  </p:stCondLst>
                                  <p:childTnLst>
                                    <p:animEffect transition="out" filter="fade">
                                      <p:cBhvr>
                                        <p:cTn id="131" dur="500"/>
                                        <p:tgtEl>
                                          <p:spTgt spid="61"/>
                                        </p:tgtEl>
                                      </p:cBhvr>
                                    </p:animEffect>
                                    <p:set>
                                      <p:cBhvr>
                                        <p:cTn id="132" dur="1" fill="hold">
                                          <p:stCondLst>
                                            <p:cond delay="499"/>
                                          </p:stCondLst>
                                        </p:cTn>
                                        <p:tgtEl>
                                          <p:spTgt spid="61"/>
                                        </p:tgtEl>
                                        <p:attrNameLst>
                                          <p:attrName>style.visibility</p:attrName>
                                        </p:attrNameLst>
                                      </p:cBhvr>
                                      <p:to>
                                        <p:strVal val="hidden"/>
                                      </p:to>
                                    </p:set>
                                  </p:childTnLst>
                                </p:cTn>
                              </p:par>
                              <p:par>
                                <p:cTn id="133" presetID="10" presetClass="exit" presetSubtype="0" fill="hold" nodeType="withEffect">
                                  <p:stCondLst>
                                    <p:cond delay="0"/>
                                  </p:stCondLst>
                                  <p:childTnLst>
                                    <p:animEffect transition="out" filter="fade">
                                      <p:cBhvr>
                                        <p:cTn id="134" dur="500"/>
                                        <p:tgtEl>
                                          <p:spTgt spid="46"/>
                                        </p:tgtEl>
                                      </p:cBhvr>
                                    </p:animEffect>
                                    <p:set>
                                      <p:cBhvr>
                                        <p:cTn id="135" dur="1" fill="hold">
                                          <p:stCondLst>
                                            <p:cond delay="499"/>
                                          </p:stCondLst>
                                        </p:cTn>
                                        <p:tgtEl>
                                          <p:spTgt spid="46"/>
                                        </p:tgtEl>
                                        <p:attrNameLst>
                                          <p:attrName>style.visibility</p:attrName>
                                        </p:attrNameLst>
                                      </p:cBhvr>
                                      <p:to>
                                        <p:strVal val="hidden"/>
                                      </p:to>
                                    </p:set>
                                  </p:childTnLst>
                                </p:cTn>
                              </p:par>
                              <p:par>
                                <p:cTn id="136" presetID="10" presetClass="exit" presetSubtype="0" fill="hold" nodeType="withEffect">
                                  <p:stCondLst>
                                    <p:cond delay="0"/>
                                  </p:stCondLst>
                                  <p:childTnLst>
                                    <p:animEffect transition="out" filter="fade">
                                      <p:cBhvr>
                                        <p:cTn id="137" dur="500"/>
                                        <p:tgtEl>
                                          <p:spTgt spid="51"/>
                                        </p:tgtEl>
                                      </p:cBhvr>
                                    </p:animEffect>
                                    <p:set>
                                      <p:cBhvr>
                                        <p:cTn id="138" dur="1" fill="hold">
                                          <p:stCondLst>
                                            <p:cond delay="499"/>
                                          </p:stCondLst>
                                        </p:cTn>
                                        <p:tgtEl>
                                          <p:spTgt spid="51"/>
                                        </p:tgtEl>
                                        <p:attrNameLst>
                                          <p:attrName>style.visibility</p:attrName>
                                        </p:attrNameLst>
                                      </p:cBhvr>
                                      <p:to>
                                        <p:strVal val="hidden"/>
                                      </p:to>
                                    </p:set>
                                  </p:childTnLst>
                                </p:cTn>
                              </p:par>
                              <p:par>
                                <p:cTn id="139" presetID="10" presetClass="exit" presetSubtype="0" fill="hold" nodeType="withEffect">
                                  <p:stCondLst>
                                    <p:cond delay="0"/>
                                  </p:stCondLst>
                                  <p:childTnLst>
                                    <p:animEffect transition="out" filter="fade">
                                      <p:cBhvr>
                                        <p:cTn id="140" dur="500"/>
                                        <p:tgtEl>
                                          <p:spTgt spid="59"/>
                                        </p:tgtEl>
                                      </p:cBhvr>
                                    </p:animEffect>
                                    <p:set>
                                      <p:cBhvr>
                                        <p:cTn id="141" dur="1" fill="hold">
                                          <p:stCondLst>
                                            <p:cond delay="499"/>
                                          </p:stCondLst>
                                        </p:cTn>
                                        <p:tgtEl>
                                          <p:spTgt spid="59"/>
                                        </p:tgtEl>
                                        <p:attrNameLst>
                                          <p:attrName>style.visibility</p:attrName>
                                        </p:attrNameLst>
                                      </p:cBhvr>
                                      <p:to>
                                        <p:strVal val="hidden"/>
                                      </p:to>
                                    </p:set>
                                  </p:childTnLst>
                                </p:cTn>
                              </p:par>
                              <p:par>
                                <p:cTn id="142" presetID="10" presetClass="exit" presetSubtype="0" fill="hold" grpId="1" nodeType="withEffect">
                                  <p:stCondLst>
                                    <p:cond delay="0"/>
                                  </p:stCondLst>
                                  <p:childTnLst>
                                    <p:animEffect transition="out" filter="fade">
                                      <p:cBhvr>
                                        <p:cTn id="143" dur="500"/>
                                        <p:tgtEl>
                                          <p:spTgt spid="13"/>
                                        </p:tgtEl>
                                      </p:cBhvr>
                                    </p:animEffect>
                                    <p:set>
                                      <p:cBhvr>
                                        <p:cTn id="144" dur="1" fill="hold">
                                          <p:stCondLst>
                                            <p:cond delay="499"/>
                                          </p:stCondLst>
                                        </p:cTn>
                                        <p:tgtEl>
                                          <p:spTgt spid="13"/>
                                        </p:tgtEl>
                                        <p:attrNameLst>
                                          <p:attrName>style.visibility</p:attrName>
                                        </p:attrNameLst>
                                      </p:cBhvr>
                                      <p:to>
                                        <p:strVal val="hidden"/>
                                      </p:to>
                                    </p:set>
                                  </p:childTnLst>
                                </p:cTn>
                              </p:par>
                              <p:par>
                                <p:cTn id="145" presetID="10" presetClass="exit" presetSubtype="0" fill="hold" grpId="1" nodeType="withEffect">
                                  <p:stCondLst>
                                    <p:cond delay="0"/>
                                  </p:stCondLst>
                                  <p:childTnLst>
                                    <p:animEffect transition="out" filter="fade">
                                      <p:cBhvr>
                                        <p:cTn id="146" dur="500"/>
                                        <p:tgtEl>
                                          <p:spTgt spid="63"/>
                                        </p:tgtEl>
                                      </p:cBhvr>
                                    </p:animEffect>
                                    <p:set>
                                      <p:cBhvr>
                                        <p:cTn id="147" dur="1" fill="hold">
                                          <p:stCondLst>
                                            <p:cond delay="499"/>
                                          </p:stCondLst>
                                        </p:cTn>
                                        <p:tgtEl>
                                          <p:spTgt spid="63"/>
                                        </p:tgtEl>
                                        <p:attrNameLst>
                                          <p:attrName>style.visibility</p:attrName>
                                        </p:attrNameLst>
                                      </p:cBhvr>
                                      <p:to>
                                        <p:strVal val="hidden"/>
                                      </p:to>
                                    </p:se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nodeType="clickEffect">
                                  <p:stCondLst>
                                    <p:cond delay="0"/>
                                  </p:stCondLst>
                                  <p:childTnLst>
                                    <p:set>
                                      <p:cBhvr>
                                        <p:cTn id="151" dur="1" fill="hold">
                                          <p:stCondLst>
                                            <p:cond delay="0"/>
                                          </p:stCondLst>
                                        </p:cTn>
                                        <p:tgtEl>
                                          <p:spTgt spid="3">
                                            <p:txEl>
                                              <p:pRg st="3" end="3"/>
                                            </p:txEl>
                                          </p:spTgt>
                                        </p:tgtEl>
                                        <p:attrNameLst>
                                          <p:attrName>style.visibility</p:attrName>
                                        </p:attrNameLst>
                                      </p:cBhvr>
                                      <p:to>
                                        <p:strVal val="visible"/>
                                      </p:to>
                                    </p:set>
                                  </p:childTnLst>
                                </p:cTn>
                              </p:par>
                              <p:par>
                                <p:cTn id="152" presetID="1" presetClass="entr" presetSubtype="0" fill="hold" nodeType="withEffect">
                                  <p:stCondLst>
                                    <p:cond delay="0"/>
                                  </p:stCondLst>
                                  <p:childTnLst>
                                    <p:set>
                                      <p:cBhvr>
                                        <p:cTn id="153" dur="1" fill="hold">
                                          <p:stCondLst>
                                            <p:cond delay="0"/>
                                          </p:stCondLst>
                                        </p:cTn>
                                        <p:tgtEl>
                                          <p:spTgt spid="3">
                                            <p:txEl>
                                              <p:pRg st="4" end="4"/>
                                            </p:txEl>
                                          </p:spTgt>
                                        </p:tgtEl>
                                        <p:attrNameLst>
                                          <p:attrName>style.visibility</p:attrName>
                                        </p:attrNameLst>
                                      </p:cBhvr>
                                      <p:to>
                                        <p:strVal val="visible"/>
                                      </p:to>
                                    </p:set>
                                  </p:childTnLst>
                                </p:cTn>
                              </p:par>
                              <p:par>
                                <p:cTn id="154" presetID="1" presetClass="entr" presetSubtype="0" fill="hold" nodeType="withEffect">
                                  <p:stCondLst>
                                    <p:cond delay="0"/>
                                  </p:stCondLst>
                                  <p:childTnLst>
                                    <p:set>
                                      <p:cBhvr>
                                        <p:cTn id="155" dur="1" fill="hold">
                                          <p:stCondLst>
                                            <p:cond delay="0"/>
                                          </p:stCondLst>
                                        </p:cTn>
                                        <p:tgtEl>
                                          <p:spTgt spid="3">
                                            <p:txEl>
                                              <p:pRg st="5" end="5"/>
                                            </p:txEl>
                                          </p:spTgt>
                                        </p:tgtEl>
                                        <p:attrNameLst>
                                          <p:attrName>style.visibility</p:attrName>
                                        </p:attrNameLst>
                                      </p:cBhvr>
                                      <p:to>
                                        <p:strVal val="visible"/>
                                      </p:to>
                                    </p:set>
                                  </p:childTnLst>
                                </p:cTn>
                              </p:par>
                              <p:par>
                                <p:cTn id="156" presetID="1" presetClass="entr" presetSubtype="0" fill="hold" nodeType="withEffect">
                                  <p:stCondLst>
                                    <p:cond delay="0"/>
                                  </p:stCondLst>
                                  <p:childTnLst>
                                    <p:set>
                                      <p:cBhvr>
                                        <p:cTn id="15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3" grpId="1" animBg="1"/>
      <p:bldP spid="34" grpId="0" animBg="1"/>
      <p:bldP spid="34" grpId="1" animBg="1"/>
      <p:bldP spid="4" grpId="0" animBg="1"/>
      <p:bldP spid="4" grpId="1" animBg="1"/>
      <p:bldP spid="13" grpId="0"/>
      <p:bldP spid="13" grpId="1"/>
      <p:bldP spid="47" grpId="0"/>
      <p:bldP spid="47" grpId="1"/>
      <p:bldP spid="48" grpId="0"/>
      <p:bldP spid="48" grpId="1"/>
      <p:bldP spid="53" grpId="0"/>
      <p:bldP spid="53" grpId="1"/>
      <p:bldP spid="60" grpId="0"/>
      <p:bldP spid="60" grpId="1"/>
      <p:bldP spid="61" grpId="0"/>
      <p:bldP spid="61" grpId="1"/>
      <p:bldP spid="63" grpId="0"/>
      <p:bldP spid="63" grpId="1"/>
      <p:bldP spid="35" grpId="0"/>
      <p:bldP spid="35"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504" y="339020"/>
            <a:ext cx="8502470" cy="723219"/>
          </a:xfrm>
        </p:spPr>
        <p:txBody>
          <a:bodyPr>
            <a:noAutofit/>
          </a:bodyPr>
          <a:lstStyle/>
          <a:p>
            <a:r>
              <a:rPr lang="en-US" sz="2800" dirty="0" smtClean="0"/>
              <a:t>Coordination and dummy packet creation</a:t>
            </a:r>
            <a:endParaRPr lang="en-US" sz="2800" dirty="0"/>
          </a:p>
        </p:txBody>
      </p:sp>
      <p:sp>
        <p:nvSpPr>
          <p:cNvPr id="3" name="Content Placeholder 2"/>
          <p:cNvSpPr>
            <a:spLocks noGrp="1"/>
          </p:cNvSpPr>
          <p:nvPr>
            <p:ph sz="quarter" idx="1"/>
          </p:nvPr>
        </p:nvSpPr>
        <p:spPr>
          <a:xfrm>
            <a:off x="907226" y="1151530"/>
            <a:ext cx="7772400" cy="2857762"/>
          </a:xfrm>
        </p:spPr>
        <p:txBody>
          <a:bodyPr>
            <a:noAutofit/>
          </a:bodyPr>
          <a:lstStyle/>
          <a:p>
            <a:r>
              <a:rPr lang="en-US" sz="2400" dirty="0" smtClean="0"/>
              <a:t>Backend coordinator</a:t>
            </a:r>
          </a:p>
          <a:p>
            <a:pPr lvl="1"/>
            <a:r>
              <a:rPr lang="en-US" sz="2000" dirty="0" smtClean="0"/>
              <a:t>Registration, authentication, association, coordination, shared key (</a:t>
            </a:r>
            <a:r>
              <a:rPr lang="en-US" sz="2000" b="1" i="1" dirty="0" err="1" smtClean="0"/>
              <a:t>k</a:t>
            </a:r>
            <a:r>
              <a:rPr lang="en-US" sz="2000" b="1" i="1" baseline="-25000" dirty="0" err="1" smtClean="0"/>
              <a:t>ab</a:t>
            </a:r>
            <a:r>
              <a:rPr lang="en-US" sz="2000" dirty="0" smtClean="0"/>
              <a:t>) distribution</a:t>
            </a:r>
          </a:p>
          <a:p>
            <a:pPr lvl="1"/>
            <a:r>
              <a:rPr lang="en-US" sz="2000" dirty="0" smtClean="0"/>
              <a:t>Avoid peer-to-peer coordination</a:t>
            </a:r>
          </a:p>
          <a:p>
            <a:pPr lvl="2"/>
            <a:r>
              <a:rPr lang="en-US" sz="1800" dirty="0" smtClean="0"/>
              <a:t>Explicit coordination may risk the location privacy of nodes</a:t>
            </a:r>
          </a:p>
        </p:txBody>
      </p:sp>
      <p:sp>
        <p:nvSpPr>
          <p:cNvPr id="34" name="Slide Number Placeholder 33"/>
          <p:cNvSpPr>
            <a:spLocks noGrp="1"/>
          </p:cNvSpPr>
          <p:nvPr>
            <p:ph type="sldNum" sz="quarter" idx="12"/>
          </p:nvPr>
        </p:nvSpPr>
        <p:spPr>
          <a:xfrm>
            <a:off x="165354" y="6210300"/>
            <a:ext cx="457200" cy="457200"/>
          </a:xfrm>
        </p:spPr>
        <p:txBody>
          <a:bodyPr/>
          <a:lstStyle/>
          <a:p>
            <a:fld id="{1525B8CD-76F8-6F43-A6EE-4CA00EEBA511}" type="slidenum">
              <a:rPr lang="en-US" smtClean="0"/>
              <a:pPr/>
              <a:t>7</a:t>
            </a:fld>
            <a:endParaRPr lang="en-US" dirty="0"/>
          </a:p>
        </p:txBody>
      </p:sp>
      <p:cxnSp>
        <p:nvCxnSpPr>
          <p:cNvPr id="35" name="Straight Connector 34"/>
          <p:cNvCxnSpPr>
            <a:endCxn id="36" idx="2"/>
          </p:cNvCxnSpPr>
          <p:nvPr/>
        </p:nvCxnSpPr>
        <p:spPr>
          <a:xfrm flipH="1" flipV="1">
            <a:off x="1786892" y="3582092"/>
            <a:ext cx="577707" cy="1079064"/>
          </a:xfrm>
          <a:prstGeom prst="line">
            <a:avLst/>
          </a:prstGeom>
          <a:ln>
            <a:solidFill>
              <a:schemeClr val="tx1"/>
            </a:solidFill>
            <a:prstDash val="dash"/>
            <a:headEnd type="none"/>
            <a:tailEnd type="triangle"/>
          </a:ln>
          <a:effectLst/>
        </p:spPr>
        <p:style>
          <a:lnRef idx="2">
            <a:schemeClr val="accent1"/>
          </a:lnRef>
          <a:fillRef idx="0">
            <a:schemeClr val="accent1"/>
          </a:fillRef>
          <a:effectRef idx="1">
            <a:schemeClr val="accent1"/>
          </a:effectRef>
          <a:fontRef idx="minor">
            <a:schemeClr val="tx1"/>
          </a:fontRef>
        </p:style>
      </p:cxnSp>
      <p:pic>
        <p:nvPicPr>
          <p:cNvPr id="36" name="Content Placeholder 33" descr="ghost.jpeg"/>
          <p:cNvPicPr>
            <a:picLocks noChangeAspect="1"/>
          </p:cNvPicPr>
          <p:nvPr/>
        </p:nvPicPr>
        <p:blipFill>
          <a:blip r:embed="rId3"/>
          <a:stretch>
            <a:fillRect/>
          </a:stretch>
        </p:blipFill>
        <p:spPr bwMode="auto">
          <a:xfrm>
            <a:off x="1557437" y="3086469"/>
            <a:ext cx="458909" cy="495623"/>
          </a:xfrm>
          <a:prstGeom prst="rect">
            <a:avLst/>
          </a:prstGeom>
          <a:noFill/>
          <a:ln w="9525">
            <a:noFill/>
            <a:miter lim="800000"/>
            <a:headEnd/>
            <a:tailEnd/>
          </a:ln>
        </p:spPr>
      </p:pic>
      <p:sp>
        <p:nvSpPr>
          <p:cNvPr id="37" name="TextBox 36"/>
          <p:cNvSpPr txBox="1"/>
          <p:nvPr/>
        </p:nvSpPr>
        <p:spPr>
          <a:xfrm>
            <a:off x="878187" y="3015631"/>
            <a:ext cx="1193714" cy="400110"/>
          </a:xfrm>
          <a:prstGeom prst="rect">
            <a:avLst/>
          </a:prstGeom>
          <a:noFill/>
        </p:spPr>
        <p:txBody>
          <a:bodyPr wrap="square" rtlCol="0">
            <a:spAutoFit/>
          </a:bodyPr>
          <a:lstStyle/>
          <a:p>
            <a:r>
              <a:rPr lang="en-US" sz="2000" dirty="0" smtClean="0">
                <a:latin typeface="Times"/>
                <a:ea typeface="Lucida Grande"/>
                <a:cs typeface="Times"/>
              </a:rPr>
              <a:t>Ghost</a:t>
            </a:r>
            <a:endParaRPr lang="en-US" sz="2000" baseline="-25000" dirty="0">
              <a:latin typeface="Times"/>
              <a:cs typeface="Times"/>
            </a:endParaRPr>
          </a:p>
        </p:txBody>
      </p:sp>
      <p:grpSp>
        <p:nvGrpSpPr>
          <p:cNvPr id="38" name="Group 12"/>
          <p:cNvGrpSpPr/>
          <p:nvPr/>
        </p:nvGrpSpPr>
        <p:grpSpPr>
          <a:xfrm>
            <a:off x="849734" y="4326457"/>
            <a:ext cx="413856" cy="669398"/>
            <a:chOff x="7090382" y="840972"/>
            <a:chExt cx="413856" cy="669398"/>
          </a:xfrm>
        </p:grpSpPr>
        <p:pic>
          <p:nvPicPr>
            <p:cNvPr id="39" name="Picture 38" descr="Android Phone Clip Art-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3650" y="1137027"/>
              <a:ext cx="185410" cy="373343"/>
            </a:xfrm>
            <a:prstGeom prst="rect">
              <a:avLst/>
            </a:prstGeom>
          </p:spPr>
        </p:pic>
        <p:pic>
          <p:nvPicPr>
            <p:cNvPr id="40" name="Picture 39" descr="Omnidirectional Antenna Clip A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90382" y="840972"/>
              <a:ext cx="413856" cy="446844"/>
            </a:xfrm>
            <a:prstGeom prst="rect">
              <a:avLst/>
            </a:prstGeom>
          </p:spPr>
        </p:pic>
      </p:grpSp>
      <p:grpSp>
        <p:nvGrpSpPr>
          <p:cNvPr id="41" name="Group 15"/>
          <p:cNvGrpSpPr/>
          <p:nvPr/>
        </p:nvGrpSpPr>
        <p:grpSpPr>
          <a:xfrm>
            <a:off x="2331331" y="4661156"/>
            <a:ext cx="413856" cy="669398"/>
            <a:chOff x="7090382" y="840972"/>
            <a:chExt cx="413856" cy="669398"/>
          </a:xfrm>
        </p:grpSpPr>
        <p:pic>
          <p:nvPicPr>
            <p:cNvPr id="42" name="Picture 41" descr="Android Phone Clip Art-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3650" y="1137027"/>
              <a:ext cx="185410" cy="373343"/>
            </a:xfrm>
            <a:prstGeom prst="rect">
              <a:avLst/>
            </a:prstGeom>
          </p:spPr>
        </p:pic>
        <p:pic>
          <p:nvPicPr>
            <p:cNvPr id="43" name="Picture 42" descr="Omnidirectional Antenna Clip A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90382" y="840972"/>
              <a:ext cx="413856" cy="446844"/>
            </a:xfrm>
            <a:prstGeom prst="rect">
              <a:avLst/>
            </a:prstGeom>
          </p:spPr>
        </p:pic>
      </p:grpSp>
      <p:sp>
        <p:nvSpPr>
          <p:cNvPr id="44" name="TextBox 43"/>
          <p:cNvSpPr txBox="1"/>
          <p:nvPr/>
        </p:nvSpPr>
        <p:spPr>
          <a:xfrm>
            <a:off x="4400354" y="3086469"/>
            <a:ext cx="732277" cy="307777"/>
          </a:xfrm>
          <a:prstGeom prst="rect">
            <a:avLst/>
          </a:prstGeom>
          <a:noFill/>
        </p:spPr>
        <p:txBody>
          <a:bodyPr wrap="square" rtlCol="0">
            <a:spAutoFit/>
          </a:bodyPr>
          <a:lstStyle/>
          <a:p>
            <a:r>
              <a:rPr lang="en-US" sz="1400" dirty="0" smtClean="0">
                <a:latin typeface="Times"/>
                <a:ea typeface="Lucida Grande"/>
                <a:cs typeface="Times"/>
              </a:rPr>
              <a:t>BC</a:t>
            </a:r>
            <a:endParaRPr lang="en-US" sz="1400" dirty="0">
              <a:latin typeface="Times"/>
              <a:ea typeface="Lucida Grande"/>
              <a:cs typeface="Times"/>
            </a:endParaRPr>
          </a:p>
        </p:txBody>
      </p:sp>
      <p:pic>
        <p:nvPicPr>
          <p:cNvPr id="45" name="Picture 44" descr="World Wide Web Clip Art.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32118" y="3375466"/>
            <a:ext cx="625433" cy="640478"/>
          </a:xfrm>
          <a:prstGeom prst="rect">
            <a:avLst/>
          </a:prstGeom>
        </p:spPr>
      </p:pic>
      <p:cxnSp>
        <p:nvCxnSpPr>
          <p:cNvPr id="46" name="Straight Connector 45"/>
          <p:cNvCxnSpPr/>
          <p:nvPr/>
        </p:nvCxnSpPr>
        <p:spPr>
          <a:xfrm flipV="1">
            <a:off x="1263590" y="3567135"/>
            <a:ext cx="398870" cy="865672"/>
          </a:xfrm>
          <a:prstGeom prst="line">
            <a:avLst/>
          </a:prstGeom>
          <a:ln>
            <a:solidFill>
              <a:schemeClr val="tx1"/>
            </a:solidFill>
            <a:prstDash val="dash"/>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47" name="Oval 46"/>
          <p:cNvSpPr/>
          <p:nvPr/>
        </p:nvSpPr>
        <p:spPr>
          <a:xfrm>
            <a:off x="1386681" y="3712529"/>
            <a:ext cx="653209" cy="140457"/>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TextBox 47"/>
          <p:cNvSpPr txBox="1"/>
          <p:nvPr/>
        </p:nvSpPr>
        <p:spPr>
          <a:xfrm>
            <a:off x="81923" y="3510014"/>
            <a:ext cx="1580241" cy="646331"/>
          </a:xfrm>
          <a:prstGeom prst="rect">
            <a:avLst/>
          </a:prstGeom>
          <a:noFill/>
        </p:spPr>
        <p:txBody>
          <a:bodyPr wrap="none" rtlCol="0">
            <a:spAutoFit/>
          </a:bodyPr>
          <a:lstStyle/>
          <a:p>
            <a:r>
              <a:rPr lang="en-US" dirty="0" smtClean="0"/>
              <a:t>Cooperation for </a:t>
            </a:r>
          </a:p>
          <a:p>
            <a:r>
              <a:rPr lang="en-US" b="1" dirty="0" smtClean="0">
                <a:solidFill>
                  <a:srgbClr val="0070C0"/>
                </a:solidFill>
              </a:rPr>
              <a:t>Cloning</a:t>
            </a:r>
            <a:endParaRPr lang="en-US" dirty="0"/>
          </a:p>
        </p:txBody>
      </p:sp>
      <p:sp>
        <p:nvSpPr>
          <p:cNvPr id="49" name="TextBox 48"/>
          <p:cNvSpPr txBox="1"/>
          <p:nvPr/>
        </p:nvSpPr>
        <p:spPr>
          <a:xfrm>
            <a:off x="831877" y="4995855"/>
            <a:ext cx="1220626" cy="523220"/>
          </a:xfrm>
          <a:prstGeom prst="rect">
            <a:avLst/>
          </a:prstGeom>
          <a:noFill/>
        </p:spPr>
        <p:txBody>
          <a:bodyPr wrap="square" rtlCol="0">
            <a:spAutoFit/>
          </a:bodyPr>
          <a:lstStyle/>
          <a:p>
            <a:r>
              <a:rPr lang="en-US" sz="1400" dirty="0" smtClean="0">
                <a:latin typeface="Times"/>
                <a:ea typeface="Lucida Grande"/>
                <a:cs typeface="Times"/>
              </a:rPr>
              <a:t>A </a:t>
            </a:r>
          </a:p>
          <a:p>
            <a:r>
              <a:rPr lang="en-US" sz="1400" dirty="0" smtClean="0">
                <a:latin typeface="Times"/>
                <a:ea typeface="Lucida Grande"/>
                <a:cs typeface="Times"/>
              </a:rPr>
              <a:t>(Transmitter)</a:t>
            </a:r>
            <a:endParaRPr lang="en-US" sz="1400" dirty="0">
              <a:latin typeface="Times"/>
              <a:cs typeface="Times"/>
            </a:endParaRPr>
          </a:p>
        </p:txBody>
      </p:sp>
      <p:sp>
        <p:nvSpPr>
          <p:cNvPr id="50" name="TextBox 49"/>
          <p:cNvSpPr txBox="1"/>
          <p:nvPr/>
        </p:nvSpPr>
        <p:spPr>
          <a:xfrm>
            <a:off x="2565167" y="5080264"/>
            <a:ext cx="1483898" cy="523220"/>
          </a:xfrm>
          <a:prstGeom prst="rect">
            <a:avLst/>
          </a:prstGeom>
          <a:noFill/>
        </p:spPr>
        <p:txBody>
          <a:bodyPr wrap="square" rtlCol="0">
            <a:spAutoFit/>
          </a:bodyPr>
          <a:lstStyle/>
          <a:p>
            <a:r>
              <a:rPr lang="en-US" sz="1400" dirty="0" smtClean="0">
                <a:latin typeface="Times"/>
                <a:ea typeface="Lucida Grande"/>
                <a:cs typeface="Times"/>
              </a:rPr>
              <a:t>B</a:t>
            </a:r>
          </a:p>
          <a:p>
            <a:r>
              <a:rPr lang="en-US" sz="1400" dirty="0" smtClean="0">
                <a:latin typeface="Times"/>
                <a:ea typeface="Lucida Grande"/>
                <a:cs typeface="Times"/>
              </a:rPr>
              <a:t>(Cooperator)</a:t>
            </a:r>
            <a:endParaRPr lang="en-US" sz="1400" dirty="0">
              <a:latin typeface="Times"/>
              <a:cs typeface="Times"/>
            </a:endParaRPr>
          </a:p>
        </p:txBody>
      </p:sp>
      <p:sp>
        <p:nvSpPr>
          <p:cNvPr id="51" name="Freeform 50"/>
          <p:cNvSpPr/>
          <p:nvPr/>
        </p:nvSpPr>
        <p:spPr>
          <a:xfrm>
            <a:off x="1263590" y="3409977"/>
            <a:ext cx="3245708" cy="1060180"/>
          </a:xfrm>
          <a:custGeom>
            <a:avLst/>
            <a:gdLst>
              <a:gd name="connsiteX0" fmla="*/ 3245708 w 3245708"/>
              <a:gd name="connsiteY0" fmla="*/ 450580 h 1060180"/>
              <a:gd name="connsiteX1" fmla="*/ 1762897 w 3245708"/>
              <a:gd name="connsiteY1" fmla="*/ 22212 h 1060180"/>
              <a:gd name="connsiteX2" fmla="*/ 0 w 3245708"/>
              <a:gd name="connsiteY2" fmla="*/ 1060180 h 1060180"/>
            </a:gdLst>
            <a:ahLst/>
            <a:cxnLst>
              <a:cxn ang="0">
                <a:pos x="connsiteX0" y="connsiteY0"/>
              </a:cxn>
              <a:cxn ang="0">
                <a:pos x="connsiteX1" y="connsiteY1"/>
              </a:cxn>
              <a:cxn ang="0">
                <a:pos x="connsiteX2" y="connsiteY2"/>
              </a:cxn>
            </a:cxnLst>
            <a:rect l="l" t="t" r="r" b="b"/>
            <a:pathLst>
              <a:path w="3245708" h="1060180">
                <a:moveTo>
                  <a:pt x="3245708" y="450580"/>
                </a:moveTo>
                <a:cubicBezTo>
                  <a:pt x="2774778" y="185596"/>
                  <a:pt x="2303848" y="-79388"/>
                  <a:pt x="1762897" y="22212"/>
                </a:cubicBezTo>
                <a:cubicBezTo>
                  <a:pt x="1221946" y="123812"/>
                  <a:pt x="310292" y="837758"/>
                  <a:pt x="0" y="1060180"/>
                </a:cubicBezTo>
              </a:path>
            </a:pathLst>
          </a:custGeom>
          <a:noFill/>
          <a:ln w="15875">
            <a:tailEnd type="arrow"/>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reeform 51"/>
          <p:cNvSpPr/>
          <p:nvPr/>
        </p:nvSpPr>
        <p:spPr>
          <a:xfrm>
            <a:off x="2457304" y="3475212"/>
            <a:ext cx="2051994" cy="1147299"/>
          </a:xfrm>
          <a:custGeom>
            <a:avLst/>
            <a:gdLst>
              <a:gd name="connsiteX0" fmla="*/ 1894703 w 1894703"/>
              <a:gd name="connsiteY0" fmla="*/ 399163 h 1074666"/>
              <a:gd name="connsiteX1" fmla="*/ 576649 w 1894703"/>
              <a:gd name="connsiteY1" fmla="*/ 28461 h 1074666"/>
              <a:gd name="connsiteX2" fmla="*/ 0 w 1894703"/>
              <a:gd name="connsiteY2" fmla="*/ 1074666 h 1074666"/>
            </a:gdLst>
            <a:ahLst/>
            <a:cxnLst>
              <a:cxn ang="0">
                <a:pos x="connsiteX0" y="connsiteY0"/>
              </a:cxn>
              <a:cxn ang="0">
                <a:pos x="connsiteX1" y="connsiteY1"/>
              </a:cxn>
              <a:cxn ang="0">
                <a:pos x="connsiteX2" y="connsiteY2"/>
              </a:cxn>
            </a:cxnLst>
            <a:rect l="l" t="t" r="r" b="b"/>
            <a:pathLst>
              <a:path w="1894703" h="1074666">
                <a:moveTo>
                  <a:pt x="1894703" y="399163"/>
                </a:moveTo>
                <a:cubicBezTo>
                  <a:pt x="1393568" y="157520"/>
                  <a:pt x="892433" y="-84123"/>
                  <a:pt x="576649" y="28461"/>
                </a:cubicBezTo>
                <a:cubicBezTo>
                  <a:pt x="260865" y="141045"/>
                  <a:pt x="65903" y="925012"/>
                  <a:pt x="0" y="1074666"/>
                </a:cubicBezTo>
              </a:path>
            </a:pathLst>
          </a:custGeom>
          <a:noFill/>
          <a:ln w="19050">
            <a:tailEnd type="arrow"/>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3" name="Picture 52" descr="Wireless Lan Router Clip Art.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55504" y="3068175"/>
            <a:ext cx="846206" cy="501455"/>
          </a:xfrm>
          <a:prstGeom prst="rect">
            <a:avLst/>
          </a:prstGeom>
        </p:spPr>
      </p:pic>
      <p:pic>
        <p:nvPicPr>
          <p:cNvPr id="54" name="Picture 53" descr="Cloud Clip Art.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483301" y="3351575"/>
            <a:ext cx="686956" cy="588492"/>
          </a:xfrm>
          <a:prstGeom prst="rect">
            <a:avLst/>
          </a:prstGeom>
        </p:spPr>
      </p:pic>
      <p:sp>
        <p:nvSpPr>
          <p:cNvPr id="55" name="TextBox 54"/>
          <p:cNvSpPr txBox="1"/>
          <p:nvPr/>
        </p:nvSpPr>
        <p:spPr>
          <a:xfrm>
            <a:off x="3640183" y="3461155"/>
            <a:ext cx="360044" cy="369332"/>
          </a:xfrm>
          <a:prstGeom prst="rect">
            <a:avLst/>
          </a:prstGeom>
          <a:noFill/>
        </p:spPr>
        <p:txBody>
          <a:bodyPr wrap="none" rtlCol="0">
            <a:spAutoFit/>
          </a:bodyPr>
          <a:lstStyle/>
          <a:p>
            <a:r>
              <a:rPr lang="en-US" dirty="0" smtClean="0"/>
              <a:t>IP</a:t>
            </a:r>
            <a:endParaRPr lang="en-US" dirty="0"/>
          </a:p>
        </p:txBody>
      </p:sp>
      <p:sp>
        <p:nvSpPr>
          <p:cNvPr id="56" name="TextBox 55"/>
          <p:cNvSpPr txBox="1"/>
          <p:nvPr/>
        </p:nvSpPr>
        <p:spPr>
          <a:xfrm>
            <a:off x="2364599" y="3620709"/>
            <a:ext cx="564179" cy="338554"/>
          </a:xfrm>
          <a:prstGeom prst="rect">
            <a:avLst/>
          </a:prstGeom>
          <a:noFill/>
        </p:spPr>
        <p:txBody>
          <a:bodyPr wrap="square" rtlCol="0">
            <a:spAutoFit/>
          </a:bodyPr>
          <a:lstStyle/>
          <a:p>
            <a:r>
              <a:rPr lang="en-US" sz="1600" b="1" i="1" dirty="0" err="1" smtClean="0">
                <a:latin typeface="Times"/>
                <a:cs typeface="Times"/>
              </a:rPr>
              <a:t>k</a:t>
            </a:r>
            <a:r>
              <a:rPr lang="en-US" sz="1600" b="1" i="1" baseline="-25000" dirty="0" err="1" smtClean="0">
                <a:latin typeface="Times"/>
                <a:cs typeface="Times"/>
              </a:rPr>
              <a:t>ab</a:t>
            </a:r>
            <a:endParaRPr lang="en-US" sz="1600" b="1" i="1" baseline="-25000" dirty="0">
              <a:latin typeface="Times"/>
              <a:cs typeface="Times"/>
            </a:endParaRPr>
          </a:p>
        </p:txBody>
      </p:sp>
      <p:sp>
        <p:nvSpPr>
          <p:cNvPr id="28" name="Rectangle 27"/>
          <p:cNvSpPr/>
          <p:nvPr/>
        </p:nvSpPr>
        <p:spPr>
          <a:xfrm>
            <a:off x="7494603" y="5502539"/>
            <a:ext cx="1308417" cy="311723"/>
          </a:xfrm>
          <a:prstGeom prst="rect">
            <a:avLst/>
          </a:prstGeom>
          <a:solidFill>
            <a:schemeClr val="bg1">
              <a:lumMod val="75000"/>
            </a:schemeClr>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latin typeface="Times New Roman"/>
                <a:cs typeface="Times New Roman"/>
              </a:rPr>
              <a:t>10101…</a:t>
            </a:r>
            <a:endParaRPr lang="en-US" sz="2000" dirty="0">
              <a:solidFill>
                <a:srgbClr val="000000"/>
              </a:solidFill>
              <a:latin typeface="Times New Roman"/>
              <a:cs typeface="Times New Roman"/>
            </a:endParaRPr>
          </a:p>
        </p:txBody>
      </p:sp>
      <p:sp>
        <p:nvSpPr>
          <p:cNvPr id="29" name="Rectangle 28"/>
          <p:cNvSpPr/>
          <p:nvPr/>
        </p:nvSpPr>
        <p:spPr>
          <a:xfrm>
            <a:off x="7068156" y="5502540"/>
            <a:ext cx="424901" cy="311722"/>
          </a:xfrm>
          <a:prstGeom prst="rect">
            <a:avLst/>
          </a:prstGeom>
          <a:solidFill>
            <a:schemeClr val="bg1">
              <a:lumMod val="50000"/>
            </a:schemeClr>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latin typeface="Times New Roman"/>
                <a:cs typeface="Times New Roman"/>
              </a:rPr>
              <a:t>A</a:t>
            </a:r>
            <a:endParaRPr lang="en-US" sz="2000" dirty="0">
              <a:latin typeface="Times New Roman"/>
              <a:cs typeface="Times New Roman"/>
            </a:endParaRPr>
          </a:p>
        </p:txBody>
      </p:sp>
      <p:sp>
        <p:nvSpPr>
          <p:cNvPr id="30" name="Rectangle 29"/>
          <p:cNvSpPr/>
          <p:nvPr/>
        </p:nvSpPr>
        <p:spPr>
          <a:xfrm>
            <a:off x="5289943" y="5502540"/>
            <a:ext cx="1121244" cy="311722"/>
          </a:xfrm>
          <a:prstGeom prst="rect">
            <a:avLst/>
          </a:prstGeom>
          <a:solidFill>
            <a:schemeClr val="bg1">
              <a:lumMod val="75000"/>
            </a:schemeClr>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latin typeface="Times New Roman"/>
                <a:cs typeface="Times New Roman"/>
              </a:rPr>
              <a:t>01101…</a:t>
            </a:r>
            <a:endParaRPr lang="en-US" sz="2000" dirty="0">
              <a:solidFill>
                <a:srgbClr val="000000"/>
              </a:solidFill>
              <a:latin typeface="Times New Roman"/>
              <a:cs typeface="Times New Roman"/>
            </a:endParaRPr>
          </a:p>
        </p:txBody>
      </p:sp>
      <p:sp>
        <p:nvSpPr>
          <p:cNvPr id="31" name="Rectangle 30"/>
          <p:cNvSpPr/>
          <p:nvPr/>
        </p:nvSpPr>
        <p:spPr>
          <a:xfrm>
            <a:off x="4863496" y="5502541"/>
            <a:ext cx="424901" cy="311721"/>
          </a:xfrm>
          <a:prstGeom prst="rect">
            <a:avLst/>
          </a:prstGeom>
          <a:solidFill>
            <a:schemeClr val="bg1">
              <a:lumMod val="85000"/>
            </a:schemeClr>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latin typeface="Times New Roman"/>
                <a:cs typeface="Times New Roman"/>
              </a:rPr>
              <a:t>A</a:t>
            </a:r>
          </a:p>
        </p:txBody>
      </p:sp>
      <p:sp>
        <p:nvSpPr>
          <p:cNvPr id="32" name="TextBox 31"/>
          <p:cNvSpPr txBox="1"/>
          <p:nvPr/>
        </p:nvSpPr>
        <p:spPr>
          <a:xfrm>
            <a:off x="3914786" y="5285270"/>
            <a:ext cx="793628" cy="400110"/>
          </a:xfrm>
          <a:prstGeom prst="rect">
            <a:avLst/>
          </a:prstGeom>
          <a:noFill/>
        </p:spPr>
        <p:txBody>
          <a:bodyPr wrap="square" rtlCol="0">
            <a:spAutoFit/>
          </a:bodyPr>
          <a:lstStyle/>
          <a:p>
            <a:r>
              <a:rPr lang="en-US" sz="2000" dirty="0" smtClean="0">
                <a:latin typeface="Times"/>
                <a:ea typeface="Lucida Grande"/>
                <a:cs typeface="Times"/>
              </a:rPr>
              <a:t>Alice</a:t>
            </a:r>
            <a:endParaRPr lang="en-US" sz="2000" dirty="0">
              <a:latin typeface="Times"/>
              <a:cs typeface="Times"/>
            </a:endParaRPr>
          </a:p>
        </p:txBody>
      </p:sp>
      <p:sp>
        <p:nvSpPr>
          <p:cNvPr id="59" name="TextBox 58"/>
          <p:cNvSpPr txBox="1"/>
          <p:nvPr/>
        </p:nvSpPr>
        <p:spPr>
          <a:xfrm>
            <a:off x="3893216" y="6214938"/>
            <a:ext cx="719486" cy="400110"/>
          </a:xfrm>
          <a:prstGeom prst="rect">
            <a:avLst/>
          </a:prstGeom>
          <a:noFill/>
        </p:spPr>
        <p:txBody>
          <a:bodyPr wrap="square" rtlCol="0">
            <a:spAutoFit/>
          </a:bodyPr>
          <a:lstStyle/>
          <a:p>
            <a:r>
              <a:rPr lang="en-US" sz="2000" dirty="0" smtClean="0">
                <a:latin typeface="Times"/>
                <a:ea typeface="Lucida Grande"/>
                <a:cs typeface="Times"/>
              </a:rPr>
              <a:t>Bob</a:t>
            </a:r>
            <a:endParaRPr lang="en-US" sz="2000" dirty="0">
              <a:latin typeface="Times"/>
              <a:cs typeface="Times"/>
            </a:endParaRPr>
          </a:p>
        </p:txBody>
      </p:sp>
      <p:cxnSp>
        <p:nvCxnSpPr>
          <p:cNvPr id="60" name="Straight Connector 59"/>
          <p:cNvCxnSpPr/>
          <p:nvPr/>
        </p:nvCxnSpPr>
        <p:spPr>
          <a:xfrm>
            <a:off x="4489131" y="4568339"/>
            <a:ext cx="0" cy="2284577"/>
          </a:xfrm>
          <a:prstGeom prst="line">
            <a:avLst/>
          </a:prstGeom>
          <a:effectLst/>
        </p:spPr>
        <p:style>
          <a:lnRef idx="2">
            <a:schemeClr val="dk1"/>
          </a:lnRef>
          <a:fillRef idx="0">
            <a:schemeClr val="dk1"/>
          </a:fillRef>
          <a:effectRef idx="1">
            <a:schemeClr val="dk1"/>
          </a:effectRef>
          <a:fontRef idx="minor">
            <a:schemeClr val="tx1"/>
          </a:fontRef>
        </p:style>
      </p:cxnSp>
      <p:sp>
        <p:nvSpPr>
          <p:cNvPr id="61" name="Rectangle 60"/>
          <p:cNvSpPr/>
          <p:nvPr/>
        </p:nvSpPr>
        <p:spPr>
          <a:xfrm>
            <a:off x="3902937" y="4814547"/>
            <a:ext cx="586194" cy="239381"/>
          </a:xfrm>
          <a:prstGeom prst="rect">
            <a:avLst/>
          </a:prstGeom>
          <a:solidFill>
            <a:schemeClr val="bg1">
              <a:lumMod val="95000"/>
            </a:schemeClr>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rgbClr val="000000"/>
              </a:solidFill>
              <a:latin typeface="Times New Roman"/>
              <a:cs typeface="Times New Roman"/>
            </a:endParaRPr>
          </a:p>
        </p:txBody>
      </p:sp>
      <p:cxnSp>
        <p:nvCxnSpPr>
          <p:cNvPr id="62" name="Straight Connector 61"/>
          <p:cNvCxnSpPr/>
          <p:nvPr/>
        </p:nvCxnSpPr>
        <p:spPr>
          <a:xfrm>
            <a:off x="4508512" y="6601261"/>
            <a:ext cx="2561190" cy="0"/>
          </a:xfrm>
          <a:prstGeom prst="line">
            <a:avLst/>
          </a:prstGeom>
          <a:ln>
            <a:headEnd type="none"/>
            <a:tailEnd type="arrow"/>
          </a:ln>
          <a:effectLst/>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a:xfrm>
            <a:off x="7069702" y="5345368"/>
            <a:ext cx="0" cy="1348053"/>
          </a:xfrm>
          <a:prstGeom prst="line">
            <a:avLst/>
          </a:prstGeom>
          <a:effectLst/>
        </p:spPr>
        <p:style>
          <a:lnRef idx="2">
            <a:schemeClr val="dk1"/>
          </a:lnRef>
          <a:fillRef idx="0">
            <a:schemeClr val="dk1"/>
          </a:fillRef>
          <a:effectRef idx="1">
            <a:schemeClr val="dk1"/>
          </a:effectRef>
          <a:fontRef idx="minor">
            <a:schemeClr val="tx1"/>
          </a:fontRef>
        </p:style>
      </p:cxnSp>
      <p:sp>
        <p:nvSpPr>
          <p:cNvPr id="64" name="TextBox 63"/>
          <p:cNvSpPr txBox="1"/>
          <p:nvPr/>
        </p:nvSpPr>
        <p:spPr>
          <a:xfrm>
            <a:off x="6565695" y="6061854"/>
            <a:ext cx="378630" cy="523220"/>
          </a:xfrm>
          <a:prstGeom prst="rect">
            <a:avLst/>
          </a:prstGeom>
          <a:noFill/>
        </p:spPr>
        <p:txBody>
          <a:bodyPr wrap="none" rtlCol="0">
            <a:spAutoFit/>
          </a:bodyPr>
          <a:lstStyle/>
          <a:p>
            <a:r>
              <a:rPr lang="en-US" sz="2800" i="1" dirty="0" err="1" smtClean="0">
                <a:latin typeface="Times"/>
                <a:cs typeface="Times"/>
              </a:rPr>
              <a:t>τ</a:t>
            </a:r>
            <a:r>
              <a:rPr lang="en-US" sz="2800" i="1" baseline="-25000" dirty="0" err="1">
                <a:latin typeface="Times"/>
                <a:cs typeface="Times"/>
              </a:rPr>
              <a:t>i</a:t>
            </a:r>
            <a:endParaRPr lang="en-US" sz="2800" i="1" baseline="-25000" dirty="0">
              <a:latin typeface="Times"/>
              <a:cs typeface="Times"/>
            </a:endParaRPr>
          </a:p>
        </p:txBody>
      </p:sp>
      <p:sp>
        <p:nvSpPr>
          <p:cNvPr id="65" name="Right Brace 64"/>
          <p:cNvSpPr/>
          <p:nvPr/>
        </p:nvSpPr>
        <p:spPr>
          <a:xfrm rot="16200000">
            <a:off x="5004002" y="5132144"/>
            <a:ext cx="145442" cy="426447"/>
          </a:xfrm>
          <a:prstGeom prst="rightBrace">
            <a:avLst>
              <a:gd name="adj1" fmla="val 36712"/>
              <a:gd name="adj2" fmla="val 50000"/>
            </a:avLst>
          </a:pr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2000"/>
          </a:p>
        </p:txBody>
      </p:sp>
      <p:sp>
        <p:nvSpPr>
          <p:cNvPr id="66" name="Right Brace 65"/>
          <p:cNvSpPr/>
          <p:nvPr/>
        </p:nvSpPr>
        <p:spPr>
          <a:xfrm rot="16200000">
            <a:off x="5788155" y="4772581"/>
            <a:ext cx="122968" cy="1123095"/>
          </a:xfrm>
          <a:prstGeom prst="rightBrace">
            <a:avLst>
              <a:gd name="adj1" fmla="val 43088"/>
              <a:gd name="adj2" fmla="val 50000"/>
            </a:avLst>
          </a:pr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2000"/>
          </a:p>
        </p:txBody>
      </p:sp>
      <p:sp>
        <p:nvSpPr>
          <p:cNvPr id="67" name="TextBox 66"/>
          <p:cNvSpPr txBox="1"/>
          <p:nvPr/>
        </p:nvSpPr>
        <p:spPr>
          <a:xfrm>
            <a:off x="4508512" y="4568339"/>
            <a:ext cx="922423" cy="707886"/>
          </a:xfrm>
          <a:prstGeom prst="rect">
            <a:avLst/>
          </a:prstGeom>
          <a:noFill/>
        </p:spPr>
        <p:txBody>
          <a:bodyPr wrap="none" rtlCol="0">
            <a:spAutoFit/>
          </a:bodyPr>
          <a:lstStyle/>
          <a:p>
            <a:r>
              <a:rPr lang="en-US" sz="2000" dirty="0" smtClean="0"/>
              <a:t>Source </a:t>
            </a:r>
          </a:p>
          <a:p>
            <a:r>
              <a:rPr lang="en-US" sz="2000" dirty="0" smtClean="0"/>
              <a:t>Address</a:t>
            </a:r>
            <a:endParaRPr lang="en-US" sz="2000" dirty="0"/>
          </a:p>
        </p:txBody>
      </p:sp>
      <p:sp>
        <p:nvSpPr>
          <p:cNvPr id="68" name="TextBox 67"/>
          <p:cNvSpPr txBox="1"/>
          <p:nvPr/>
        </p:nvSpPr>
        <p:spPr>
          <a:xfrm>
            <a:off x="5358113" y="4540261"/>
            <a:ext cx="954107" cy="707886"/>
          </a:xfrm>
          <a:prstGeom prst="rect">
            <a:avLst/>
          </a:prstGeom>
          <a:noFill/>
        </p:spPr>
        <p:txBody>
          <a:bodyPr wrap="none" rtlCol="0">
            <a:spAutoFit/>
          </a:bodyPr>
          <a:lstStyle/>
          <a:p>
            <a:r>
              <a:rPr lang="en-US" sz="2000" dirty="0" smtClean="0"/>
              <a:t>Message </a:t>
            </a:r>
          </a:p>
          <a:p>
            <a:r>
              <a:rPr lang="en-US" sz="2000" dirty="0" smtClean="0"/>
              <a:t>Payload</a:t>
            </a:r>
            <a:endParaRPr lang="en-US" sz="2000" dirty="0"/>
          </a:p>
        </p:txBody>
      </p:sp>
      <p:sp>
        <p:nvSpPr>
          <p:cNvPr id="69" name="Right Brace 68"/>
          <p:cNvSpPr/>
          <p:nvPr/>
        </p:nvSpPr>
        <p:spPr>
          <a:xfrm rot="16200000">
            <a:off x="7844969" y="4318169"/>
            <a:ext cx="177534" cy="1738573"/>
          </a:xfrm>
          <a:prstGeom prst="rightBrace">
            <a:avLst>
              <a:gd name="adj1" fmla="val 43088"/>
              <a:gd name="adj2" fmla="val 50000"/>
            </a:avLst>
          </a:pr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2000"/>
          </a:p>
        </p:txBody>
      </p:sp>
      <p:sp>
        <p:nvSpPr>
          <p:cNvPr id="70" name="TextBox 69"/>
          <p:cNvSpPr txBox="1"/>
          <p:nvPr/>
        </p:nvSpPr>
        <p:spPr>
          <a:xfrm>
            <a:off x="7069702" y="4346042"/>
            <a:ext cx="1608133" cy="707886"/>
          </a:xfrm>
          <a:prstGeom prst="rect">
            <a:avLst/>
          </a:prstGeom>
          <a:noFill/>
        </p:spPr>
        <p:txBody>
          <a:bodyPr wrap="none" rtlCol="0">
            <a:spAutoFit/>
          </a:bodyPr>
          <a:lstStyle/>
          <a:p>
            <a:r>
              <a:rPr lang="en-US" sz="2000" dirty="0" smtClean="0"/>
              <a:t>Dummy packet </a:t>
            </a:r>
          </a:p>
          <a:p>
            <a:r>
              <a:rPr lang="en-US" sz="2000" dirty="0"/>
              <a:t>f</a:t>
            </a:r>
            <a:r>
              <a:rPr lang="en-US" sz="2000" dirty="0" smtClean="0"/>
              <a:t>or A’s ghost</a:t>
            </a:r>
          </a:p>
        </p:txBody>
      </p:sp>
      <p:cxnSp>
        <p:nvCxnSpPr>
          <p:cNvPr id="71" name="Straight Connector 70"/>
          <p:cNvCxnSpPr/>
          <p:nvPr/>
        </p:nvCxnSpPr>
        <p:spPr>
          <a:xfrm flipV="1">
            <a:off x="3307116" y="5080264"/>
            <a:ext cx="693111" cy="1105868"/>
          </a:xfrm>
          <a:prstGeom prst="line">
            <a:avLst/>
          </a:prstGeom>
          <a:ln>
            <a:headEnd type="none"/>
            <a:tailEnd type="arrow"/>
          </a:ln>
          <a:effectLst/>
        </p:spPr>
        <p:style>
          <a:lnRef idx="2">
            <a:schemeClr val="dk1"/>
          </a:lnRef>
          <a:fillRef idx="0">
            <a:schemeClr val="dk1"/>
          </a:fillRef>
          <a:effectRef idx="1">
            <a:schemeClr val="dk1"/>
          </a:effectRef>
          <a:fontRef idx="minor">
            <a:schemeClr val="tx1"/>
          </a:fontRef>
        </p:style>
      </p:cxnSp>
      <p:sp>
        <p:nvSpPr>
          <p:cNvPr id="72" name="Rectangle 71"/>
          <p:cNvSpPr/>
          <p:nvPr/>
        </p:nvSpPr>
        <p:spPr>
          <a:xfrm>
            <a:off x="7496149" y="6214937"/>
            <a:ext cx="1308417" cy="311723"/>
          </a:xfrm>
          <a:prstGeom prst="rect">
            <a:avLst/>
          </a:prstGeom>
          <a:solidFill>
            <a:schemeClr val="bg1">
              <a:lumMod val="75000"/>
            </a:schemeClr>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latin typeface="Times New Roman"/>
                <a:cs typeface="Times New Roman"/>
              </a:rPr>
              <a:t>10101…</a:t>
            </a:r>
            <a:endParaRPr lang="en-US" sz="2000" dirty="0">
              <a:solidFill>
                <a:srgbClr val="000000"/>
              </a:solidFill>
              <a:latin typeface="Times New Roman"/>
              <a:cs typeface="Times New Roman"/>
            </a:endParaRPr>
          </a:p>
        </p:txBody>
      </p:sp>
      <p:sp>
        <p:nvSpPr>
          <p:cNvPr id="73" name="Rectangle 72"/>
          <p:cNvSpPr/>
          <p:nvPr/>
        </p:nvSpPr>
        <p:spPr>
          <a:xfrm>
            <a:off x="7069702" y="6214938"/>
            <a:ext cx="424901" cy="311722"/>
          </a:xfrm>
          <a:prstGeom prst="rect">
            <a:avLst/>
          </a:prstGeom>
          <a:solidFill>
            <a:schemeClr val="bg1">
              <a:lumMod val="50000"/>
            </a:schemeClr>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latin typeface="Times New Roman"/>
                <a:cs typeface="Times New Roman"/>
              </a:rPr>
              <a:t>A</a:t>
            </a:r>
            <a:endParaRPr lang="en-US" sz="2000" dirty="0">
              <a:latin typeface="Times New Roman"/>
              <a:cs typeface="Times New Roman"/>
            </a:endParaRPr>
          </a:p>
        </p:txBody>
      </p:sp>
      <p:sp>
        <p:nvSpPr>
          <p:cNvPr id="74" name="Rectangle 73"/>
          <p:cNvSpPr/>
          <p:nvPr/>
        </p:nvSpPr>
        <p:spPr>
          <a:xfrm>
            <a:off x="6443519" y="5260884"/>
            <a:ext cx="543739" cy="523220"/>
          </a:xfrm>
          <a:prstGeom prst="rect">
            <a:avLst/>
          </a:prstGeom>
        </p:spPr>
        <p:txBody>
          <a:bodyPr wrap="none">
            <a:spAutoFit/>
          </a:bodyPr>
          <a:lstStyle/>
          <a:p>
            <a:pPr algn="ctr"/>
            <a:r>
              <a:rPr lang="en-US" sz="2800" dirty="0">
                <a:solidFill>
                  <a:srgbClr val="000000"/>
                </a:solidFill>
                <a:latin typeface="Times New Roman"/>
                <a:cs typeface="Times New Roman"/>
              </a:rPr>
              <a:t>…</a:t>
            </a:r>
          </a:p>
        </p:txBody>
      </p:sp>
      <p:sp>
        <p:nvSpPr>
          <p:cNvPr id="75" name="Rectangle 74"/>
          <p:cNvSpPr/>
          <p:nvPr/>
        </p:nvSpPr>
        <p:spPr>
          <a:xfrm>
            <a:off x="1703392" y="6186132"/>
            <a:ext cx="1723549" cy="369332"/>
          </a:xfrm>
          <a:prstGeom prst="rect">
            <a:avLst/>
          </a:prstGeom>
        </p:spPr>
        <p:txBody>
          <a:bodyPr wrap="none">
            <a:spAutoFit/>
          </a:bodyPr>
          <a:lstStyle/>
          <a:p>
            <a:pPr algn="ctr"/>
            <a:r>
              <a:rPr lang="en-US" dirty="0" smtClean="0">
                <a:solidFill>
                  <a:srgbClr val="000000"/>
                </a:solidFill>
                <a:latin typeface="Times New Roman"/>
                <a:cs typeface="Times New Roman"/>
              </a:rPr>
              <a:t>Beacon from AP</a:t>
            </a:r>
            <a:endParaRPr lang="en-US" dirty="0">
              <a:solidFill>
                <a:srgbClr val="000000"/>
              </a:solidFill>
              <a:latin typeface="Times New Roman"/>
              <a:cs typeface="Times New Roman"/>
            </a:endParaRPr>
          </a:p>
        </p:txBody>
      </p:sp>
    </p:spTree>
    <p:extLst>
      <p:ext uri="{BB962C8B-B14F-4D97-AF65-F5344CB8AC3E}">
        <p14:creationId xmlns:p14="http://schemas.microsoft.com/office/powerpoint/2010/main" val="970118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504" y="274638"/>
            <a:ext cx="8083296" cy="723219"/>
          </a:xfrm>
        </p:spPr>
        <p:txBody>
          <a:bodyPr>
            <a:normAutofit fontScale="90000"/>
          </a:bodyPr>
          <a:lstStyle/>
          <a:p>
            <a:r>
              <a:rPr lang="en-US" dirty="0" smtClean="0"/>
              <a:t>Phantom Experiments</a:t>
            </a:r>
            <a:endParaRPr lang="en-US" dirty="0"/>
          </a:p>
        </p:txBody>
      </p:sp>
      <p:sp>
        <p:nvSpPr>
          <p:cNvPr id="6" name="Content Placeholder 5"/>
          <p:cNvSpPr>
            <a:spLocks noGrp="1"/>
          </p:cNvSpPr>
          <p:nvPr>
            <p:ph sz="quarter" idx="1"/>
          </p:nvPr>
        </p:nvSpPr>
        <p:spPr>
          <a:xfrm>
            <a:off x="262326" y="1358152"/>
            <a:ext cx="4497932" cy="4954441"/>
          </a:xfrm>
        </p:spPr>
        <p:txBody>
          <a:bodyPr>
            <a:noAutofit/>
          </a:bodyPr>
          <a:lstStyle/>
          <a:p>
            <a:r>
              <a:rPr lang="en-US" sz="2000" dirty="0" smtClean="0"/>
              <a:t>Demonstrate creating clones </a:t>
            </a:r>
            <a:r>
              <a:rPr lang="en-US" sz="2000" dirty="0"/>
              <a:t>of nodes </a:t>
            </a:r>
            <a:r>
              <a:rPr lang="en-US" sz="2000" dirty="0" smtClean="0"/>
              <a:t>by </a:t>
            </a:r>
            <a:r>
              <a:rPr lang="en-US" sz="2000" dirty="0"/>
              <a:t>cooperative </a:t>
            </a:r>
            <a:r>
              <a:rPr lang="en-US" sz="2000" dirty="0" smtClean="0"/>
              <a:t>transmission</a:t>
            </a:r>
          </a:p>
          <a:p>
            <a:pPr lvl="1"/>
            <a:r>
              <a:rPr lang="en-US" sz="2000" dirty="0" smtClean="0"/>
              <a:t>Use software defined radios (GNU Radios)</a:t>
            </a:r>
          </a:p>
          <a:p>
            <a:pPr lvl="2"/>
            <a:r>
              <a:rPr lang="en-US" dirty="0" smtClean="0"/>
              <a:t>Transmit 802.11g </a:t>
            </a:r>
            <a:r>
              <a:rPr lang="en-US" dirty="0"/>
              <a:t>packets </a:t>
            </a:r>
            <a:r>
              <a:rPr lang="en-US" dirty="0" smtClean="0"/>
              <a:t> </a:t>
            </a:r>
          </a:p>
          <a:p>
            <a:pPr lvl="1"/>
            <a:r>
              <a:rPr lang="en-US" sz="2000" dirty="0" smtClean="0"/>
              <a:t>Show the RSS change in adversary sensors due to cooperative transmission</a:t>
            </a:r>
            <a:endParaRPr lang="en-US" sz="2000" dirty="0"/>
          </a:p>
          <a:p>
            <a:pPr lvl="1"/>
            <a:endParaRPr lang="en-US" sz="2000" dirty="0"/>
          </a:p>
          <a:p>
            <a:endParaRPr lang="en-US" sz="2000" dirty="0" smtClean="0"/>
          </a:p>
          <a:p>
            <a:pPr lvl="1"/>
            <a:endParaRPr lang="en-US" sz="2000" dirty="0"/>
          </a:p>
        </p:txBody>
      </p:sp>
      <p:pic>
        <p:nvPicPr>
          <p:cNvPr id="7" name="Picture 6"/>
          <p:cNvPicPr>
            <a:picLocks noChangeAspect="1"/>
          </p:cNvPicPr>
          <p:nvPr/>
        </p:nvPicPr>
        <p:blipFill>
          <a:blip r:embed="rId3"/>
          <a:stretch>
            <a:fillRect/>
          </a:stretch>
        </p:blipFill>
        <p:spPr>
          <a:xfrm>
            <a:off x="4571424" y="1447799"/>
            <a:ext cx="4115376" cy="2507068"/>
          </a:xfrm>
          <a:prstGeom prst="rect">
            <a:avLst/>
          </a:prstGeom>
        </p:spPr>
      </p:pic>
      <p:sp>
        <p:nvSpPr>
          <p:cNvPr id="3" name="Date Placeholder 2"/>
          <p:cNvSpPr>
            <a:spLocks noGrp="1"/>
          </p:cNvSpPr>
          <p:nvPr>
            <p:ph type="dt" sz="half" idx="10"/>
          </p:nvPr>
        </p:nvSpPr>
        <p:spPr/>
        <p:txBody>
          <a:bodyPr/>
          <a:lstStyle/>
          <a:p>
            <a:fld id="{DE4EDD7A-A9BE-41EA-A0CC-81D524FCFACA}" type="datetime1">
              <a:rPr lang="en-US" smtClean="0"/>
              <a:pPr/>
              <a:t>3/26/2012</a:t>
            </a:fld>
            <a:endParaRPr lang="en-US"/>
          </a:p>
        </p:txBody>
      </p:sp>
      <p:sp>
        <p:nvSpPr>
          <p:cNvPr id="4" name="Slide Number Placeholder 3"/>
          <p:cNvSpPr>
            <a:spLocks noGrp="1"/>
          </p:cNvSpPr>
          <p:nvPr>
            <p:ph type="sldNum" sz="quarter" idx="12"/>
          </p:nvPr>
        </p:nvSpPr>
        <p:spPr/>
        <p:txBody>
          <a:bodyPr/>
          <a:lstStyle/>
          <a:p>
            <a:fld id="{1525B8CD-76F8-6F43-A6EE-4CA00EEBA511}" type="slidenum">
              <a:rPr lang="en-US" smtClean="0"/>
              <a:pPr/>
              <a:t>8</a:t>
            </a:fld>
            <a:endParaRPr lang="en-US"/>
          </a:p>
        </p:txBody>
      </p:sp>
    </p:spTree>
    <p:extLst>
      <p:ext uri="{BB962C8B-B14F-4D97-AF65-F5344CB8AC3E}">
        <p14:creationId xmlns:p14="http://schemas.microsoft.com/office/powerpoint/2010/main" val="38055275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Frequency Synchronization</a:t>
            </a:r>
            <a:endParaRPr lang="en-US" dirty="0"/>
          </a:p>
        </p:txBody>
      </p:sp>
      <p:sp>
        <p:nvSpPr>
          <p:cNvPr id="7" name="Content Placeholder 6"/>
          <p:cNvSpPr>
            <a:spLocks noGrp="1"/>
          </p:cNvSpPr>
          <p:nvPr>
            <p:ph sz="quarter" idx="1"/>
          </p:nvPr>
        </p:nvSpPr>
        <p:spPr>
          <a:xfrm>
            <a:off x="362867" y="1351643"/>
            <a:ext cx="5019641" cy="5146067"/>
          </a:xfrm>
        </p:spPr>
        <p:txBody>
          <a:bodyPr>
            <a:normAutofit/>
          </a:bodyPr>
          <a:lstStyle/>
          <a:p>
            <a:r>
              <a:rPr lang="en-US" sz="2000" dirty="0" smtClean="0"/>
              <a:t>Frequency synchronization</a:t>
            </a:r>
          </a:p>
          <a:p>
            <a:pPr lvl="1"/>
            <a:r>
              <a:rPr lang="en-US" sz="2000" dirty="0" smtClean="0"/>
              <a:t>Manual configuration</a:t>
            </a:r>
          </a:p>
          <a:p>
            <a:pPr lvl="1"/>
            <a:r>
              <a:rPr lang="en-US" sz="2000" dirty="0" smtClean="0"/>
              <a:t>Reduce ICI between the two signals</a:t>
            </a:r>
          </a:p>
          <a:p>
            <a:endParaRPr lang="en-US" sz="2200" dirty="0" smtClean="0"/>
          </a:p>
          <a:p>
            <a:endParaRPr lang="en-US" sz="2000" dirty="0"/>
          </a:p>
        </p:txBody>
      </p:sp>
      <p:pic>
        <p:nvPicPr>
          <p:cNvPr id="9" name="Picture 8"/>
          <p:cNvPicPr>
            <a:picLocks noChangeAspect="1"/>
          </p:cNvPicPr>
          <p:nvPr/>
        </p:nvPicPr>
        <p:blipFill>
          <a:blip r:embed="rId3"/>
          <a:stretch>
            <a:fillRect/>
          </a:stretch>
        </p:blipFill>
        <p:spPr>
          <a:xfrm>
            <a:off x="6120878" y="1412480"/>
            <a:ext cx="2565922" cy="1924441"/>
          </a:xfrm>
          <a:prstGeom prst="rect">
            <a:avLst/>
          </a:prstGeom>
        </p:spPr>
      </p:pic>
      <p:pic>
        <p:nvPicPr>
          <p:cNvPr id="10" name="Picture 9"/>
          <p:cNvPicPr>
            <a:picLocks noChangeAspect="1"/>
          </p:cNvPicPr>
          <p:nvPr/>
        </p:nvPicPr>
        <p:blipFill>
          <a:blip r:embed="rId4"/>
          <a:stretch>
            <a:fillRect/>
          </a:stretch>
        </p:blipFill>
        <p:spPr>
          <a:xfrm>
            <a:off x="5507492" y="4012511"/>
            <a:ext cx="3313600" cy="2485200"/>
          </a:xfrm>
          <a:prstGeom prst="rect">
            <a:avLst/>
          </a:prstGeom>
        </p:spPr>
      </p:pic>
      <p:sp>
        <p:nvSpPr>
          <p:cNvPr id="11" name="TextBox 10"/>
          <p:cNvSpPr txBox="1"/>
          <p:nvPr/>
        </p:nvSpPr>
        <p:spPr>
          <a:xfrm>
            <a:off x="5963419" y="4218141"/>
            <a:ext cx="622323" cy="369332"/>
          </a:xfrm>
          <a:prstGeom prst="rect">
            <a:avLst/>
          </a:prstGeom>
          <a:noFill/>
        </p:spPr>
        <p:txBody>
          <a:bodyPr wrap="none" rtlCol="0">
            <a:spAutoFit/>
          </a:bodyPr>
          <a:lstStyle/>
          <a:p>
            <a:r>
              <a:rPr lang="en-US" dirty="0" smtClean="0">
                <a:solidFill>
                  <a:srgbClr val="FF0000"/>
                </a:solidFill>
              </a:rPr>
              <a:t>After</a:t>
            </a:r>
            <a:endParaRPr lang="en-US" dirty="0">
              <a:solidFill>
                <a:srgbClr val="FF0000"/>
              </a:solidFill>
            </a:endParaRPr>
          </a:p>
        </p:txBody>
      </p:sp>
      <p:sp>
        <p:nvSpPr>
          <p:cNvPr id="12" name="TextBox 11"/>
          <p:cNvSpPr txBox="1"/>
          <p:nvPr/>
        </p:nvSpPr>
        <p:spPr>
          <a:xfrm>
            <a:off x="6459304" y="1556259"/>
            <a:ext cx="732555" cy="369332"/>
          </a:xfrm>
          <a:prstGeom prst="rect">
            <a:avLst/>
          </a:prstGeom>
          <a:noFill/>
        </p:spPr>
        <p:txBody>
          <a:bodyPr wrap="none" rtlCol="0">
            <a:spAutoFit/>
          </a:bodyPr>
          <a:lstStyle/>
          <a:p>
            <a:r>
              <a:rPr lang="en-US" dirty="0" smtClean="0">
                <a:solidFill>
                  <a:srgbClr val="FF0000"/>
                </a:solidFill>
              </a:rPr>
              <a:t>Before</a:t>
            </a:r>
            <a:endParaRPr lang="en-US" dirty="0">
              <a:solidFill>
                <a:srgbClr val="FF0000"/>
              </a:solidFill>
            </a:endParaRPr>
          </a:p>
        </p:txBody>
      </p:sp>
      <p:sp>
        <p:nvSpPr>
          <p:cNvPr id="4" name="TextBox 3"/>
          <p:cNvSpPr txBox="1"/>
          <p:nvPr/>
        </p:nvSpPr>
        <p:spPr>
          <a:xfrm>
            <a:off x="7556385" y="3366180"/>
            <a:ext cx="1062686" cy="646331"/>
          </a:xfrm>
          <a:prstGeom prst="rect">
            <a:avLst/>
          </a:prstGeom>
          <a:noFill/>
        </p:spPr>
        <p:txBody>
          <a:bodyPr wrap="none" rtlCol="0">
            <a:spAutoFit/>
          </a:bodyPr>
          <a:lstStyle/>
          <a:p>
            <a:r>
              <a:rPr lang="en-US" dirty="0" smtClean="0"/>
              <a:t>Manual </a:t>
            </a:r>
          </a:p>
          <a:p>
            <a:r>
              <a:rPr lang="en-US" dirty="0" smtClean="0"/>
              <a:t>calibration</a:t>
            </a:r>
            <a:endParaRPr lang="en-US" dirty="0"/>
          </a:p>
        </p:txBody>
      </p:sp>
      <p:sp>
        <p:nvSpPr>
          <p:cNvPr id="5" name="Down Arrow 4"/>
          <p:cNvSpPr/>
          <p:nvPr/>
        </p:nvSpPr>
        <p:spPr>
          <a:xfrm>
            <a:off x="7071753" y="3578720"/>
            <a:ext cx="484632" cy="391436"/>
          </a:xfrm>
          <a:prstGeom prst="downArrow">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6222B73F-A4E5-42FB-B97C-DC9097D5FBF0}" type="datetime1">
              <a:rPr lang="en-US" smtClean="0"/>
              <a:pPr/>
              <a:t>3/26/2012</a:t>
            </a:fld>
            <a:endParaRPr lang="en-US"/>
          </a:p>
        </p:txBody>
      </p:sp>
      <p:sp>
        <p:nvSpPr>
          <p:cNvPr id="6" name="Slide Number Placeholder 5"/>
          <p:cNvSpPr>
            <a:spLocks noGrp="1"/>
          </p:cNvSpPr>
          <p:nvPr>
            <p:ph type="sldNum" sz="quarter" idx="12"/>
          </p:nvPr>
        </p:nvSpPr>
        <p:spPr/>
        <p:txBody>
          <a:bodyPr/>
          <a:lstStyle/>
          <a:p>
            <a:fld id="{1525B8CD-76F8-6F43-A6EE-4CA00EEBA511}" type="slidenum">
              <a:rPr lang="en-US" smtClean="0"/>
              <a:pPr/>
              <a:t>9</a:t>
            </a:fld>
            <a:endParaRPr lang="en-US"/>
          </a:p>
        </p:txBody>
      </p:sp>
    </p:spTree>
    <p:extLst>
      <p:ext uri="{BB962C8B-B14F-4D97-AF65-F5344CB8AC3E}">
        <p14:creationId xmlns:p14="http://schemas.microsoft.com/office/powerpoint/2010/main" val="36919717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38431</TotalTime>
  <Words>1848</Words>
  <Application>Microsoft Office PowerPoint</Application>
  <PresentationFormat>On-screen Show (4:3)</PresentationFormat>
  <Paragraphs>320</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Equity</vt:lpstr>
      <vt:lpstr>Phantom:   Physical Layer Cooperation for       Location Privacy Protection</vt:lpstr>
      <vt:lpstr>Motivation</vt:lpstr>
      <vt:lpstr>Adversary Localization System</vt:lpstr>
      <vt:lpstr>Existing solutions</vt:lpstr>
      <vt:lpstr>Existing solutions</vt:lpstr>
      <vt:lpstr>Phantom : Ghosts Creation</vt:lpstr>
      <vt:lpstr>Coordination and dummy packet creation</vt:lpstr>
      <vt:lpstr>Phantom Experiments</vt:lpstr>
      <vt:lpstr>Frequency Synchronization</vt:lpstr>
      <vt:lpstr>Time Synchronization</vt:lpstr>
      <vt:lpstr>Cloning Experiments: Results (2)</vt:lpstr>
      <vt:lpstr>ORBIT Experiment:  Location privacy protection performance measure</vt:lpstr>
      <vt:lpstr>Conclusion</vt:lpstr>
    </vt:vector>
  </TitlesOfParts>
  <Company>Rutgers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Privacy</dc:title>
  <dc:creator>Sangho Oh</dc:creator>
  <cp:lastModifiedBy>Tamvu-dev</cp:lastModifiedBy>
  <cp:revision>1577</cp:revision>
  <cp:lastPrinted>2011-02-22T17:09:56Z</cp:lastPrinted>
  <dcterms:created xsi:type="dcterms:W3CDTF">2011-01-13T16:01:54Z</dcterms:created>
  <dcterms:modified xsi:type="dcterms:W3CDTF">2012-03-26T20:56:12Z</dcterms:modified>
</cp:coreProperties>
</file>