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3" r:id="rId3"/>
    <p:sldId id="274" r:id="rId4"/>
    <p:sldId id="296" r:id="rId5"/>
    <p:sldId id="279" r:id="rId6"/>
    <p:sldId id="266" r:id="rId7"/>
    <p:sldId id="263" r:id="rId8"/>
    <p:sldId id="265" r:id="rId9"/>
    <p:sldId id="295" r:id="rId10"/>
    <p:sldId id="267" r:id="rId11"/>
    <p:sldId id="268" r:id="rId12"/>
    <p:sldId id="297" r:id="rId13"/>
    <p:sldId id="269" r:id="rId14"/>
    <p:sldId id="271" r:id="rId15"/>
    <p:sldId id="276" r:id="rId16"/>
    <p:sldId id="277" r:id="rId17"/>
    <p:sldId id="272" r:id="rId18"/>
    <p:sldId id="283" r:id="rId19"/>
    <p:sldId id="285" r:id="rId20"/>
    <p:sldId id="286" r:id="rId21"/>
    <p:sldId id="289" r:id="rId22"/>
    <p:sldId id="294" r:id="rId23"/>
    <p:sldId id="291" r:id="rId24"/>
    <p:sldId id="290" r:id="rId25"/>
    <p:sldId id="293" r:id="rId26"/>
    <p:sldId id="292" r:id="rId27"/>
    <p:sldId id="287" r:id="rId28"/>
  </p:sldIdLst>
  <p:sldSz cx="9144000" cy="6858000" type="screen4x3"/>
  <p:notesSz cx="6877050" cy="9163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00"/>
    <a:srgbClr val="CC3300"/>
    <a:srgbClr val="0000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71" autoAdjust="0"/>
  </p:normalViewPr>
  <p:slideViewPr>
    <p:cSldViewPr>
      <p:cViewPr>
        <p:scale>
          <a:sx n="66" d="100"/>
          <a:sy n="66" d="100"/>
        </p:scale>
        <p:origin x="-59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2" tIns="45900" rIns="91802" bIns="45900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813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2" tIns="45900" rIns="91802" bIns="45900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813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2" tIns="45900" rIns="91802" bIns="45900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8704263"/>
            <a:ext cx="29813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2" tIns="45900" rIns="91802" bIns="45900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fld id="{9D66CAE9-C463-48AD-AA60-41981660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5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2" tIns="45900" rIns="91802" bIns="45900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813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2" tIns="45900" rIns="91802" bIns="45900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87388"/>
            <a:ext cx="4583112" cy="3436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52925"/>
            <a:ext cx="5045075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2" tIns="45900" rIns="91802" bIns="45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813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2" tIns="45900" rIns="91802" bIns="45900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8704263"/>
            <a:ext cx="29813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2" tIns="45900" rIns="91802" bIns="45900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fld id="{D5D8FDC4-A005-4410-889C-575C285DC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5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DEEE2-1533-4BA1-BD1D-BD5F4EBA8926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3738"/>
            <a:ext cx="4564062" cy="3422650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51338"/>
            <a:ext cx="5045075" cy="4124325"/>
          </a:xfrm>
          <a:noFill/>
          <a:ln/>
        </p:spPr>
        <p:txBody>
          <a:bodyPr lIns="92045" tIns="45215" rIns="92045" bIns="45215"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+mn-cs"/>
              </a:rPr>
              <a:t>+ we collected two sets of data. The first set of data was collected outdoors using GSM enabled HTC Typhoon phones running the Intel-POLS [2] software. The software records the time, cell tower description (Cell ID, MNC, MCC, LAC, IMEI), and the received signal strength from the 7 strongest cells once every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8FDC4-A005-4410-889C-575C285DC5A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84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8FDC4-A005-4410-889C-575C285DC5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6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+mn-cs"/>
              </a:rPr>
              <a:t>+ The figure shows that the speed estimated by DDTW matches the actual speed very well whereas the localization algorithm performs poorly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2" charset="0"/>
              <a:ea typeface="ＭＳ Ｐゴシック" pitchFamily="-112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8FDC4-A005-4410-889C-575C285DC5A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2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+mn-cs"/>
              </a:rPr>
              <a:t>The second set of data was collected indoors on a 802.11b Wi-Fi network. We collected 9 traces in which the experimenter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+mn-cs"/>
              </a:rPr>
              <a:t>placed a laptop equipped with 802.11b WG511T Wi-Fi card in a cart and moved along a corridor measuring 228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+mn-cs"/>
              </a:rPr>
              <a:t>ft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+mn-cs"/>
              </a:rPr>
              <a:t> in length thrice at three different speeds ( 1ft/sec, 2ft/sec, 4ft/sec) while sending out packets at the rate of 2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+mn-cs"/>
              </a:rPr>
              <a:t>pkts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+mn-cs"/>
              </a:rPr>
              <a:t>/sec. Three receivers were placed along the corridor: one closer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  <a:cs typeface="+mn-cs"/>
              </a:rPr>
              <a:t>to the beginning of the corridor, one in the middle and one closer to the end of the corridor.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8FDC4-A005-4410-889C-575C285DC5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1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stuck in a traffic is</a:t>
            </a:r>
            <a:r>
              <a:rPr lang="en-US" baseline="0" dirty="0" smtClean="0"/>
              <a:t> nothing new to us ! </a:t>
            </a:r>
            <a:r>
              <a:rPr lang="en-US" dirty="0" smtClean="0"/>
              <a:t>Given that commuting</a:t>
            </a:r>
            <a:r>
              <a:rPr lang="en-US" baseline="0" dirty="0" smtClean="0"/>
              <a:t> </a:t>
            </a:r>
            <a:r>
              <a:rPr lang="en-US" dirty="0" smtClean="0"/>
              <a:t>to work is an everyday event, congestion</a:t>
            </a:r>
            <a:r>
              <a:rPr lang="en-US" baseline="0" dirty="0" smtClean="0"/>
              <a:t> avoidance would be the top most priority for all of us. 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Fine-grain speed variation traces could improve  pinpointing the congestion segment of a road, especially in arterial road.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can also reveal whether traffic pattern on a particular road segment is slow but smoothly flowing through or in stop and go fashion.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These factors have significant effect on gasoline consumption and accident rate, hence it would be important to be monitored on the large scale.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8FDC4-A005-4410-889C-575C285DC5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0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information is </a:t>
            </a:r>
            <a:r>
              <a:rPr lang="en-US" baseline="0" dirty="0" err="1" smtClean="0"/>
              <a:t>avaialble</a:t>
            </a:r>
            <a:r>
              <a:rPr lang="en-US" baseline="0" dirty="0" smtClean="0"/>
              <a:t> through these method but isn’t sufficient because….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Transition: </a:t>
            </a:r>
          </a:p>
          <a:p>
            <a:r>
              <a:rPr lang="en-US" dirty="0" smtClean="0"/>
              <a:t>	We</a:t>
            </a:r>
            <a:r>
              <a:rPr lang="en-US" baseline="0" dirty="0" smtClean="0"/>
              <a:t> propose a new method for </a:t>
            </a:r>
            <a:r>
              <a:rPr lang="en-US" baseline="0" dirty="0" err="1" smtClean="0"/>
              <a:t>optaining</a:t>
            </a:r>
            <a:r>
              <a:rPr lang="en-US" baseline="0" dirty="0" smtClean="0"/>
              <a:t> more fine-grain at large scale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8FDC4-A005-4410-889C-575C285DC5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0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Observation: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largescale</a:t>
            </a:r>
            <a:r>
              <a:rPr lang="en-US" dirty="0" smtClean="0"/>
              <a:t> path loss and shadow fading components of signal strength</a:t>
            </a:r>
          </a:p>
          <a:p>
            <a:r>
              <a:rPr lang="en-US" dirty="0" smtClean="0"/>
              <a:t>readings (signal profile) obtained from the mobile phone on any</a:t>
            </a:r>
          </a:p>
          <a:p>
            <a:r>
              <a:rPr lang="en-US" dirty="0" smtClean="0"/>
              <a:t>given road segment appears similar over multiple trips along the</a:t>
            </a:r>
          </a:p>
          <a:p>
            <a:r>
              <a:rPr lang="en-US" dirty="0" smtClean="0"/>
              <a:t>same road segment except for distortions along the time axis</a:t>
            </a:r>
          </a:p>
          <a:p>
            <a:r>
              <a:rPr lang="en-US" dirty="0" smtClean="0"/>
              <a:t>due to speed variations.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8FDC4-A005-4410-889C-575C285DC5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1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vehicle moving</a:t>
            </a:r>
            <a:r>
              <a:rPr lang="en-US" baseline="0" dirty="0" smtClean="0"/>
              <a:t> </a:t>
            </a:r>
            <a:r>
              <a:rPr lang="en-US" dirty="0" smtClean="0"/>
              <a:t>through the same place</a:t>
            </a:r>
            <a:r>
              <a:rPr lang="en-US" baseline="0" dirty="0" smtClean="0"/>
              <a:t> with different speed, cell phone towers see the same RSS profile being stretched or compressed form.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8FDC4-A005-4410-889C-575C285DC5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4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 peak is mapped with a peak and a dip with a dip, the corresponding</a:t>
            </a:r>
            <a:r>
              <a:rPr lang="en-US" baseline="0" dirty="0" smtClean="0"/>
              <a:t> pairs of </a:t>
            </a:r>
            <a:r>
              <a:rPr lang="en-US" baseline="0" dirty="0" err="1" smtClean="0"/>
              <a:t>Dij</a:t>
            </a:r>
            <a:r>
              <a:rPr lang="en-US" baseline="0" dirty="0" smtClean="0"/>
              <a:t> are very low. In contrast if a Peak is mapped to a dip, their RSS values are very different which could lead to high </a:t>
            </a:r>
            <a:r>
              <a:rPr lang="en-US" baseline="0" dirty="0" err="1" smtClean="0"/>
              <a:t>Dij</a:t>
            </a:r>
            <a:r>
              <a:rPr lang="en-US" baseline="0" dirty="0" smtClean="0"/>
              <a:t>. So, the goal is now to pick the </a:t>
            </a:r>
            <a:r>
              <a:rPr lang="en-US" baseline="0" dirty="0" err="1" smtClean="0"/>
              <a:t>Dij</a:t>
            </a:r>
            <a:r>
              <a:rPr lang="en-US" baseline="0" dirty="0" smtClean="0"/>
              <a:t> that would minimize the overall cost and ensure a complete mapping between the training and testing traces.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8FDC4-A005-4410-889C-575C285DC5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8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this end, we</a:t>
            </a:r>
            <a:r>
              <a:rPr lang="en-US" baseline="0" dirty="0" smtClean="0"/>
              <a:t> introduce a cost matrix which is an estimate of the cumulative cost to reach a specific </a:t>
            </a:r>
            <a:r>
              <a:rPr lang="en-US" baseline="0" dirty="0" err="1" smtClean="0"/>
              <a:t>I,j</a:t>
            </a:r>
            <a:r>
              <a:rPr lang="en-US" baseline="0" dirty="0" smtClean="0"/>
              <a:t> from 1,1.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cumulative formulation depends on the local constraints.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most unrestrictive local constraint is what we have showed here.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could reach </a:t>
            </a:r>
            <a:r>
              <a:rPr lang="en-US" baseline="0" dirty="0" err="1" smtClean="0"/>
              <a:t>i,j</a:t>
            </a:r>
            <a:r>
              <a:rPr lang="en-US" baseline="0" dirty="0" smtClean="0"/>
              <a:t> from one of its three </a:t>
            </a:r>
            <a:r>
              <a:rPr lang="en-US" baseline="0" dirty="0" err="1" smtClean="0"/>
              <a:t>neighbours</a:t>
            </a:r>
            <a:r>
              <a:rPr lang="en-US" baseline="0" dirty="0" smtClean="0"/>
              <a:t>… This is unrestrictive because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8FDC4-A005-4410-889C-575C285DC5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79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guarantee</a:t>
            </a:r>
            <a:r>
              <a:rPr lang="en-US" baseline="0" dirty="0" smtClean="0"/>
              <a:t> the meaning full warping path, we use global </a:t>
            </a:r>
            <a:r>
              <a:rPr lang="en-US" baseline="0" dirty="0" err="1" smtClean="0"/>
              <a:t>contraints</a:t>
            </a:r>
            <a:r>
              <a:rPr lang="en-US" baseline="0" dirty="0" smtClean="0"/>
              <a:t> to limit which region in which the warping path can be as shown.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it </a:t>
            </a:r>
            <a:r>
              <a:rPr lang="en-US" baseline="0" dirty="0" err="1" smtClean="0"/>
              <a:t>wil</a:t>
            </a:r>
            <a:r>
              <a:rPr lang="en-US" baseline="0" dirty="0" smtClean="0"/>
              <a:t> guarantee the path will always be going from (1,1) to (</a:t>
            </a:r>
            <a:r>
              <a:rPr lang="en-US" baseline="0" dirty="0" err="1" smtClean="0"/>
              <a:t>MxN</a:t>
            </a:r>
            <a:r>
              <a:rPr lang="en-US" baseline="0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The result of the</a:t>
            </a:r>
            <a:r>
              <a:rPr lang="en-US" baseline="0" dirty="0" smtClean="0"/>
              <a:t> algorithm is the warping path that define the matching pattern between training trace and testing trace.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the warping path, we infer testing speed as follows: </a:t>
            </a:r>
          </a:p>
          <a:p>
            <a:r>
              <a:rPr lang="en-US" baseline="0" dirty="0" smtClean="0"/>
              <a:t>	If one point on training is matched to 1 point in testing, the testing speed at that point is equal to the speed of training. </a:t>
            </a:r>
          </a:p>
          <a:p>
            <a:r>
              <a:rPr lang="en-US" baseline="0" dirty="0" smtClean="0"/>
              <a:t>	If one point of training is matched to 2 points of testing, then the testing speed is half of the training speed</a:t>
            </a:r>
          </a:p>
          <a:p>
            <a:r>
              <a:rPr lang="en-US" baseline="0" dirty="0" smtClean="0"/>
              <a:t>	If one point of testing is matched with 2 point in training then, the testing speed is twice faster than the training speed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8FDC4-A005-4410-889C-575C285DC5A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04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8FDC4-A005-4410-889C-575C285DC5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7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838200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667000"/>
            <a:ext cx="8382000" cy="3276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 algn="ctr"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fld id="{E6878AF4-FFE4-494A-BA02-17DFB5069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Rutgers University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228600"/>
            <a:ext cx="20701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579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Rutgers University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8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371600"/>
            <a:ext cx="4013200" cy="46863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371600"/>
            <a:ext cx="4013200" cy="468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Rutgers University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8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178800" cy="2266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90950"/>
            <a:ext cx="8178800" cy="2266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Rutgers University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8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41800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143000"/>
            <a:ext cx="4216400" cy="49149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Rutgers University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Rutgers University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14525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latin typeface="Century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29013"/>
            <a:ext cx="7772400" cy="1500187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Rutgers University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41800" cy="483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219200"/>
            <a:ext cx="4292600" cy="483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Rutgers University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268788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209799"/>
            <a:ext cx="4268788" cy="4114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19200"/>
            <a:ext cx="4343399" cy="990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09800"/>
            <a:ext cx="42703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Rutgers University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Rutgers University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Chandrasekanran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Rutgers University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717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906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Rutgers University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Rutgers University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384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Rutgers University</a:t>
            </a:r>
          </a:p>
        </p:txBody>
      </p:sp>
      <p:sp>
        <p:nvSpPr>
          <p:cNvPr id="16384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294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/>
          </a:p>
        </p:txBody>
      </p:sp>
      <p:sp>
        <p:nvSpPr>
          <p:cNvPr id="163847" name="Text Box 1031"/>
          <p:cNvSpPr txBox="1">
            <a:spLocks noChangeArrowheads="1"/>
          </p:cNvSpPr>
          <p:nvPr/>
        </p:nvSpPr>
        <p:spPr bwMode="auto">
          <a:xfrm>
            <a:off x="4298950" y="64008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EB7D6DB5-AEF8-459F-BF45-39F651521978}" type="slidenum">
              <a:rPr lang="en-US" sz="1400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163850" name="Line 1034"/>
          <p:cNvSpPr>
            <a:spLocks noChangeShapeType="1"/>
          </p:cNvSpPr>
          <p:nvPr/>
        </p:nvSpPr>
        <p:spPr bwMode="auto">
          <a:xfrm>
            <a:off x="228600" y="1066800"/>
            <a:ext cx="8686800" cy="0"/>
          </a:xfrm>
          <a:prstGeom prst="line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+mn-e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34D40-6374-46FC-BA88-6A6975089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CC0000"/>
          </a:solidFill>
          <a:latin typeface="+mj-lt"/>
          <a:ea typeface="ＭＳ Ｐゴシック" pitchFamily="-112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CC0000"/>
          </a:solidFill>
          <a:latin typeface="Arial" pitchFamily="-112" charset="0"/>
          <a:ea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CC0000"/>
          </a:solidFill>
          <a:latin typeface="Arial" pitchFamily="-112" charset="0"/>
          <a:ea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CC0000"/>
          </a:solidFill>
          <a:latin typeface="Arial" pitchFamily="-112" charset="0"/>
          <a:ea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CC0000"/>
          </a:solidFill>
          <a:latin typeface="Arial" pitchFamily="-112" charset="0"/>
          <a:ea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CC0000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CC0000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CC0000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CC0000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 sz="2400">
          <a:solidFill>
            <a:srgbClr val="0000CC"/>
          </a:solidFill>
          <a:latin typeface="+mn-lt"/>
          <a:ea typeface="ＭＳ Ｐゴシック" pitchFamily="-112" charset="-128"/>
          <a:cs typeface="+mn-cs"/>
        </a:defRPr>
      </a:lvl1pPr>
      <a:lvl2pPr marL="454025" indent="31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915988" indent="-1588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Courier New" pitchFamily="49" charset="0"/>
        <a:buChar char="o"/>
        <a:defRPr kumimoji="1" sz="1800" baseline="0">
          <a:solidFill>
            <a:schemeClr val="tx1"/>
          </a:solidFill>
          <a:latin typeface="Times New Roman" pitchFamily="18" charset="0"/>
          <a:ea typeface="ＭＳ Ｐゴシック" pitchFamily="-112" charset="-128"/>
        </a:defRPr>
      </a:lvl3pPr>
      <a:lvl4pPr marL="1370013" indent="1588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kumimoji="1" sz="1600">
          <a:solidFill>
            <a:schemeClr val="tx1"/>
          </a:solidFill>
          <a:latin typeface="Comic Sans MS" pitchFamily="-112" charset="0"/>
          <a:ea typeface="ＭＳ Ｐゴシック" pitchFamily="-112" charset="-128"/>
        </a:defRPr>
      </a:lvl4pPr>
      <a:lvl5pPr marL="1831975" indent="-31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kumimoji="1"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89175" indent="-31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defRPr kumimoji="1"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746375" indent="-31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defRPr kumimoji="1"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203575" indent="-31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defRPr kumimoji="1"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660775" indent="-31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defRPr kumimoji="1"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991600" cy="1600200"/>
          </a:xfrm>
        </p:spPr>
        <p:txBody>
          <a:bodyPr/>
          <a:lstStyle/>
          <a:p>
            <a:r>
              <a:rPr lang="en-US" dirty="0" smtClean="0"/>
              <a:t>Tracking Fine-grain Vehicular Speed Variations by Warping Mobile Phone Signal Strengths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667000"/>
            <a:ext cx="8763000" cy="3657600"/>
          </a:xfrm>
        </p:spPr>
        <p:txBody>
          <a:bodyPr/>
          <a:lstStyle/>
          <a:p>
            <a:pPr marL="0" indent="0">
              <a:buFont typeface="Monotype Sorts" pitchFamily="-112" charset="2"/>
              <a:buNone/>
            </a:pPr>
            <a:r>
              <a:rPr lang="en-US" b="1" dirty="0" smtClean="0"/>
              <a:t>Presented by Tam Vu</a:t>
            </a:r>
            <a:br>
              <a:rPr lang="en-US" b="1" dirty="0" smtClean="0"/>
            </a:b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Gayathri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r>
              <a:rPr lang="en-US" dirty="0" smtClean="0"/>
              <a:t>*, </a:t>
            </a:r>
            <a:r>
              <a:rPr lang="en-US" dirty="0" smtClean="0"/>
              <a:t>Tam Vu*, Alexander </a:t>
            </a:r>
            <a:r>
              <a:rPr lang="en-US" dirty="0" err="1" smtClean="0"/>
              <a:t>Varshavsky</a:t>
            </a:r>
            <a:r>
              <a:rPr lang="en-US" baseline="30000" dirty="0"/>
              <a:t>†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Marco </a:t>
            </a:r>
            <a:r>
              <a:rPr lang="en-US" dirty="0" err="1" smtClean="0"/>
              <a:t>Gruteser</a:t>
            </a:r>
            <a:r>
              <a:rPr lang="en-US" dirty="0"/>
              <a:t>*</a:t>
            </a:r>
            <a:r>
              <a:rPr lang="en-US" dirty="0" smtClean="0"/>
              <a:t>, Richard </a:t>
            </a:r>
            <a:r>
              <a:rPr lang="en-US" dirty="0"/>
              <a:t>P. </a:t>
            </a:r>
            <a:r>
              <a:rPr lang="en-US" dirty="0" smtClean="0"/>
              <a:t>Martin</a:t>
            </a:r>
            <a:r>
              <a:rPr lang="en-US" dirty="0"/>
              <a:t>*</a:t>
            </a:r>
            <a:r>
              <a:rPr lang="en-US" dirty="0" smtClean="0"/>
              <a:t>, </a:t>
            </a:r>
            <a:r>
              <a:rPr lang="en-US" dirty="0" err="1"/>
              <a:t>Jie</a:t>
            </a:r>
            <a:r>
              <a:rPr lang="en-US" dirty="0"/>
              <a:t> </a:t>
            </a:r>
            <a:r>
              <a:rPr lang="en-US" dirty="0" smtClean="0"/>
              <a:t>Yang</a:t>
            </a:r>
            <a:r>
              <a:rPr lang="en-US" baseline="30000" dirty="0" smtClean="0"/>
              <a:t>‡</a:t>
            </a:r>
            <a:r>
              <a:rPr lang="en-US" dirty="0" smtClean="0"/>
              <a:t>, </a:t>
            </a:r>
            <a:r>
              <a:rPr lang="en-US" dirty="0" err="1" smtClean="0"/>
              <a:t>Yingying</a:t>
            </a:r>
            <a:r>
              <a:rPr lang="en-US" baseline="30000" dirty="0" smtClean="0"/>
              <a:t> </a:t>
            </a:r>
            <a:r>
              <a:rPr lang="en-US" dirty="0" smtClean="0"/>
              <a:t>Chen</a:t>
            </a:r>
            <a:r>
              <a:rPr lang="en-US" baseline="30000" dirty="0" smtClean="0"/>
              <a:t>‡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Monotype Sorts" pitchFamily="-112" charset="2"/>
              <a:buNone/>
            </a:pPr>
            <a:r>
              <a:rPr lang="en-US" dirty="0"/>
              <a:t>*WINLAB</a:t>
            </a:r>
            <a:r>
              <a:rPr lang="en-US" dirty="0" smtClean="0"/>
              <a:t>, Rutgers University               </a:t>
            </a:r>
            <a:r>
              <a:rPr lang="en-US" sz="2800" baseline="30000" dirty="0"/>
              <a:t>†</a:t>
            </a:r>
            <a:r>
              <a:rPr lang="en-US" dirty="0" smtClean="0"/>
              <a:t>AT&amp;T Labs</a:t>
            </a:r>
          </a:p>
          <a:p>
            <a:pPr marL="0" indent="0">
              <a:buFont typeface="Monotype Sorts" pitchFamily="-112" charset="2"/>
              <a:buNone/>
            </a:pPr>
            <a:r>
              <a:rPr lang="en-US" baseline="30000" dirty="0"/>
              <a:t>‡</a:t>
            </a:r>
            <a:r>
              <a:rPr lang="en-US" dirty="0" smtClean="0"/>
              <a:t>Stevens Institute of Technology</a:t>
            </a:r>
          </a:p>
          <a:p>
            <a:pPr marL="0" indent="0">
              <a:buFont typeface="Monotype Sorts" pitchFamily="-11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Warping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1066800"/>
          </a:xfrm>
        </p:spPr>
        <p:txBody>
          <a:bodyPr/>
          <a:lstStyle/>
          <a:p>
            <a:r>
              <a:rPr lang="en-US" dirty="0" smtClean="0"/>
              <a:t>Given two time-series (training and testing), time warping algorithm performs an </a:t>
            </a:r>
            <a:r>
              <a:rPr lang="en-US" i="1" dirty="0" smtClean="0"/>
              <a:t>optimal</a:t>
            </a:r>
            <a:r>
              <a:rPr lang="en-US" dirty="0" smtClean="0"/>
              <a:t> alignment of the two traces.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Gayathri Chandrasekaran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4800" y="5181600"/>
            <a:ext cx="8534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Optimal </a:t>
            </a:r>
            <a:r>
              <a:rPr lang="en-US" b="1" dirty="0" smtClean="0">
                <a:solidFill>
                  <a:schemeClr val="tx1"/>
                </a:solidFill>
                <a:latin typeface="Times New Roman" pitchFamily="-112" charset="0"/>
              </a:rPr>
              <a:t>alignment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Times New Roman" pitchFamily="-112" charset="0"/>
              </a:rPr>
              <a:t>Minimal cumulative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difference between </a:t>
            </a:r>
          </a:p>
          <a:p>
            <a:pPr algn="ctr"/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the absolute values of RSS of aligned points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924050" y="2438400"/>
            <a:ext cx="3790950" cy="523875"/>
          </a:xfrm>
          <a:custGeom>
            <a:avLst/>
            <a:gdLst>
              <a:gd name="connsiteX0" fmla="*/ 0 w 3790950"/>
              <a:gd name="connsiteY0" fmla="*/ 523875 h 523875"/>
              <a:gd name="connsiteX1" fmla="*/ 1228725 w 3790950"/>
              <a:gd name="connsiteY1" fmla="*/ 9525 h 523875"/>
              <a:gd name="connsiteX2" fmla="*/ 2771775 w 3790950"/>
              <a:gd name="connsiteY2" fmla="*/ 514350 h 523875"/>
              <a:gd name="connsiteX3" fmla="*/ 3790950 w 3790950"/>
              <a:gd name="connsiteY3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950" h="523875">
                <a:moveTo>
                  <a:pt x="0" y="523875"/>
                </a:moveTo>
                <a:cubicBezTo>
                  <a:pt x="383381" y="267493"/>
                  <a:pt x="766763" y="11112"/>
                  <a:pt x="1228725" y="9525"/>
                </a:cubicBezTo>
                <a:cubicBezTo>
                  <a:pt x="1690687" y="7938"/>
                  <a:pt x="2344738" y="515937"/>
                  <a:pt x="2771775" y="514350"/>
                </a:cubicBezTo>
                <a:cubicBezTo>
                  <a:pt x="3198812" y="512763"/>
                  <a:pt x="3494881" y="256381"/>
                  <a:pt x="379095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981200" y="2362200"/>
            <a:ext cx="3581400" cy="685800"/>
            <a:chOff x="1905000" y="381000"/>
            <a:chExt cx="3581400" cy="685800"/>
          </a:xfrm>
        </p:grpSpPr>
        <p:sp>
          <p:nvSpPr>
            <p:cNvPr id="10" name="Flowchart: Connector 9"/>
            <p:cNvSpPr/>
            <p:nvPr/>
          </p:nvSpPr>
          <p:spPr>
            <a:xfrm>
              <a:off x="1905000" y="8382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2286000" y="6096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2667000" y="4572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3048000" y="3810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3429000" y="5334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4191000" y="8382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3810000" y="6858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4953000" y="8382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4648200" y="9144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5334000" y="6096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5400000" flipH="1">
            <a:off x="3641725" y="1692275"/>
            <a:ext cx="914400" cy="4540250"/>
            <a:chOff x="609600" y="1219200"/>
            <a:chExt cx="914400" cy="4540250"/>
          </a:xfrm>
        </p:grpSpPr>
        <p:sp>
          <p:nvSpPr>
            <p:cNvPr id="21" name="Freeform 20"/>
            <p:cNvSpPr/>
            <p:nvPr/>
          </p:nvSpPr>
          <p:spPr>
            <a:xfrm>
              <a:off x="609600" y="1219200"/>
              <a:ext cx="901700" cy="4540250"/>
            </a:xfrm>
            <a:custGeom>
              <a:avLst/>
              <a:gdLst>
                <a:gd name="connsiteX0" fmla="*/ 828675 w 901700"/>
                <a:gd name="connsiteY0" fmla="*/ 0 h 4540250"/>
                <a:gd name="connsiteX1" fmla="*/ 38100 w 901700"/>
                <a:gd name="connsiteY1" fmla="*/ 1066800 h 4540250"/>
                <a:gd name="connsiteX2" fmla="*/ 723900 w 901700"/>
                <a:gd name="connsiteY2" fmla="*/ 2609850 h 4540250"/>
                <a:gd name="connsiteX3" fmla="*/ 800100 w 901700"/>
                <a:gd name="connsiteY3" fmla="*/ 3514725 h 4540250"/>
                <a:gd name="connsiteX4" fmla="*/ 114300 w 901700"/>
                <a:gd name="connsiteY4" fmla="*/ 4391025 h 4540250"/>
                <a:gd name="connsiteX5" fmla="*/ 114300 w 901700"/>
                <a:gd name="connsiteY5" fmla="*/ 4410075 h 4540250"/>
                <a:gd name="connsiteX6" fmla="*/ 114300 w 901700"/>
                <a:gd name="connsiteY6" fmla="*/ 4391025 h 4540250"/>
                <a:gd name="connsiteX7" fmla="*/ 123825 w 901700"/>
                <a:gd name="connsiteY7" fmla="*/ 4362450 h 454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1700" h="4540250">
                  <a:moveTo>
                    <a:pt x="828675" y="0"/>
                  </a:moveTo>
                  <a:cubicBezTo>
                    <a:pt x="442118" y="315912"/>
                    <a:pt x="55562" y="631825"/>
                    <a:pt x="38100" y="1066800"/>
                  </a:cubicBezTo>
                  <a:cubicBezTo>
                    <a:pt x="20638" y="1501775"/>
                    <a:pt x="596900" y="2201863"/>
                    <a:pt x="723900" y="2609850"/>
                  </a:cubicBezTo>
                  <a:cubicBezTo>
                    <a:pt x="850900" y="3017837"/>
                    <a:pt x="901700" y="3217863"/>
                    <a:pt x="800100" y="3514725"/>
                  </a:cubicBezTo>
                  <a:cubicBezTo>
                    <a:pt x="698500" y="3811587"/>
                    <a:pt x="228600" y="4241800"/>
                    <a:pt x="114300" y="4391025"/>
                  </a:cubicBezTo>
                  <a:cubicBezTo>
                    <a:pt x="0" y="4540250"/>
                    <a:pt x="114300" y="4410075"/>
                    <a:pt x="114300" y="4410075"/>
                  </a:cubicBezTo>
                  <a:cubicBezTo>
                    <a:pt x="114300" y="4410075"/>
                    <a:pt x="112712" y="4398963"/>
                    <a:pt x="114300" y="4391025"/>
                  </a:cubicBezTo>
                  <a:cubicBezTo>
                    <a:pt x="115888" y="4383087"/>
                    <a:pt x="119856" y="4372768"/>
                    <a:pt x="123825" y="4362450"/>
                  </a:cubicBezTo>
                </a:path>
              </a:pathLst>
            </a:custGeom>
            <a:ln w="19050">
              <a:solidFill>
                <a:srgbClr val="160A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838200" y="1600200"/>
              <a:ext cx="152400" cy="152400"/>
            </a:xfrm>
            <a:prstGeom prst="flowChartConnector">
              <a:avLst/>
            </a:prstGeom>
            <a:solidFill>
              <a:srgbClr val="160AFC"/>
            </a:solidFill>
            <a:ln>
              <a:solidFill>
                <a:srgbClr val="160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1219200" y="1295400"/>
              <a:ext cx="152400" cy="152400"/>
            </a:xfrm>
            <a:prstGeom prst="flowChartConnector">
              <a:avLst/>
            </a:prstGeom>
            <a:solidFill>
              <a:srgbClr val="160AFC"/>
            </a:solidFill>
            <a:ln>
              <a:solidFill>
                <a:srgbClr val="160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609600" y="2057400"/>
              <a:ext cx="152400" cy="152400"/>
            </a:xfrm>
            <a:prstGeom prst="flowChartConnector">
              <a:avLst/>
            </a:prstGeom>
            <a:solidFill>
              <a:srgbClr val="160AFC"/>
            </a:solidFill>
            <a:ln>
              <a:solidFill>
                <a:srgbClr val="160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609600" y="2438400"/>
              <a:ext cx="152400" cy="152400"/>
            </a:xfrm>
            <a:prstGeom prst="flowChartConnector">
              <a:avLst/>
            </a:prstGeom>
            <a:solidFill>
              <a:srgbClr val="160AFC"/>
            </a:solidFill>
            <a:ln>
              <a:solidFill>
                <a:srgbClr val="160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762000" y="2819400"/>
              <a:ext cx="152400" cy="152400"/>
            </a:xfrm>
            <a:prstGeom prst="flowChartConnector">
              <a:avLst/>
            </a:prstGeom>
            <a:solidFill>
              <a:srgbClr val="160AFC"/>
            </a:solidFill>
            <a:ln>
              <a:solidFill>
                <a:srgbClr val="160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990600" y="3200400"/>
              <a:ext cx="152400" cy="152400"/>
            </a:xfrm>
            <a:prstGeom prst="flowChartConnector">
              <a:avLst/>
            </a:prstGeom>
            <a:solidFill>
              <a:srgbClr val="160AFC"/>
            </a:solidFill>
            <a:ln>
              <a:solidFill>
                <a:srgbClr val="160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1143000" y="3581400"/>
              <a:ext cx="152400" cy="152400"/>
            </a:xfrm>
            <a:prstGeom prst="flowChartConnector">
              <a:avLst/>
            </a:prstGeom>
            <a:solidFill>
              <a:srgbClr val="160AFC"/>
            </a:solidFill>
            <a:ln>
              <a:solidFill>
                <a:srgbClr val="160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1295400" y="3886200"/>
              <a:ext cx="152400" cy="152400"/>
            </a:xfrm>
            <a:prstGeom prst="flowChartConnector">
              <a:avLst/>
            </a:prstGeom>
            <a:solidFill>
              <a:srgbClr val="160AFC"/>
            </a:solidFill>
            <a:ln>
              <a:solidFill>
                <a:srgbClr val="160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1371600" y="4267200"/>
              <a:ext cx="152400" cy="152400"/>
            </a:xfrm>
            <a:prstGeom prst="flowChartConnector">
              <a:avLst/>
            </a:prstGeom>
            <a:solidFill>
              <a:srgbClr val="160AFC"/>
            </a:solidFill>
            <a:ln>
              <a:solidFill>
                <a:srgbClr val="160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1295400" y="4648200"/>
              <a:ext cx="152400" cy="152400"/>
            </a:xfrm>
            <a:prstGeom prst="flowChartConnector">
              <a:avLst/>
            </a:prstGeom>
            <a:solidFill>
              <a:srgbClr val="160AFC"/>
            </a:solidFill>
            <a:ln>
              <a:solidFill>
                <a:srgbClr val="160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1066800" y="5029200"/>
              <a:ext cx="152400" cy="152400"/>
            </a:xfrm>
            <a:prstGeom prst="flowChartConnector">
              <a:avLst/>
            </a:prstGeom>
            <a:solidFill>
              <a:srgbClr val="160AFC"/>
            </a:solidFill>
            <a:ln>
              <a:solidFill>
                <a:srgbClr val="160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838200" y="5334000"/>
              <a:ext cx="152400" cy="152400"/>
            </a:xfrm>
            <a:prstGeom prst="flowChartConnector">
              <a:avLst/>
            </a:prstGeom>
            <a:solidFill>
              <a:srgbClr val="160AFC"/>
            </a:solidFill>
            <a:ln>
              <a:solidFill>
                <a:srgbClr val="160A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/>
          <p:cNvCxnSpPr/>
          <p:nvPr/>
        </p:nvCxnSpPr>
        <p:spPr>
          <a:xfrm rot="16200000" flipV="1">
            <a:off x="1546225" y="3406776"/>
            <a:ext cx="1165318" cy="1429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5356225" y="2873375"/>
            <a:ext cx="1089118" cy="6763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1927225" y="3254375"/>
            <a:ext cx="1089118" cy="667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2308225" y="3101975"/>
            <a:ext cx="1089118" cy="667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17732" y="2514600"/>
            <a:ext cx="282668" cy="10891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2884441" y="2906759"/>
            <a:ext cx="1012918" cy="381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3146425" y="3101975"/>
            <a:ext cx="914400" cy="444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3489325" y="3260725"/>
            <a:ext cx="914400" cy="317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3902075" y="3413125"/>
            <a:ext cx="914400" cy="317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V="1">
            <a:off x="3940082" y="3406682"/>
            <a:ext cx="1241518" cy="3271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V="1">
            <a:off x="4343307" y="3536857"/>
            <a:ext cx="1241518" cy="2191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V="1">
            <a:off x="4533807" y="3346357"/>
            <a:ext cx="1241518" cy="6001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4914900" y="3086100"/>
            <a:ext cx="1219200" cy="838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15000" y="23622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Training</a:t>
            </a:r>
            <a:endParaRPr lang="en-US" sz="3000" dirty="0"/>
          </a:p>
        </p:txBody>
      </p:sp>
      <p:sp>
        <p:nvSpPr>
          <p:cNvPr id="48" name="TextBox 47"/>
          <p:cNvSpPr txBox="1"/>
          <p:nvPr/>
        </p:nvSpPr>
        <p:spPr>
          <a:xfrm>
            <a:off x="6172200" y="37338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Testing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859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85800"/>
          </a:xfrm>
        </p:spPr>
        <p:txBody>
          <a:bodyPr/>
          <a:lstStyle/>
          <a:p>
            <a:r>
              <a:rPr lang="en-US" dirty="0" smtClean="0"/>
              <a:t>How do we accomplish optimal alignment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Rutgers University</a:t>
            </a:r>
            <a:endParaRPr lang="en-US" dirty="0"/>
          </a:p>
        </p:txBody>
      </p:sp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99949"/>
              </p:ext>
            </p:extLst>
          </p:nvPr>
        </p:nvGraphicFramePr>
        <p:xfrm>
          <a:off x="1295400" y="1981200"/>
          <a:ext cx="3810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D</a:t>
                      </a:r>
                      <a:r>
                        <a:rPr lang="en-US" sz="1300" b="1" baseline="-25000" dirty="0" err="1" smtClean="0"/>
                        <a:t>ij</a:t>
                      </a:r>
                      <a:endParaRPr lang="en-US" sz="1300" b="1" baseline="-25000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" name="Freeform 131"/>
          <p:cNvSpPr/>
          <p:nvPr/>
        </p:nvSpPr>
        <p:spPr>
          <a:xfrm>
            <a:off x="1314450" y="1219200"/>
            <a:ext cx="3790950" cy="523875"/>
          </a:xfrm>
          <a:custGeom>
            <a:avLst/>
            <a:gdLst>
              <a:gd name="connsiteX0" fmla="*/ 0 w 3790950"/>
              <a:gd name="connsiteY0" fmla="*/ 523875 h 523875"/>
              <a:gd name="connsiteX1" fmla="*/ 1228725 w 3790950"/>
              <a:gd name="connsiteY1" fmla="*/ 9525 h 523875"/>
              <a:gd name="connsiteX2" fmla="*/ 2771775 w 3790950"/>
              <a:gd name="connsiteY2" fmla="*/ 514350 h 523875"/>
              <a:gd name="connsiteX3" fmla="*/ 3790950 w 3790950"/>
              <a:gd name="connsiteY3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950" h="523875">
                <a:moveTo>
                  <a:pt x="0" y="523875"/>
                </a:moveTo>
                <a:cubicBezTo>
                  <a:pt x="383381" y="267493"/>
                  <a:pt x="766763" y="11112"/>
                  <a:pt x="1228725" y="9525"/>
                </a:cubicBezTo>
                <a:cubicBezTo>
                  <a:pt x="1690687" y="7938"/>
                  <a:pt x="2344738" y="515937"/>
                  <a:pt x="2771775" y="514350"/>
                </a:cubicBezTo>
                <a:cubicBezTo>
                  <a:pt x="3198812" y="512763"/>
                  <a:pt x="3494881" y="256381"/>
                  <a:pt x="379095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Freeform 132"/>
          <p:cNvSpPr/>
          <p:nvPr/>
        </p:nvSpPr>
        <p:spPr>
          <a:xfrm>
            <a:off x="304800" y="1981200"/>
            <a:ext cx="901700" cy="4540250"/>
          </a:xfrm>
          <a:custGeom>
            <a:avLst/>
            <a:gdLst>
              <a:gd name="connsiteX0" fmla="*/ 828675 w 901700"/>
              <a:gd name="connsiteY0" fmla="*/ 0 h 4540250"/>
              <a:gd name="connsiteX1" fmla="*/ 38100 w 901700"/>
              <a:gd name="connsiteY1" fmla="*/ 1066800 h 4540250"/>
              <a:gd name="connsiteX2" fmla="*/ 723900 w 901700"/>
              <a:gd name="connsiteY2" fmla="*/ 2609850 h 4540250"/>
              <a:gd name="connsiteX3" fmla="*/ 800100 w 901700"/>
              <a:gd name="connsiteY3" fmla="*/ 3514725 h 4540250"/>
              <a:gd name="connsiteX4" fmla="*/ 114300 w 901700"/>
              <a:gd name="connsiteY4" fmla="*/ 4391025 h 4540250"/>
              <a:gd name="connsiteX5" fmla="*/ 114300 w 901700"/>
              <a:gd name="connsiteY5" fmla="*/ 4410075 h 4540250"/>
              <a:gd name="connsiteX6" fmla="*/ 114300 w 901700"/>
              <a:gd name="connsiteY6" fmla="*/ 4391025 h 4540250"/>
              <a:gd name="connsiteX7" fmla="*/ 123825 w 901700"/>
              <a:gd name="connsiteY7" fmla="*/ 4362450 h 4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700" h="4540250">
                <a:moveTo>
                  <a:pt x="828675" y="0"/>
                </a:moveTo>
                <a:cubicBezTo>
                  <a:pt x="442118" y="315912"/>
                  <a:pt x="55562" y="631825"/>
                  <a:pt x="38100" y="1066800"/>
                </a:cubicBezTo>
                <a:cubicBezTo>
                  <a:pt x="20638" y="1501775"/>
                  <a:pt x="596900" y="2201863"/>
                  <a:pt x="723900" y="2609850"/>
                </a:cubicBezTo>
                <a:cubicBezTo>
                  <a:pt x="850900" y="3017837"/>
                  <a:pt x="901700" y="3217863"/>
                  <a:pt x="800100" y="3514725"/>
                </a:cubicBezTo>
                <a:cubicBezTo>
                  <a:pt x="698500" y="3811587"/>
                  <a:pt x="228600" y="4241800"/>
                  <a:pt x="114300" y="4391025"/>
                </a:cubicBezTo>
                <a:cubicBezTo>
                  <a:pt x="0" y="4540250"/>
                  <a:pt x="114300" y="4410075"/>
                  <a:pt x="114300" y="4410075"/>
                </a:cubicBezTo>
                <a:cubicBezTo>
                  <a:pt x="114300" y="4410075"/>
                  <a:pt x="112712" y="4398963"/>
                  <a:pt x="114300" y="4391025"/>
                </a:cubicBezTo>
                <a:cubicBezTo>
                  <a:pt x="115888" y="4383087"/>
                  <a:pt x="119856" y="4372768"/>
                  <a:pt x="123825" y="4362450"/>
                </a:cubicBezTo>
              </a:path>
            </a:pathLst>
          </a:custGeom>
          <a:ln w="19050">
            <a:solidFill>
              <a:srgbClr val="16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lowchart: Connector 133"/>
          <p:cNvSpPr/>
          <p:nvPr/>
        </p:nvSpPr>
        <p:spPr>
          <a:xfrm>
            <a:off x="1371600" y="16002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lowchart: Connector 134"/>
          <p:cNvSpPr/>
          <p:nvPr/>
        </p:nvSpPr>
        <p:spPr>
          <a:xfrm>
            <a:off x="1752600" y="13716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lowchart: Connector 135"/>
          <p:cNvSpPr/>
          <p:nvPr/>
        </p:nvSpPr>
        <p:spPr>
          <a:xfrm>
            <a:off x="2133600" y="12192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lowchart: Connector 136"/>
          <p:cNvSpPr/>
          <p:nvPr/>
        </p:nvSpPr>
        <p:spPr>
          <a:xfrm>
            <a:off x="2514600" y="11430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owchart: Connector 137"/>
          <p:cNvSpPr/>
          <p:nvPr/>
        </p:nvSpPr>
        <p:spPr>
          <a:xfrm>
            <a:off x="2895600" y="12954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Connector 138"/>
          <p:cNvSpPr/>
          <p:nvPr/>
        </p:nvSpPr>
        <p:spPr>
          <a:xfrm>
            <a:off x="3657600" y="16002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Connector 139"/>
          <p:cNvSpPr/>
          <p:nvPr/>
        </p:nvSpPr>
        <p:spPr>
          <a:xfrm>
            <a:off x="3276600" y="14478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Connector 140"/>
          <p:cNvSpPr/>
          <p:nvPr/>
        </p:nvSpPr>
        <p:spPr>
          <a:xfrm>
            <a:off x="4419600" y="16002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lowchart: Connector 141"/>
          <p:cNvSpPr/>
          <p:nvPr/>
        </p:nvSpPr>
        <p:spPr>
          <a:xfrm>
            <a:off x="4114800" y="16764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lowchart: Connector 142"/>
          <p:cNvSpPr/>
          <p:nvPr/>
        </p:nvSpPr>
        <p:spPr>
          <a:xfrm>
            <a:off x="4800600" y="13716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Connector 143"/>
          <p:cNvSpPr/>
          <p:nvPr/>
        </p:nvSpPr>
        <p:spPr>
          <a:xfrm>
            <a:off x="533400" y="23622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lowchart: Connector 144"/>
          <p:cNvSpPr/>
          <p:nvPr/>
        </p:nvSpPr>
        <p:spPr>
          <a:xfrm>
            <a:off x="914400" y="20574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lowchart: Connector 145"/>
          <p:cNvSpPr/>
          <p:nvPr/>
        </p:nvSpPr>
        <p:spPr>
          <a:xfrm>
            <a:off x="304800" y="28194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lowchart: Connector 146"/>
          <p:cNvSpPr/>
          <p:nvPr/>
        </p:nvSpPr>
        <p:spPr>
          <a:xfrm>
            <a:off x="304800" y="32004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lowchart: Connector 147"/>
          <p:cNvSpPr/>
          <p:nvPr/>
        </p:nvSpPr>
        <p:spPr>
          <a:xfrm>
            <a:off x="457200" y="35814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lowchart: Connector 148"/>
          <p:cNvSpPr/>
          <p:nvPr/>
        </p:nvSpPr>
        <p:spPr>
          <a:xfrm>
            <a:off x="685800" y="39624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lowchart: Connector 149"/>
          <p:cNvSpPr/>
          <p:nvPr/>
        </p:nvSpPr>
        <p:spPr>
          <a:xfrm>
            <a:off x="838200" y="43434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lowchart: Connector 150"/>
          <p:cNvSpPr/>
          <p:nvPr/>
        </p:nvSpPr>
        <p:spPr>
          <a:xfrm>
            <a:off x="990600" y="46482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lowchart: Connector 151"/>
          <p:cNvSpPr/>
          <p:nvPr/>
        </p:nvSpPr>
        <p:spPr>
          <a:xfrm>
            <a:off x="1066800" y="50292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lowchart: Connector 152"/>
          <p:cNvSpPr/>
          <p:nvPr/>
        </p:nvSpPr>
        <p:spPr>
          <a:xfrm>
            <a:off x="990600" y="54102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Connector 153"/>
          <p:cNvSpPr/>
          <p:nvPr/>
        </p:nvSpPr>
        <p:spPr>
          <a:xfrm>
            <a:off x="762000" y="57912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lowchart: Connector 154"/>
          <p:cNvSpPr/>
          <p:nvPr/>
        </p:nvSpPr>
        <p:spPr>
          <a:xfrm>
            <a:off x="533400" y="60960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 rot="16200000">
            <a:off x="-310635" y="4425435"/>
            <a:ext cx="1632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Testing</a:t>
            </a:r>
            <a:endParaRPr lang="en-US" sz="3000" dirty="0"/>
          </a:p>
        </p:txBody>
      </p:sp>
      <p:sp>
        <p:nvSpPr>
          <p:cNvPr id="157" name="TextBox 156"/>
          <p:cNvSpPr txBox="1"/>
          <p:nvPr/>
        </p:nvSpPr>
        <p:spPr>
          <a:xfrm>
            <a:off x="3411279" y="10946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Training</a:t>
            </a:r>
            <a:endParaRPr lang="en-US" sz="3000" dirty="0"/>
          </a:p>
        </p:txBody>
      </p:sp>
      <p:sp>
        <p:nvSpPr>
          <p:cNvPr id="178" name="TextBox 177"/>
          <p:cNvSpPr txBox="1"/>
          <p:nvPr/>
        </p:nvSpPr>
        <p:spPr>
          <a:xfrm>
            <a:off x="4876800" y="62585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</a:t>
            </a:r>
            <a:r>
              <a:rPr lang="en-US" sz="2800" dirty="0" smtClean="0"/>
              <a:t>× 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09" name="Rectangle 208"/>
          <p:cNvSpPr/>
          <p:nvPr/>
        </p:nvSpPr>
        <p:spPr bwMode="auto">
          <a:xfrm>
            <a:off x="5334000" y="1905000"/>
            <a:ext cx="35052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Classic Dynamic-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Programming Algorithm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5257800" y="3124200"/>
            <a:ext cx="37338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DDTW –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Derivative Dyna</a:t>
            </a:r>
            <a:r>
              <a:rPr lang="en-US" dirty="0" smtClean="0">
                <a:latin typeface="Times New Roman" pitchFamily="-112" charset="0"/>
              </a:rPr>
              <a:t>mic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-112" charset="0"/>
              </a:rPr>
              <a:t>Time Warping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5334000" y="4724400"/>
            <a:ext cx="35052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Distance Matrix</a:t>
            </a:r>
          </a:p>
          <a:p>
            <a:pPr marL="0" indent="0" algn="ctr">
              <a:buNone/>
            </a:pPr>
            <a:r>
              <a:rPr lang="en-US" dirty="0"/>
              <a:t>    </a:t>
            </a:r>
            <a:r>
              <a:rPr lang="en-US" dirty="0" err="1"/>
              <a:t>D</a:t>
            </a:r>
            <a:r>
              <a:rPr lang="en-US" baseline="-25000" dirty="0" err="1"/>
              <a:t>ij</a:t>
            </a:r>
            <a:r>
              <a:rPr lang="en-US" baseline="-25000" dirty="0"/>
              <a:t> </a:t>
            </a:r>
            <a:r>
              <a:rPr lang="en-US" dirty="0"/>
              <a:t> = (</a:t>
            </a:r>
            <a:r>
              <a:rPr lang="en-US" dirty="0" err="1"/>
              <a:t>RSS</a:t>
            </a:r>
            <a:r>
              <a:rPr lang="en-US" baseline="30000" dirty="0" err="1"/>
              <a:t>′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/>
              <a:t>– </a:t>
            </a:r>
            <a:r>
              <a:rPr lang="en-US" dirty="0" err="1"/>
              <a:t>RSS</a:t>
            </a:r>
            <a:r>
              <a:rPr lang="en-US" baseline="30000" dirty="0" err="1"/>
              <a:t>′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13" name="Right Arrow 212"/>
          <p:cNvSpPr/>
          <p:nvPr/>
        </p:nvSpPr>
        <p:spPr bwMode="auto">
          <a:xfrm rot="2253167">
            <a:off x="2877291" y="4048222"/>
            <a:ext cx="2716267" cy="3632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cxnSp>
        <p:nvCxnSpPr>
          <p:cNvPr id="215" name="Straight Connector 214"/>
          <p:cNvCxnSpPr>
            <a:stCxn id="147" idx="6"/>
          </p:cNvCxnSpPr>
          <p:nvPr/>
        </p:nvCxnSpPr>
        <p:spPr bwMode="auto">
          <a:xfrm flipV="1">
            <a:off x="457200" y="3258087"/>
            <a:ext cx="2438400" cy="1851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/>
          <p:cNvCxnSpPr/>
          <p:nvPr/>
        </p:nvCxnSpPr>
        <p:spPr bwMode="auto">
          <a:xfrm>
            <a:off x="2971800" y="1371600"/>
            <a:ext cx="0" cy="175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Freeform 13"/>
          <p:cNvSpPr/>
          <p:nvPr/>
        </p:nvSpPr>
        <p:spPr>
          <a:xfrm>
            <a:off x="1499191" y="2208092"/>
            <a:ext cx="3557951" cy="3969424"/>
          </a:xfrm>
          <a:custGeom>
            <a:avLst/>
            <a:gdLst>
              <a:gd name="connsiteX0" fmla="*/ 0 w 3557951"/>
              <a:gd name="connsiteY0" fmla="*/ 3480 h 3969424"/>
              <a:gd name="connsiteX1" fmla="*/ 1031358 w 3557951"/>
              <a:gd name="connsiteY1" fmla="*/ 279927 h 3969424"/>
              <a:gd name="connsiteX2" fmla="*/ 839972 w 3557951"/>
              <a:gd name="connsiteY2" fmla="*/ 1779117 h 3969424"/>
              <a:gd name="connsiteX3" fmla="*/ 2275367 w 3557951"/>
              <a:gd name="connsiteY3" fmla="*/ 2129992 h 3969424"/>
              <a:gd name="connsiteX4" fmla="*/ 2307265 w 3557951"/>
              <a:gd name="connsiteY4" fmla="*/ 3342103 h 3969424"/>
              <a:gd name="connsiteX5" fmla="*/ 3444949 w 3557951"/>
              <a:gd name="connsiteY5" fmla="*/ 3565387 h 3969424"/>
              <a:gd name="connsiteX6" fmla="*/ 3455581 w 3557951"/>
              <a:gd name="connsiteY6" fmla="*/ 3969424 h 396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7951" h="3969424">
                <a:moveTo>
                  <a:pt x="0" y="3480"/>
                </a:moveTo>
                <a:cubicBezTo>
                  <a:pt x="445681" y="-6266"/>
                  <a:pt x="891363" y="-16012"/>
                  <a:pt x="1031358" y="279927"/>
                </a:cubicBezTo>
                <a:cubicBezTo>
                  <a:pt x="1171353" y="575866"/>
                  <a:pt x="632637" y="1470773"/>
                  <a:pt x="839972" y="1779117"/>
                </a:cubicBezTo>
                <a:cubicBezTo>
                  <a:pt x="1047307" y="2087461"/>
                  <a:pt x="2030818" y="1869494"/>
                  <a:pt x="2275367" y="2129992"/>
                </a:cubicBezTo>
                <a:cubicBezTo>
                  <a:pt x="2519916" y="2390490"/>
                  <a:pt x="2112335" y="3102870"/>
                  <a:pt x="2307265" y="3342103"/>
                </a:cubicBezTo>
                <a:cubicBezTo>
                  <a:pt x="2502195" y="3581336"/>
                  <a:pt x="3253563" y="3460834"/>
                  <a:pt x="3444949" y="3565387"/>
                </a:cubicBezTo>
                <a:cubicBezTo>
                  <a:pt x="3636335" y="3669940"/>
                  <a:pt x="3545958" y="3819682"/>
                  <a:pt x="3455581" y="396942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876800" y="6172200"/>
            <a:ext cx="76200" cy="15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2057400" y="4128700"/>
            <a:ext cx="747712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431256" y="3796100"/>
            <a:ext cx="388144" cy="3949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400300" y="2691199"/>
            <a:ext cx="809625" cy="3429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400300" y="3034098"/>
            <a:ext cx="381000" cy="39490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660064" y="3733800"/>
            <a:ext cx="3483935" cy="15287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A point in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training can be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mapped to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atmost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</a:t>
            </a:r>
            <a:r>
              <a:rPr lang="en-US" dirty="0" smtClean="0">
                <a:latin typeface="Times New Roman" pitchFamily="-112" charset="0"/>
              </a:rPr>
              <a:t>two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-112" charset="0"/>
              </a:rPr>
              <a:t>consecutive points in testing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-112" charset="0"/>
              </a:rPr>
              <a:t>or vice-versa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 Dynamic Time Warping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15039"/>
              </p:ext>
            </p:extLst>
          </p:nvPr>
        </p:nvGraphicFramePr>
        <p:xfrm>
          <a:off x="1295400" y="1953399"/>
          <a:ext cx="3810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b="1" baseline="-25000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1314450" y="1191399"/>
            <a:ext cx="3790950" cy="523875"/>
          </a:xfrm>
          <a:custGeom>
            <a:avLst/>
            <a:gdLst>
              <a:gd name="connsiteX0" fmla="*/ 0 w 3790950"/>
              <a:gd name="connsiteY0" fmla="*/ 523875 h 523875"/>
              <a:gd name="connsiteX1" fmla="*/ 1228725 w 3790950"/>
              <a:gd name="connsiteY1" fmla="*/ 9525 h 523875"/>
              <a:gd name="connsiteX2" fmla="*/ 2771775 w 3790950"/>
              <a:gd name="connsiteY2" fmla="*/ 514350 h 523875"/>
              <a:gd name="connsiteX3" fmla="*/ 3790950 w 3790950"/>
              <a:gd name="connsiteY3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950" h="523875">
                <a:moveTo>
                  <a:pt x="0" y="523875"/>
                </a:moveTo>
                <a:cubicBezTo>
                  <a:pt x="383381" y="267493"/>
                  <a:pt x="766763" y="11112"/>
                  <a:pt x="1228725" y="9525"/>
                </a:cubicBezTo>
                <a:cubicBezTo>
                  <a:pt x="1690687" y="7938"/>
                  <a:pt x="2344738" y="515937"/>
                  <a:pt x="2771775" y="514350"/>
                </a:cubicBezTo>
                <a:cubicBezTo>
                  <a:pt x="3198812" y="512763"/>
                  <a:pt x="3494881" y="256381"/>
                  <a:pt x="379095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04800" y="1953399"/>
            <a:ext cx="901700" cy="4540250"/>
          </a:xfrm>
          <a:custGeom>
            <a:avLst/>
            <a:gdLst>
              <a:gd name="connsiteX0" fmla="*/ 828675 w 901700"/>
              <a:gd name="connsiteY0" fmla="*/ 0 h 4540250"/>
              <a:gd name="connsiteX1" fmla="*/ 38100 w 901700"/>
              <a:gd name="connsiteY1" fmla="*/ 1066800 h 4540250"/>
              <a:gd name="connsiteX2" fmla="*/ 723900 w 901700"/>
              <a:gd name="connsiteY2" fmla="*/ 2609850 h 4540250"/>
              <a:gd name="connsiteX3" fmla="*/ 800100 w 901700"/>
              <a:gd name="connsiteY3" fmla="*/ 3514725 h 4540250"/>
              <a:gd name="connsiteX4" fmla="*/ 114300 w 901700"/>
              <a:gd name="connsiteY4" fmla="*/ 4391025 h 4540250"/>
              <a:gd name="connsiteX5" fmla="*/ 114300 w 901700"/>
              <a:gd name="connsiteY5" fmla="*/ 4410075 h 4540250"/>
              <a:gd name="connsiteX6" fmla="*/ 114300 w 901700"/>
              <a:gd name="connsiteY6" fmla="*/ 4391025 h 4540250"/>
              <a:gd name="connsiteX7" fmla="*/ 123825 w 901700"/>
              <a:gd name="connsiteY7" fmla="*/ 4362450 h 4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700" h="4540250">
                <a:moveTo>
                  <a:pt x="828675" y="0"/>
                </a:moveTo>
                <a:cubicBezTo>
                  <a:pt x="442118" y="315912"/>
                  <a:pt x="55562" y="631825"/>
                  <a:pt x="38100" y="1066800"/>
                </a:cubicBezTo>
                <a:cubicBezTo>
                  <a:pt x="20638" y="1501775"/>
                  <a:pt x="596900" y="2201863"/>
                  <a:pt x="723900" y="2609850"/>
                </a:cubicBezTo>
                <a:cubicBezTo>
                  <a:pt x="850900" y="3017837"/>
                  <a:pt x="901700" y="3217863"/>
                  <a:pt x="800100" y="3514725"/>
                </a:cubicBezTo>
                <a:cubicBezTo>
                  <a:pt x="698500" y="3811587"/>
                  <a:pt x="228600" y="4241800"/>
                  <a:pt x="114300" y="4391025"/>
                </a:cubicBezTo>
                <a:cubicBezTo>
                  <a:pt x="0" y="4540250"/>
                  <a:pt x="114300" y="4410075"/>
                  <a:pt x="114300" y="4410075"/>
                </a:cubicBezTo>
                <a:cubicBezTo>
                  <a:pt x="114300" y="4410075"/>
                  <a:pt x="112712" y="4398963"/>
                  <a:pt x="114300" y="4391025"/>
                </a:cubicBezTo>
                <a:cubicBezTo>
                  <a:pt x="115888" y="4383087"/>
                  <a:pt x="119856" y="4372768"/>
                  <a:pt x="123825" y="4362450"/>
                </a:cubicBezTo>
              </a:path>
            </a:pathLst>
          </a:custGeom>
          <a:ln w="19050">
            <a:solidFill>
              <a:srgbClr val="16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371600" y="1572399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1752600" y="1343799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133600" y="1191399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514600" y="1115199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895600" y="1267599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3657600" y="1572399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276600" y="1419999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419600" y="1572399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4114800" y="1648599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800600" y="1343799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533400" y="2334399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914400" y="2029599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304800" y="2791599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304800" y="3172599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457200" y="3553599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685800" y="3934599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838200" y="4315599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990600" y="4620399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1066800" y="5001399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990600" y="5382399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762000" y="5763399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533400" y="6068199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310635" y="4397634"/>
            <a:ext cx="1632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Testing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3411279" y="10668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Training</a:t>
            </a:r>
            <a:endParaRPr lang="en-US" sz="30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2667000" y="2819400"/>
            <a:ext cx="381000" cy="42939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 bwMode="auto">
          <a:xfrm>
            <a:off x="2667000" y="3248799"/>
            <a:ext cx="3048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 bwMode="auto">
          <a:xfrm>
            <a:off x="3048000" y="2791599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 bwMode="auto">
          <a:xfrm>
            <a:off x="2286000" y="2590800"/>
            <a:ext cx="1219200" cy="96279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96" name="Right Arrow 95"/>
          <p:cNvSpPr/>
          <p:nvPr/>
        </p:nvSpPr>
        <p:spPr bwMode="auto">
          <a:xfrm>
            <a:off x="3258879" y="2362200"/>
            <a:ext cx="2456121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Local Constraint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5791200" y="1905000"/>
            <a:ext cx="3200400" cy="15723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Cost Matrix</a:t>
            </a:r>
          </a:p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ij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ij</a:t>
            </a:r>
            <a:r>
              <a:rPr lang="en-US" dirty="0" smtClean="0"/>
              <a:t> + </a:t>
            </a:r>
          </a:p>
          <a:p>
            <a:pPr marL="0" indent="0" algn="ctr">
              <a:buNone/>
            </a:pPr>
            <a:r>
              <a:rPr lang="en-US" dirty="0" smtClean="0"/>
              <a:t>Min(C</a:t>
            </a:r>
            <a:r>
              <a:rPr lang="en-US" baseline="-25000" dirty="0" smtClean="0"/>
              <a:t>(i-1)</a:t>
            </a:r>
            <a:r>
              <a:rPr lang="en-US" baseline="-25000" dirty="0" err="1" smtClean="0"/>
              <a:t>j</a:t>
            </a:r>
            <a:r>
              <a:rPr lang="en-US" dirty="0" err="1" smtClean="0"/>
              <a:t>,C</a:t>
            </a:r>
            <a:r>
              <a:rPr lang="en-US" baseline="-25000" dirty="0" smtClean="0"/>
              <a:t>(i-1)(j-1)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(j-1)</a:t>
            </a:r>
            <a:r>
              <a:rPr lang="en-US" dirty="0" smtClean="0"/>
              <a:t>)</a:t>
            </a:r>
            <a:endParaRPr lang="en-US" dirty="0"/>
          </a:p>
          <a:p>
            <a:pPr marL="0" indent="0" algn="ctr">
              <a:buNone/>
            </a:pPr>
            <a:endParaRPr lang="en-US" baseline="30000" dirty="0"/>
          </a:p>
        </p:txBody>
      </p:sp>
      <p:sp>
        <p:nvSpPr>
          <p:cNvPr id="98" name="Rectangle 97"/>
          <p:cNvSpPr/>
          <p:nvPr/>
        </p:nvSpPr>
        <p:spPr bwMode="auto">
          <a:xfrm>
            <a:off x="6019800" y="5437886"/>
            <a:ext cx="26670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Goal : Min C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MN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876800" y="61823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</a:t>
            </a:r>
            <a:r>
              <a:rPr lang="en-US" sz="2800" dirty="0" smtClean="0"/>
              <a:t>× </a:t>
            </a:r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590800" y="4267200"/>
            <a:ext cx="381000" cy="42939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590800" y="4696599"/>
            <a:ext cx="3048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>
            <a:off x="2971800" y="4315599"/>
            <a:ext cx="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 bwMode="auto">
          <a:xfrm>
            <a:off x="1905000" y="3706000"/>
            <a:ext cx="1524000" cy="1447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2590800" y="3914001"/>
            <a:ext cx="381000" cy="42939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2209800" y="4295001"/>
            <a:ext cx="381000" cy="42939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Right Arrow 49"/>
          <p:cNvSpPr/>
          <p:nvPr/>
        </p:nvSpPr>
        <p:spPr bwMode="auto">
          <a:xfrm>
            <a:off x="2819400" y="3581400"/>
            <a:ext cx="3065721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Stronger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Local Constraint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724400" y="5964313"/>
            <a:ext cx="381000" cy="360287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67293" y="2115879"/>
            <a:ext cx="3630072" cy="4019107"/>
          </a:xfrm>
          <a:custGeom>
            <a:avLst/>
            <a:gdLst>
              <a:gd name="connsiteX0" fmla="*/ 0 w 3630072"/>
              <a:gd name="connsiteY0" fmla="*/ 0 h 4019107"/>
              <a:gd name="connsiteX1" fmla="*/ 1520456 w 3630072"/>
              <a:gd name="connsiteY1" fmla="*/ 1148316 h 4019107"/>
              <a:gd name="connsiteX2" fmla="*/ 3487479 w 3630072"/>
              <a:gd name="connsiteY2" fmla="*/ 1137684 h 4019107"/>
              <a:gd name="connsiteX3" fmla="*/ 3476847 w 3630072"/>
              <a:gd name="connsiteY3" fmla="*/ 1137684 h 4019107"/>
              <a:gd name="connsiteX4" fmla="*/ 3476847 w 3630072"/>
              <a:gd name="connsiteY4" fmla="*/ 4019107 h 4019107"/>
              <a:gd name="connsiteX5" fmla="*/ 3476847 w 3630072"/>
              <a:gd name="connsiteY5" fmla="*/ 4019107 h 401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0072" h="4019107">
                <a:moveTo>
                  <a:pt x="0" y="0"/>
                </a:moveTo>
                <a:cubicBezTo>
                  <a:pt x="469605" y="479351"/>
                  <a:pt x="939210" y="958702"/>
                  <a:pt x="1520456" y="1148316"/>
                </a:cubicBezTo>
                <a:cubicBezTo>
                  <a:pt x="2101703" y="1337930"/>
                  <a:pt x="3487479" y="1137684"/>
                  <a:pt x="3487479" y="1137684"/>
                </a:cubicBezTo>
                <a:cubicBezTo>
                  <a:pt x="3813544" y="1135912"/>
                  <a:pt x="3478619" y="657447"/>
                  <a:pt x="3476847" y="1137684"/>
                </a:cubicBezTo>
                <a:cubicBezTo>
                  <a:pt x="3475075" y="1617921"/>
                  <a:pt x="3476847" y="4019107"/>
                  <a:pt x="3476847" y="4019107"/>
                </a:cubicBezTo>
                <a:lnTo>
                  <a:pt x="3476847" y="4019107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4953000" y="5943600"/>
            <a:ext cx="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6" grpId="0" animBg="1"/>
      <p:bldP spid="37" grpId="0" animBg="1"/>
      <p:bldP spid="35" grpId="0" animBg="1"/>
      <p:bldP spid="95" grpId="0" animBg="1"/>
      <p:bldP spid="96" grpId="0" animBg="1"/>
      <p:bldP spid="97" grpId="0" animBg="1"/>
      <p:bldP spid="98" grpId="0" animBg="1"/>
      <p:bldP spid="45" grpId="0" animBg="1"/>
      <p:bldP spid="50" grpId="0" animBg="1"/>
      <p:bldP spid="40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Dynamic Time Warping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47800" y="1974112"/>
            <a:ext cx="3806456" cy="4348716"/>
          </a:xfrm>
          <a:custGeom>
            <a:avLst/>
            <a:gdLst>
              <a:gd name="connsiteX0" fmla="*/ 0 w 3806456"/>
              <a:gd name="connsiteY0" fmla="*/ 0 h 4348716"/>
              <a:gd name="connsiteX1" fmla="*/ 2477386 w 3806456"/>
              <a:gd name="connsiteY1" fmla="*/ 1212111 h 4348716"/>
              <a:gd name="connsiteX2" fmla="*/ 3806456 w 3806456"/>
              <a:gd name="connsiteY2" fmla="*/ 4348716 h 4348716"/>
              <a:gd name="connsiteX3" fmla="*/ 648586 w 3806456"/>
              <a:gd name="connsiteY3" fmla="*/ 2658139 h 4348716"/>
              <a:gd name="connsiteX4" fmla="*/ 0 w 3806456"/>
              <a:gd name="connsiteY4" fmla="*/ 0 h 434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6456" h="4348716">
                <a:moveTo>
                  <a:pt x="0" y="0"/>
                </a:moveTo>
                <a:lnTo>
                  <a:pt x="2477386" y="1212111"/>
                </a:lnTo>
                <a:lnTo>
                  <a:pt x="3806456" y="4348716"/>
                </a:lnTo>
                <a:lnTo>
                  <a:pt x="648586" y="2658139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1981200"/>
            <a:ext cx="4191000" cy="19812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-381000" y="3810000"/>
            <a:ext cx="4800600" cy="11430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1943100" y="3009900"/>
            <a:ext cx="4648200" cy="19812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143000" y="4114800"/>
            <a:ext cx="4114802" cy="220980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276643"/>
              </p:ext>
            </p:extLst>
          </p:nvPr>
        </p:nvGraphicFramePr>
        <p:xfrm>
          <a:off x="1447800" y="1981200"/>
          <a:ext cx="3810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Freeform 12"/>
          <p:cNvSpPr/>
          <p:nvPr/>
        </p:nvSpPr>
        <p:spPr>
          <a:xfrm>
            <a:off x="1466850" y="1219200"/>
            <a:ext cx="3790950" cy="523875"/>
          </a:xfrm>
          <a:custGeom>
            <a:avLst/>
            <a:gdLst>
              <a:gd name="connsiteX0" fmla="*/ 0 w 3790950"/>
              <a:gd name="connsiteY0" fmla="*/ 523875 h 523875"/>
              <a:gd name="connsiteX1" fmla="*/ 1228725 w 3790950"/>
              <a:gd name="connsiteY1" fmla="*/ 9525 h 523875"/>
              <a:gd name="connsiteX2" fmla="*/ 2771775 w 3790950"/>
              <a:gd name="connsiteY2" fmla="*/ 514350 h 523875"/>
              <a:gd name="connsiteX3" fmla="*/ 3790950 w 3790950"/>
              <a:gd name="connsiteY3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950" h="523875">
                <a:moveTo>
                  <a:pt x="0" y="523875"/>
                </a:moveTo>
                <a:cubicBezTo>
                  <a:pt x="383381" y="267493"/>
                  <a:pt x="766763" y="11112"/>
                  <a:pt x="1228725" y="9525"/>
                </a:cubicBezTo>
                <a:cubicBezTo>
                  <a:pt x="1690687" y="7938"/>
                  <a:pt x="2344738" y="515937"/>
                  <a:pt x="2771775" y="514350"/>
                </a:cubicBezTo>
                <a:cubicBezTo>
                  <a:pt x="3198812" y="512763"/>
                  <a:pt x="3494881" y="256381"/>
                  <a:pt x="379095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28600" y="1981200"/>
            <a:ext cx="901700" cy="4540250"/>
          </a:xfrm>
          <a:custGeom>
            <a:avLst/>
            <a:gdLst>
              <a:gd name="connsiteX0" fmla="*/ 828675 w 901700"/>
              <a:gd name="connsiteY0" fmla="*/ 0 h 4540250"/>
              <a:gd name="connsiteX1" fmla="*/ 38100 w 901700"/>
              <a:gd name="connsiteY1" fmla="*/ 1066800 h 4540250"/>
              <a:gd name="connsiteX2" fmla="*/ 723900 w 901700"/>
              <a:gd name="connsiteY2" fmla="*/ 2609850 h 4540250"/>
              <a:gd name="connsiteX3" fmla="*/ 800100 w 901700"/>
              <a:gd name="connsiteY3" fmla="*/ 3514725 h 4540250"/>
              <a:gd name="connsiteX4" fmla="*/ 114300 w 901700"/>
              <a:gd name="connsiteY4" fmla="*/ 4391025 h 4540250"/>
              <a:gd name="connsiteX5" fmla="*/ 114300 w 901700"/>
              <a:gd name="connsiteY5" fmla="*/ 4410075 h 4540250"/>
              <a:gd name="connsiteX6" fmla="*/ 114300 w 901700"/>
              <a:gd name="connsiteY6" fmla="*/ 4391025 h 4540250"/>
              <a:gd name="connsiteX7" fmla="*/ 123825 w 901700"/>
              <a:gd name="connsiteY7" fmla="*/ 4362450 h 4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700" h="4540250">
                <a:moveTo>
                  <a:pt x="828675" y="0"/>
                </a:moveTo>
                <a:cubicBezTo>
                  <a:pt x="442118" y="315912"/>
                  <a:pt x="55562" y="631825"/>
                  <a:pt x="38100" y="1066800"/>
                </a:cubicBezTo>
                <a:cubicBezTo>
                  <a:pt x="20638" y="1501775"/>
                  <a:pt x="596900" y="2201863"/>
                  <a:pt x="723900" y="2609850"/>
                </a:cubicBezTo>
                <a:cubicBezTo>
                  <a:pt x="850900" y="3017837"/>
                  <a:pt x="901700" y="3217863"/>
                  <a:pt x="800100" y="3514725"/>
                </a:cubicBezTo>
                <a:cubicBezTo>
                  <a:pt x="698500" y="3811587"/>
                  <a:pt x="228600" y="4241800"/>
                  <a:pt x="114300" y="4391025"/>
                </a:cubicBezTo>
                <a:cubicBezTo>
                  <a:pt x="0" y="4540250"/>
                  <a:pt x="114300" y="4410075"/>
                  <a:pt x="114300" y="4410075"/>
                </a:cubicBezTo>
                <a:cubicBezTo>
                  <a:pt x="114300" y="4410075"/>
                  <a:pt x="112712" y="4398963"/>
                  <a:pt x="114300" y="4391025"/>
                </a:cubicBezTo>
                <a:cubicBezTo>
                  <a:pt x="115888" y="4383087"/>
                  <a:pt x="119856" y="4372768"/>
                  <a:pt x="123825" y="4362450"/>
                </a:cubicBezTo>
              </a:path>
            </a:pathLst>
          </a:custGeom>
          <a:ln w="19050">
            <a:solidFill>
              <a:srgbClr val="16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524000" y="16002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1905000" y="13716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2286000" y="12192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667000" y="11430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3048000" y="12954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3810000" y="16002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3429000" y="14478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4572000" y="16002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4267200" y="16764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4953000" y="13716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57200" y="23622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838200" y="20574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28600" y="28194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228600" y="32004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381000" y="35814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609600" y="39624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762000" y="43434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914400" y="46482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990600" y="50292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914400" y="54102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685800" y="57912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457200" y="6096000"/>
            <a:ext cx="152400" cy="152400"/>
          </a:xfrm>
          <a:prstGeom prst="flowChartConnector">
            <a:avLst/>
          </a:prstGeom>
          <a:solidFill>
            <a:srgbClr val="160AFC"/>
          </a:solidFill>
          <a:ln>
            <a:solidFill>
              <a:srgbClr val="16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86835" y="4425435"/>
            <a:ext cx="1632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Testing</a:t>
            </a:r>
            <a:endParaRPr lang="en-US" sz="3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05200" y="10668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Training</a:t>
            </a:r>
            <a:endParaRPr lang="en-US" sz="30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1600201" y="2133599"/>
            <a:ext cx="3505201" cy="4114803"/>
            <a:chOff x="1600201" y="2133599"/>
            <a:chExt cx="3505201" cy="4114803"/>
          </a:xfrm>
        </p:grpSpPr>
        <p:cxnSp>
          <p:nvCxnSpPr>
            <p:cNvPr id="47" name="Straight Arrow Connector 46"/>
            <p:cNvCxnSpPr/>
            <p:nvPr/>
          </p:nvCxnSpPr>
          <p:spPr>
            <a:xfrm rot="16200000" flipH="1">
              <a:off x="1589422" y="2144378"/>
              <a:ext cx="398747" cy="37719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400300" y="2953223"/>
              <a:ext cx="419100" cy="831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 flipH="1">
              <a:off x="1971439" y="2524362"/>
              <a:ext cx="438622" cy="41910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819400" y="2971800"/>
              <a:ext cx="419100" cy="362422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3001037" y="3475963"/>
              <a:ext cx="399163" cy="437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H="1">
              <a:off x="3200400" y="3657599"/>
              <a:ext cx="304803" cy="304801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6200000" flipH="1">
              <a:off x="3495439" y="3972161"/>
              <a:ext cx="438622" cy="41910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3724501" y="4600384"/>
              <a:ext cx="399163" cy="43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H="1">
              <a:off x="3876439" y="4734576"/>
              <a:ext cx="438622" cy="41910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105501" y="5362799"/>
              <a:ext cx="399163" cy="43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H="1">
              <a:off x="4332622" y="5555631"/>
              <a:ext cx="398748" cy="37719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728210" y="5925852"/>
              <a:ext cx="377192" cy="32255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4724400" y="6248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 </a:t>
            </a:r>
            <a:r>
              <a:rPr lang="en-US" sz="3200" dirty="0" smtClean="0"/>
              <a:t>× </a:t>
            </a:r>
            <a:r>
              <a:rPr lang="en-US" sz="2600" dirty="0" smtClean="0"/>
              <a:t>N</a:t>
            </a:r>
            <a:endParaRPr lang="en-US" sz="2600" dirty="0"/>
          </a:p>
        </p:txBody>
      </p:sp>
      <p:sp>
        <p:nvSpPr>
          <p:cNvPr id="60" name="TextBox 59"/>
          <p:cNvSpPr txBox="1"/>
          <p:nvPr/>
        </p:nvSpPr>
        <p:spPr>
          <a:xfrm>
            <a:off x="1524000" y="624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Slope=E</a:t>
            </a:r>
            <a:r>
              <a:rPr lang="en-US" baseline="-25000" dirty="0" smtClean="0"/>
              <a:t>MAX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191000" y="32721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Slope=1/E</a:t>
            </a:r>
            <a:r>
              <a:rPr lang="en-US" baseline="-25000" dirty="0" smtClean="0"/>
              <a:t>MAX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762000" y="419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Slope=1/E</a:t>
            </a:r>
            <a:r>
              <a:rPr lang="en-US" baseline="-25000" dirty="0" smtClean="0"/>
              <a:t>MAX</a:t>
            </a:r>
            <a:endParaRPr lang="en-US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2095500" y="3048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Type-1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962940" y="418171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Type-2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419600" y="5257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Type-3</a:t>
            </a:r>
            <a:endParaRPr lang="en-US" sz="20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5715000" y="1936105"/>
            <a:ext cx="3048000" cy="807095"/>
            <a:chOff x="5715000" y="1481137"/>
            <a:chExt cx="3048000" cy="807095"/>
          </a:xfrm>
        </p:grpSpPr>
        <p:sp>
          <p:nvSpPr>
            <p:cNvPr id="87" name="Rectangle 86"/>
            <p:cNvSpPr/>
            <p:nvPr/>
          </p:nvSpPr>
          <p:spPr bwMode="auto">
            <a:xfrm>
              <a:off x="5715000" y="1481137"/>
              <a:ext cx="3048000" cy="80709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12" charset="0"/>
                </a:rPr>
                <a:t>Boundary Condition: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12" charset="0"/>
                </a:rPr>
                <a:t> </a:t>
              </a:r>
            </a:p>
            <a:p>
              <a:r>
                <a:rPr lang="en-US" dirty="0" smtClean="0">
                  <a:latin typeface="Times New Roman" pitchFamily="-112" charset="0"/>
                </a:rPr>
                <a:t> 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12" charset="0"/>
                </a:rPr>
                <a:t>(1    </a:t>
              </a:r>
              <a:r>
                <a:rPr lang="en-US" dirty="0" smtClean="0">
                  <a:latin typeface="Times New Roman" pitchFamily="-112" charset="0"/>
                </a:rPr>
                <a:t>1),  (M    N)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>
              <a:off x="6172200" y="2069805"/>
              <a:ext cx="2286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7315200" y="2091070"/>
              <a:ext cx="2286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Rectangle 91"/>
          <p:cNvSpPr/>
          <p:nvPr/>
        </p:nvSpPr>
        <p:spPr bwMode="auto">
          <a:xfrm>
            <a:off x="2190750" y="2733911"/>
            <a:ext cx="781050" cy="31408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3362325" y="3810000"/>
            <a:ext cx="352424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4114800" y="4876800"/>
            <a:ext cx="340996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6019800" y="2895600"/>
            <a:ext cx="3124200" cy="7637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Global Constraints</a:t>
            </a:r>
          </a:p>
          <a:p>
            <a:r>
              <a:rPr lang="en-US" dirty="0" smtClean="0"/>
              <a:t>E</a:t>
            </a:r>
            <a:r>
              <a:rPr lang="en-US" baseline="-25000" dirty="0" smtClean="0"/>
              <a:t>MAX</a:t>
            </a:r>
            <a:r>
              <a:rPr lang="en-US" dirty="0" smtClean="0">
                <a:solidFill>
                  <a:schemeClr val="tx1"/>
                </a:solidFill>
                <a:latin typeface="Times New Roman" pitchFamily="-112" charset="0"/>
              </a:rPr>
              <a:t>= Max(M/N,N/M)</a:t>
            </a:r>
            <a:endParaRPr lang="en-US" baseline="-25000" dirty="0"/>
          </a:p>
        </p:txBody>
      </p:sp>
      <p:sp>
        <p:nvSpPr>
          <p:cNvPr id="96" name="Rectangle 95"/>
          <p:cNvSpPr/>
          <p:nvPr/>
        </p:nvSpPr>
        <p:spPr bwMode="auto">
          <a:xfrm>
            <a:off x="6286500" y="3808228"/>
            <a:ext cx="2476500" cy="6875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Warping Path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5562600" y="4724814"/>
            <a:ext cx="3352800" cy="4567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-112" charset="0"/>
              </a:rPr>
              <a:t>S(testing) = 2 * S(training)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5562600" y="5258214"/>
            <a:ext cx="3352800" cy="4567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-112" charset="0"/>
              </a:rPr>
              <a:t>S(testing) = S(training)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5562600" y="5791614"/>
            <a:ext cx="3352800" cy="4567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-112" charset="0"/>
              </a:rPr>
              <a:t>S(testing) = S(training)/2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cxnSp>
        <p:nvCxnSpPr>
          <p:cNvPr id="102" name="Straight Connector 101"/>
          <p:cNvCxnSpPr>
            <a:stCxn id="15" idx="4"/>
          </p:cNvCxnSpPr>
          <p:nvPr/>
        </p:nvCxnSpPr>
        <p:spPr bwMode="auto">
          <a:xfrm>
            <a:off x="1600200" y="1752600"/>
            <a:ext cx="0" cy="381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914400" y="2133600"/>
            <a:ext cx="6858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stCxn id="24" idx="4"/>
          </p:cNvCxnSpPr>
          <p:nvPr/>
        </p:nvCxnSpPr>
        <p:spPr bwMode="auto">
          <a:xfrm>
            <a:off x="5029200" y="1524000"/>
            <a:ext cx="0" cy="46482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533400" y="6172200"/>
            <a:ext cx="44958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413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4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0" grpId="0"/>
      <p:bldP spid="61" grpId="0"/>
      <p:bldP spid="62" grpId="0"/>
      <p:bldP spid="64" grpId="0"/>
      <p:bldP spid="65" grpId="0"/>
      <p:bldP spid="66" grpId="0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Speed from Warping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5653971" cy="241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917" y="3505200"/>
            <a:ext cx="587028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0" y="56388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Estimated Speed = Multiples of Training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Mis</a:t>
            </a:r>
            <a:r>
              <a:rPr lang="en-US" dirty="0" smtClean="0"/>
              <a:t>-match </a:t>
            </a:r>
            <a:r>
              <a:rPr lang="en-US" dirty="0"/>
              <a:t>due to noise or small scale </a:t>
            </a:r>
            <a:r>
              <a:rPr lang="en-US" dirty="0" smtClean="0"/>
              <a:t>fading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7400" y="5823465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=&gt; </a:t>
            </a:r>
            <a:r>
              <a:rPr lang="en-US" b="1" dirty="0">
                <a:solidFill>
                  <a:srgbClr val="FF0000"/>
                </a:solidFill>
              </a:rPr>
              <a:t>Highly Oscillating.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1174" y="5638800"/>
            <a:ext cx="7010400" cy="8309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Times New Roman" pitchFamily="-112" charset="0"/>
                <a:ea typeface="+mn-ea"/>
              </a:rPr>
              <a:t>Running estimated speeds through a Smoothing Window</a:t>
            </a:r>
            <a:endParaRPr lang="en-US" dirty="0">
              <a:latin typeface="Times New Roman" pitchFamily="-112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05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209175" cy="3581400"/>
          </a:xfrm>
        </p:spPr>
        <p:txBody>
          <a:bodyPr/>
          <a:lstStyle/>
          <a:p>
            <a:r>
              <a:rPr lang="en-US" sz="2000" dirty="0" smtClean="0"/>
              <a:t>A  GSM Phone</a:t>
            </a:r>
          </a:p>
          <a:p>
            <a:r>
              <a:rPr lang="en-US" sz="2000" dirty="0" smtClean="0"/>
              <a:t> Bluetooth GPS Device (</a:t>
            </a:r>
            <a:r>
              <a:rPr lang="en-US" sz="2000" dirty="0" err="1" smtClean="0"/>
              <a:t>Holux</a:t>
            </a:r>
            <a:r>
              <a:rPr lang="en-US" sz="2000" dirty="0" smtClean="0"/>
              <a:t> </a:t>
            </a:r>
            <a:r>
              <a:rPr lang="en-US" sz="2000" dirty="0" err="1" smtClean="0"/>
              <a:t>GPSlim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To Collect the Ground-Truth</a:t>
            </a:r>
          </a:p>
          <a:p>
            <a:r>
              <a:rPr lang="en-US" sz="2000" dirty="0" smtClean="0"/>
              <a:t>Software to Collect and record GSM/GPS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Arterial Road Experiment (Highly Varying Speeds)</a:t>
            </a:r>
          </a:p>
          <a:p>
            <a:pPr lvl="1"/>
            <a:r>
              <a:rPr lang="en-US" sz="1800" dirty="0" smtClean="0"/>
              <a:t>19 drives on  roads with traffic lights (~8 miles)</a:t>
            </a:r>
          </a:p>
          <a:p>
            <a:pPr lvl="1"/>
            <a:r>
              <a:rPr lang="en-US" sz="1800" dirty="0" smtClean="0"/>
              <a:t>6 hours of driving trace.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0712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371600"/>
            <a:ext cx="2244671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VBOXSVR\gayathri\Desktop\Screensho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75" y="3182901"/>
            <a:ext cx="250507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Estimation Accuracy - DDTW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057400" y="5029200"/>
            <a:ext cx="4876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Correlation Co-Efficient = 0.8262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pic>
        <p:nvPicPr>
          <p:cNvPr id="3076" name="Picture 4" descr="\\VBOXSVR\gayathri\sandbox\D_Drive\Thesis_Presentation\defense\visual_plot_similarity_GT_DDT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928"/>
            <a:ext cx="9144000" cy="3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838200" y="5715000"/>
            <a:ext cx="7391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Effective at tracking speed variation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DDTW  </a:t>
            </a:r>
            <a:r>
              <a:rPr lang="en-US" dirty="0" err="1" smtClean="0"/>
              <a:t>vs</a:t>
            </a:r>
            <a:r>
              <a:rPr lang="en-US" dirty="0" smtClean="0"/>
              <a:t>  Localization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784" y="1125992"/>
            <a:ext cx="4270416" cy="286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934" y="3733800"/>
            <a:ext cx="7108866" cy="286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30733" y="1506992"/>
            <a:ext cx="2994067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Median Error</a:t>
            </a:r>
          </a:p>
          <a:p>
            <a:endParaRPr lang="en-US" sz="2200" b="1" dirty="0" smtClean="0">
              <a:solidFill>
                <a:srgbClr val="CC3300"/>
              </a:solidFill>
            </a:endParaRPr>
          </a:p>
          <a:p>
            <a:r>
              <a:rPr lang="en-US" sz="2200" dirty="0" smtClean="0"/>
              <a:t>DDTW: 5mph</a:t>
            </a:r>
          </a:p>
          <a:p>
            <a:r>
              <a:rPr lang="en-US" sz="2200" dirty="0" smtClean="0"/>
              <a:t>Localization: 12mph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9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Walking Speeds Indoors (Wi-Fi)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9865" y="1295400"/>
            <a:ext cx="6236335" cy="312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24655"/>
              </p:ext>
            </p:extLst>
          </p:nvPr>
        </p:nvGraphicFramePr>
        <p:xfrm>
          <a:off x="914400" y="4419600"/>
          <a:ext cx="7391400" cy="11247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30781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Receiver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Receiver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Receiver 3</a:t>
                      </a:r>
                      <a:endParaRPr lang="en-US" dirty="0"/>
                    </a:p>
                  </a:txBody>
                  <a:tcPr anchor="ctr"/>
                </a:tc>
              </a:tr>
              <a:tr h="7589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 Speed</a:t>
                      </a:r>
                      <a:r>
                        <a:rPr lang="en-US" baseline="0" dirty="0" smtClean="0"/>
                        <a:t> Estimation Error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0.1527mph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0.1388mph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0.1527mph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143000" y="5867400"/>
            <a:ext cx="6781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Note: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Just one receiver seems sufficient  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DDTW at detecting Slowdowns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19600"/>
            <a:ext cx="8839200" cy="1905000"/>
          </a:xfrm>
        </p:spPr>
        <p:txBody>
          <a:bodyPr/>
          <a:lstStyle/>
          <a:p>
            <a:r>
              <a:rPr lang="en-US" dirty="0" smtClean="0"/>
              <a:t>DDTW : Effective at detecting slowdowns &gt; 30 seconds</a:t>
            </a:r>
          </a:p>
          <a:p>
            <a:pPr lvl="1"/>
            <a:r>
              <a:rPr lang="en-US" dirty="0" smtClean="0"/>
              <a:t>Due to Smoothing </a:t>
            </a:r>
            <a:r>
              <a:rPr lang="en-US" b="1" dirty="0" smtClean="0"/>
              <a:t>(50 seconds)</a:t>
            </a:r>
          </a:p>
          <a:p>
            <a:r>
              <a:rPr lang="en-US" dirty="0" smtClean="0"/>
              <a:t>Localization could detect all slowdowns &gt; 100sec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30879"/>
            <a:ext cx="4343400" cy="297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Brace 8"/>
          <p:cNvSpPr/>
          <p:nvPr/>
        </p:nvSpPr>
        <p:spPr bwMode="auto">
          <a:xfrm rot="16200000">
            <a:off x="4576644" y="1452444"/>
            <a:ext cx="457200" cy="2733911"/>
          </a:xfrm>
          <a:prstGeom prst="rightBrace">
            <a:avLst>
              <a:gd name="adj1" fmla="val 52519"/>
              <a:gd name="adj2" fmla="val 4941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297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Detects slowdowns &gt; 30sec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14500" y="1219200"/>
            <a:ext cx="5791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Slowdown: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When and How long did it last 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txBody>
          <a:bodyPr/>
          <a:lstStyle/>
          <a:p>
            <a:r>
              <a:rPr lang="en-US" dirty="0" smtClean="0"/>
              <a:t>Motivating Applications for Speed Tracking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Gayathri Chandrasekaran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035" y="1219199"/>
            <a:ext cx="3159867" cy="232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87171"/>
            <a:ext cx="2590800" cy="251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7171"/>
            <a:ext cx="2790286" cy="251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057400" y="3810000"/>
            <a:ext cx="47244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Traffic Engineering Applications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29200" y="1981200"/>
            <a:ext cx="2895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Congestion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Avoidance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26772"/>
            <a:ext cx="3273371" cy="245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2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presented a time warping algorithm that can estimate vehicular speeds with 5mph median accuracy using GSM signal strength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extended our framework to identify bottlenecks (slowdowns). DDTW was effective at detecting all slowdowns that lasted longer than 30 seconds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Demonstrated the generality of the approach by extending the framework indoors on Wi-Fi networks.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447800"/>
            <a:ext cx="2678127" cy="271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7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Gayathri Chandrasekaran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to Evaluate Slowdown Prediction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Gayathri Chandrasekaran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1295400"/>
            <a:ext cx="3733800" cy="1295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Precision = TP/(TP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+ FP)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latin typeface="Times New Roman" pitchFamily="-112" charset="0"/>
              </a:rPr>
              <a:t>Recall</a:t>
            </a:r>
            <a:r>
              <a:rPr lang="en-US" dirty="0" smtClean="0">
                <a:latin typeface="Times New Roman" pitchFamily="-112" charset="0"/>
              </a:rPr>
              <a:t> = TP/(TP + FN)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1295400"/>
            <a:ext cx="4427176" cy="1295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	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2 * precision * recall</a:t>
            </a:r>
          </a:p>
          <a:p>
            <a:r>
              <a:rPr lang="en-US" dirty="0">
                <a:latin typeface="Times New Roman" pitchFamily="-112" charset="0"/>
              </a:rPr>
              <a:t>F-Measure </a:t>
            </a:r>
            <a:r>
              <a:rPr lang="en-US" dirty="0" smtClean="0">
                <a:latin typeface="Times New Roman" pitchFamily="-112" charset="0"/>
              </a:rPr>
              <a:t>= -------------------------</a:t>
            </a:r>
          </a:p>
          <a:p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	</a:t>
            </a:r>
            <a:r>
              <a:rPr lang="en-US" dirty="0">
                <a:latin typeface="Times New Roman" pitchFamily="-112" charset="0"/>
              </a:rPr>
              <a:t> </a:t>
            </a:r>
            <a:r>
              <a:rPr lang="en-US" dirty="0" smtClean="0">
                <a:latin typeface="Times New Roman" pitchFamily="-112" charset="0"/>
              </a:rPr>
              <a:t>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(Precision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+ Recall)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pic>
        <p:nvPicPr>
          <p:cNvPr id="1026" name="Picture 2" descr="Z:\sandbox\D_Drive\Thesis_Presentation\defense\Fmeasure_combined_for_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2513"/>
            <a:ext cx="6255976" cy="3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6019800" y="3200400"/>
            <a:ext cx="2667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DDTW (50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samples)</a:t>
            </a:r>
            <a:endParaRPr lang="en-US" b="1" dirty="0">
              <a:latin typeface="Times New Roman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Precision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= 68%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-112" charset="0"/>
              </a:rPr>
              <a:t>Recall =  84%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19800" y="4876800"/>
            <a:ext cx="2667000" cy="1295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Localization</a:t>
            </a:r>
            <a:endParaRPr lang="en-US" b="1" dirty="0">
              <a:latin typeface="Times New Roman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Precision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= 38%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-112" charset="0"/>
              </a:rPr>
              <a:t>Recall =  63%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Gayathri Chandrasekaran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143000"/>
            <a:ext cx="55340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733925"/>
            <a:ext cx="63817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Gayathri Chandrasekaran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5329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72" y="3333750"/>
            <a:ext cx="540432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5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5334000"/>
            <a:ext cx="9144000" cy="1295400"/>
          </a:xfrm>
          <a:prstGeom prst="rect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Gayathri Chandrasekaran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763000" cy="685800"/>
          </a:xfrm>
        </p:spPr>
        <p:txBody>
          <a:bodyPr/>
          <a:lstStyle/>
          <a:p>
            <a:r>
              <a:rPr lang="en-US" dirty="0" smtClean="0"/>
              <a:t>DDTW: Cost Function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89409"/>
            <a:ext cx="8915400" cy="272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038600"/>
            <a:ext cx="6781800" cy="40973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0"/>
            <a:ext cx="8153400" cy="757849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" y="5410200"/>
            <a:ext cx="768227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5919409"/>
            <a:ext cx="7324725" cy="55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 rot="5400000" flipH="1" flipV="1">
            <a:off x="7391400" y="4572000"/>
            <a:ext cx="1524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2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Tradeoffs for Different Technologies</a:t>
            </a:r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23975"/>
            <a:ext cx="728809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562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Kaisen</a:t>
            </a:r>
            <a:r>
              <a:rPr lang="en-US" sz="2800" dirty="0" smtClean="0">
                <a:solidFill>
                  <a:schemeClr val="tx1"/>
                </a:solidFill>
              </a:rPr>
              <a:t> Lin, et.al “ Energy Accuracy Aware Localization for Mobile Phones” </a:t>
            </a:r>
            <a:r>
              <a:rPr lang="en-US" sz="2800" dirty="0" err="1" smtClean="0">
                <a:solidFill>
                  <a:schemeClr val="tx1"/>
                </a:solidFill>
              </a:rPr>
              <a:t>MobiSys</a:t>
            </a:r>
            <a:r>
              <a:rPr lang="en-US" sz="2800" dirty="0" smtClean="0">
                <a:solidFill>
                  <a:schemeClr val="tx1"/>
                </a:solidFill>
              </a:rPr>
              <a:t> 2010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 for Vehicular Speed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Loop Detectors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i="1" dirty="0" smtClean="0">
                <a:solidFill>
                  <a:srgbClr val="FF0000"/>
                </a:solidFill>
              </a:rPr>
              <a:t>Locations</a:t>
            </a:r>
            <a:r>
              <a:rPr lang="en-US" dirty="0" smtClean="0"/>
              <a:t> of Mobile phones estimated by triangulation.</a:t>
            </a:r>
          </a:p>
          <a:p>
            <a:pPr lvl="1"/>
            <a:r>
              <a:rPr lang="en-US" dirty="0" smtClean="0"/>
              <a:t> Can have lower accuracy  (We will evaluate this)</a:t>
            </a:r>
          </a:p>
          <a:p>
            <a:r>
              <a:rPr lang="en-US" dirty="0" smtClean="0"/>
              <a:t>Using Mobile phone’s </a:t>
            </a:r>
            <a:r>
              <a:rPr lang="en-US" i="1" dirty="0" smtClean="0">
                <a:solidFill>
                  <a:srgbClr val="FF0000"/>
                </a:solidFill>
              </a:rPr>
              <a:t>Handoff</a:t>
            </a:r>
            <a:r>
              <a:rPr lang="en-US" dirty="0" smtClean="0"/>
              <a:t> Information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Probe </a:t>
            </a:r>
            <a:r>
              <a:rPr lang="en-US" dirty="0"/>
              <a:t>Vehicles fitted with </a:t>
            </a:r>
            <a:r>
              <a:rPr lang="en-US" i="1" dirty="0">
                <a:solidFill>
                  <a:srgbClr val="FF0000"/>
                </a:solidFill>
              </a:rPr>
              <a:t>GPS</a:t>
            </a:r>
            <a:r>
              <a:rPr lang="en-US" dirty="0"/>
              <a:t> enabled Smart-Phones </a:t>
            </a:r>
          </a:p>
          <a:p>
            <a:pPr lvl="1"/>
            <a:r>
              <a:rPr lang="en-US" dirty="0" smtClean="0"/>
              <a:t> Require additional hardware  </a:t>
            </a:r>
            <a:endParaRPr lang="en-US" dirty="0"/>
          </a:p>
          <a:p>
            <a:pPr lvl="1"/>
            <a:r>
              <a:rPr lang="en-US" dirty="0" smtClean="0"/>
              <a:t> Battery </a:t>
            </a:r>
            <a:r>
              <a:rPr lang="en-US" dirty="0"/>
              <a:t>Drain ( 2 orders of magnitude higher )</a:t>
            </a:r>
          </a:p>
          <a:p>
            <a:r>
              <a:rPr lang="en-US" dirty="0" smtClean="0"/>
              <a:t>A Combination of the above techniques </a:t>
            </a:r>
          </a:p>
          <a:p>
            <a:pPr lvl="1"/>
            <a:r>
              <a:rPr lang="en-US" dirty="0" err="1" smtClean="0"/>
              <a:t>VTrack</a:t>
            </a:r>
            <a:r>
              <a:rPr lang="en-US" dirty="0" smtClean="0"/>
              <a:t> ( </a:t>
            </a:r>
            <a:r>
              <a:rPr lang="en-US" dirty="0" err="1" smtClean="0"/>
              <a:t>Sensys</a:t>
            </a:r>
            <a:r>
              <a:rPr lang="en-US" dirty="0" smtClean="0"/>
              <a:t> 2009) : Infrequent sampling of GPS + Wi-Fi localization + cellular phone triangulation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153" y="3486061"/>
            <a:ext cx="918652" cy="32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514600"/>
            <a:ext cx="1190120" cy="40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7153" y="1612110"/>
            <a:ext cx="1009003" cy="59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7"/>
          <p:cNvCxnSpPr>
            <a:cxnSpLocks noChangeShapeType="1"/>
          </p:cNvCxnSpPr>
          <p:nvPr/>
        </p:nvCxnSpPr>
        <p:spPr bwMode="auto">
          <a:xfrm>
            <a:off x="8305800" y="1905000"/>
            <a:ext cx="0" cy="64557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8274074" y="2967749"/>
            <a:ext cx="1" cy="46125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6" name="Rectangle 5"/>
          <p:cNvSpPr/>
          <p:nvPr/>
        </p:nvSpPr>
        <p:spPr bwMode="auto">
          <a:xfrm>
            <a:off x="1676400" y="2362200"/>
            <a:ext cx="4724400" cy="9764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Average Speed Estimators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43000" y="5638800"/>
            <a:ext cx="64770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Trades off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accuracy for energy 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latin typeface="Times New Roman" pitchFamily="-112" charset="0"/>
              </a:rPr>
              <a:t>Requires</a:t>
            </a:r>
            <a:r>
              <a:rPr lang="en-US" dirty="0" smtClean="0">
                <a:latin typeface="Times New Roman" pitchFamily="-112" charset="0"/>
              </a:rPr>
              <a:t> voluntary user participation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117643"/>
            <a:ext cx="1676400" cy="111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2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Objectives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409700" y="4876800"/>
            <a:ext cx="60579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No voluntary user participation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057400" y="3276600"/>
            <a:ext cx="4648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onsume </a:t>
            </a:r>
            <a:r>
              <a:rPr lang="en-US" dirty="0"/>
              <a:t>less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14400" y="1828800"/>
            <a:ext cx="7086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High/comparable </a:t>
            </a:r>
            <a:r>
              <a:rPr lang="en-US" dirty="0"/>
              <a:t>accuracy to state of the art</a:t>
            </a:r>
          </a:p>
        </p:txBody>
      </p:sp>
    </p:spTree>
    <p:extLst>
      <p:ext uri="{BB962C8B-B14F-4D97-AF65-F5344CB8AC3E}">
        <p14:creationId xmlns:p14="http://schemas.microsoft.com/office/powerpoint/2010/main" val="23821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GSM Signal Strength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Rutgers University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81400"/>
            <a:ext cx="2895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1143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352800"/>
            <a:ext cx="91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143000"/>
            <a:ext cx="121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ghtning Bolt 8"/>
          <p:cNvSpPr>
            <a:spLocks noChangeArrowheads="1"/>
          </p:cNvSpPr>
          <p:nvPr/>
        </p:nvSpPr>
        <p:spPr bwMode="auto">
          <a:xfrm rot="401822">
            <a:off x="1627188" y="2745396"/>
            <a:ext cx="1387475" cy="735012"/>
          </a:xfrm>
          <a:prstGeom prst="lightningBol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Lightning Bolt 9"/>
          <p:cNvSpPr>
            <a:spLocks noChangeArrowheads="1"/>
          </p:cNvSpPr>
          <p:nvPr/>
        </p:nvSpPr>
        <p:spPr bwMode="auto">
          <a:xfrm rot="20315431" flipH="1">
            <a:off x="3819584" y="2392730"/>
            <a:ext cx="3935413" cy="503911"/>
          </a:xfrm>
          <a:prstGeom prst="lightningBol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Lightning Bolt 10"/>
          <p:cNvSpPr>
            <a:spLocks noChangeArrowheads="1"/>
          </p:cNvSpPr>
          <p:nvPr/>
        </p:nvSpPr>
        <p:spPr bwMode="auto">
          <a:xfrm rot="10607874">
            <a:off x="5730875" y="3751263"/>
            <a:ext cx="1220788" cy="298450"/>
          </a:xfrm>
          <a:prstGeom prst="lightningBol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481288" y="3259137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RSS 1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041835" y="367821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RSS 3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902379" y="3183695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RSS 2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624288" y="4083576"/>
            <a:ext cx="3334758" cy="3741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1200" y="4267200"/>
            <a:ext cx="116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NMR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8600" y="1143000"/>
            <a:ext cx="7086600" cy="5488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Phone </a:t>
            </a:r>
            <a:r>
              <a:rPr lang="en-US" dirty="0" smtClean="0">
                <a:latin typeface="Times New Roman" pitchFamily="-112" charset="0"/>
              </a:rPr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eriodically </a:t>
            </a:r>
            <a:r>
              <a:rPr lang="en-US" dirty="0">
                <a:latin typeface="Times New Roman" pitchFamily="-112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ends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</a:t>
            </a:r>
            <a:r>
              <a:rPr kumimoji="0" lang="en-US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Network Measurement Report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8333" y="5024735"/>
            <a:ext cx="262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Associated Tower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89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04800" y="1447800"/>
            <a:ext cx="87630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Assumption: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 Availability of GSM RSS profile of a phone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moving with known speeds for a given road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-112" charset="0"/>
              </a:rPr>
              <a:t>(Training data)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2971800"/>
            <a:ext cx="86106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How to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derive the speed of another mobile phone that moves </a:t>
            </a:r>
          </a:p>
          <a:p>
            <a:pPr algn="ctr"/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on the same road from the RSS profile of that phone </a:t>
            </a:r>
            <a:r>
              <a:rPr lang="en-US" b="1" dirty="0" smtClean="0">
                <a:solidFill>
                  <a:srgbClr val="0000CC"/>
                </a:solidFill>
                <a:latin typeface="Times New Roman" pitchFamily="-112" charset="0"/>
              </a:rPr>
              <a:t>(Testing data</a:t>
            </a:r>
            <a:r>
              <a:rPr lang="en-US" b="1" dirty="0">
                <a:solidFill>
                  <a:srgbClr val="0000CC"/>
                </a:solidFill>
                <a:latin typeface="Times New Roman" pitchFamily="-112" charset="0"/>
              </a:rPr>
              <a:t>)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?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 bwMode="auto">
          <a:xfrm flipV="1">
            <a:off x="1371600" y="1600200"/>
            <a:ext cx="0" cy="2514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 bwMode="auto">
          <a:xfrm>
            <a:off x="1371600" y="4114800"/>
            <a:ext cx="7010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461234" y="2586767"/>
            <a:ext cx="91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4267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(sec)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371600" y="1531088"/>
            <a:ext cx="6248400" cy="2583712"/>
          </a:xfrm>
          <a:custGeom>
            <a:avLst/>
            <a:gdLst>
              <a:gd name="connsiteX0" fmla="*/ 0 w 3497544"/>
              <a:gd name="connsiteY0" fmla="*/ 2583712 h 2583712"/>
              <a:gd name="connsiteX1" fmla="*/ 21265 w 3497544"/>
              <a:gd name="connsiteY1" fmla="*/ 2456121 h 2583712"/>
              <a:gd name="connsiteX2" fmla="*/ 31898 w 3497544"/>
              <a:gd name="connsiteY2" fmla="*/ 2413591 h 2583712"/>
              <a:gd name="connsiteX3" fmla="*/ 63795 w 3497544"/>
              <a:gd name="connsiteY3" fmla="*/ 2254103 h 2583712"/>
              <a:gd name="connsiteX4" fmla="*/ 85060 w 3497544"/>
              <a:gd name="connsiteY4" fmla="*/ 2200940 h 2583712"/>
              <a:gd name="connsiteX5" fmla="*/ 95693 w 3497544"/>
              <a:gd name="connsiteY5" fmla="*/ 2115879 h 2583712"/>
              <a:gd name="connsiteX6" fmla="*/ 116958 w 3497544"/>
              <a:gd name="connsiteY6" fmla="*/ 2073349 h 2583712"/>
              <a:gd name="connsiteX7" fmla="*/ 138223 w 3497544"/>
              <a:gd name="connsiteY7" fmla="*/ 1998921 h 2583712"/>
              <a:gd name="connsiteX8" fmla="*/ 159488 w 3497544"/>
              <a:gd name="connsiteY8" fmla="*/ 1945759 h 2583712"/>
              <a:gd name="connsiteX9" fmla="*/ 170121 w 3497544"/>
              <a:gd name="connsiteY9" fmla="*/ 1881963 h 2583712"/>
              <a:gd name="connsiteX10" fmla="*/ 180753 w 3497544"/>
              <a:gd name="connsiteY10" fmla="*/ 1850065 h 2583712"/>
              <a:gd name="connsiteX11" fmla="*/ 191386 w 3497544"/>
              <a:gd name="connsiteY11" fmla="*/ 1786270 h 2583712"/>
              <a:gd name="connsiteX12" fmla="*/ 212651 w 3497544"/>
              <a:gd name="connsiteY12" fmla="*/ 1658679 h 2583712"/>
              <a:gd name="connsiteX13" fmla="*/ 255181 w 3497544"/>
              <a:gd name="connsiteY13" fmla="*/ 1594884 h 2583712"/>
              <a:gd name="connsiteX14" fmla="*/ 308344 w 3497544"/>
              <a:gd name="connsiteY14" fmla="*/ 1499191 h 2583712"/>
              <a:gd name="connsiteX15" fmla="*/ 329609 w 3497544"/>
              <a:gd name="connsiteY15" fmla="*/ 1467293 h 2583712"/>
              <a:gd name="connsiteX16" fmla="*/ 393405 w 3497544"/>
              <a:gd name="connsiteY16" fmla="*/ 1414131 h 2583712"/>
              <a:gd name="connsiteX17" fmla="*/ 425302 w 3497544"/>
              <a:gd name="connsiteY17" fmla="*/ 1403498 h 2583712"/>
              <a:gd name="connsiteX18" fmla="*/ 457200 w 3497544"/>
              <a:gd name="connsiteY18" fmla="*/ 1382233 h 2583712"/>
              <a:gd name="connsiteX19" fmla="*/ 510363 w 3497544"/>
              <a:gd name="connsiteY19" fmla="*/ 1371600 h 2583712"/>
              <a:gd name="connsiteX20" fmla="*/ 584791 w 3497544"/>
              <a:gd name="connsiteY20" fmla="*/ 1382233 h 2583712"/>
              <a:gd name="connsiteX21" fmla="*/ 680484 w 3497544"/>
              <a:gd name="connsiteY21" fmla="*/ 1414131 h 2583712"/>
              <a:gd name="connsiteX22" fmla="*/ 754912 w 3497544"/>
              <a:gd name="connsiteY22" fmla="*/ 1488559 h 2583712"/>
              <a:gd name="connsiteX23" fmla="*/ 797442 w 3497544"/>
              <a:gd name="connsiteY23" fmla="*/ 1531089 h 2583712"/>
              <a:gd name="connsiteX24" fmla="*/ 839972 w 3497544"/>
              <a:gd name="connsiteY24" fmla="*/ 1637414 h 2583712"/>
              <a:gd name="connsiteX25" fmla="*/ 871870 w 3497544"/>
              <a:gd name="connsiteY25" fmla="*/ 1658679 h 2583712"/>
              <a:gd name="connsiteX26" fmla="*/ 882502 w 3497544"/>
              <a:gd name="connsiteY26" fmla="*/ 1701210 h 2583712"/>
              <a:gd name="connsiteX27" fmla="*/ 956930 w 3497544"/>
              <a:gd name="connsiteY27" fmla="*/ 1807535 h 2583712"/>
              <a:gd name="connsiteX28" fmla="*/ 988828 w 3497544"/>
              <a:gd name="connsiteY28" fmla="*/ 1892596 h 2583712"/>
              <a:gd name="connsiteX29" fmla="*/ 1031358 w 3497544"/>
              <a:gd name="connsiteY29" fmla="*/ 2009554 h 2583712"/>
              <a:gd name="connsiteX30" fmla="*/ 1052623 w 3497544"/>
              <a:gd name="connsiteY30" fmla="*/ 2041452 h 2583712"/>
              <a:gd name="connsiteX31" fmla="*/ 1105786 w 3497544"/>
              <a:gd name="connsiteY31" fmla="*/ 2105247 h 2583712"/>
              <a:gd name="connsiteX32" fmla="*/ 1180214 w 3497544"/>
              <a:gd name="connsiteY32" fmla="*/ 2190307 h 2583712"/>
              <a:gd name="connsiteX33" fmla="*/ 1190847 w 3497544"/>
              <a:gd name="connsiteY33" fmla="*/ 2222205 h 2583712"/>
              <a:gd name="connsiteX34" fmla="*/ 1286540 w 3497544"/>
              <a:gd name="connsiteY34" fmla="*/ 2200940 h 2583712"/>
              <a:gd name="connsiteX35" fmla="*/ 1318437 w 3497544"/>
              <a:gd name="connsiteY35" fmla="*/ 2179675 h 2583712"/>
              <a:gd name="connsiteX36" fmla="*/ 1339702 w 3497544"/>
              <a:gd name="connsiteY36" fmla="*/ 2147777 h 2583712"/>
              <a:gd name="connsiteX37" fmla="*/ 1371600 w 3497544"/>
              <a:gd name="connsiteY37" fmla="*/ 2094614 h 2583712"/>
              <a:gd name="connsiteX38" fmla="*/ 1382233 w 3497544"/>
              <a:gd name="connsiteY38" fmla="*/ 2041452 h 2583712"/>
              <a:gd name="connsiteX39" fmla="*/ 1414130 w 3497544"/>
              <a:gd name="connsiteY39" fmla="*/ 1935126 h 2583712"/>
              <a:gd name="connsiteX40" fmla="*/ 1435395 w 3497544"/>
              <a:gd name="connsiteY40" fmla="*/ 1807535 h 2583712"/>
              <a:gd name="connsiteX41" fmla="*/ 1456660 w 3497544"/>
              <a:gd name="connsiteY41" fmla="*/ 1733107 h 2583712"/>
              <a:gd name="connsiteX42" fmla="*/ 1467293 w 3497544"/>
              <a:gd name="connsiteY42" fmla="*/ 1658679 h 2583712"/>
              <a:gd name="connsiteX43" fmla="*/ 1477926 w 3497544"/>
              <a:gd name="connsiteY43" fmla="*/ 1626782 h 2583712"/>
              <a:gd name="connsiteX44" fmla="*/ 1488558 w 3497544"/>
              <a:gd name="connsiteY44" fmla="*/ 1477926 h 2583712"/>
              <a:gd name="connsiteX45" fmla="*/ 1488558 w 3497544"/>
              <a:gd name="connsiteY45" fmla="*/ 1414131 h 2583712"/>
              <a:gd name="connsiteX46" fmla="*/ 1477926 w 3497544"/>
              <a:gd name="connsiteY46" fmla="*/ 1360968 h 2583712"/>
              <a:gd name="connsiteX47" fmla="*/ 1488558 w 3497544"/>
              <a:gd name="connsiteY47" fmla="*/ 1329070 h 2583712"/>
              <a:gd name="connsiteX48" fmla="*/ 1499191 w 3497544"/>
              <a:gd name="connsiteY48" fmla="*/ 1286540 h 2583712"/>
              <a:gd name="connsiteX49" fmla="*/ 1520456 w 3497544"/>
              <a:gd name="connsiteY49" fmla="*/ 1254642 h 2583712"/>
              <a:gd name="connsiteX50" fmla="*/ 1541721 w 3497544"/>
              <a:gd name="connsiteY50" fmla="*/ 1158949 h 2583712"/>
              <a:gd name="connsiteX51" fmla="*/ 1562986 w 3497544"/>
              <a:gd name="connsiteY51" fmla="*/ 1031359 h 2583712"/>
              <a:gd name="connsiteX52" fmla="*/ 1573619 w 3497544"/>
              <a:gd name="connsiteY52" fmla="*/ 648586 h 2583712"/>
              <a:gd name="connsiteX53" fmla="*/ 1605516 w 3497544"/>
              <a:gd name="connsiteY53" fmla="*/ 244549 h 2583712"/>
              <a:gd name="connsiteX54" fmla="*/ 1616149 w 3497544"/>
              <a:gd name="connsiteY54" fmla="*/ 191386 h 2583712"/>
              <a:gd name="connsiteX55" fmla="*/ 1637414 w 3497544"/>
              <a:gd name="connsiteY55" fmla="*/ 159489 h 2583712"/>
              <a:gd name="connsiteX56" fmla="*/ 1658679 w 3497544"/>
              <a:gd name="connsiteY56" fmla="*/ 116959 h 2583712"/>
              <a:gd name="connsiteX57" fmla="*/ 1743740 w 3497544"/>
              <a:gd name="connsiteY57" fmla="*/ 21265 h 2583712"/>
              <a:gd name="connsiteX58" fmla="*/ 1786270 w 3497544"/>
              <a:gd name="connsiteY58" fmla="*/ 10633 h 2583712"/>
              <a:gd name="connsiteX59" fmla="*/ 1818167 w 3497544"/>
              <a:gd name="connsiteY59" fmla="*/ 0 h 2583712"/>
              <a:gd name="connsiteX60" fmla="*/ 1913860 w 3497544"/>
              <a:gd name="connsiteY60" fmla="*/ 10633 h 2583712"/>
              <a:gd name="connsiteX61" fmla="*/ 1945758 w 3497544"/>
              <a:gd name="connsiteY61" fmla="*/ 21265 h 2583712"/>
              <a:gd name="connsiteX62" fmla="*/ 2009553 w 3497544"/>
              <a:gd name="connsiteY62" fmla="*/ 127591 h 2583712"/>
              <a:gd name="connsiteX63" fmla="*/ 2083981 w 3497544"/>
              <a:gd name="connsiteY63" fmla="*/ 233917 h 2583712"/>
              <a:gd name="connsiteX64" fmla="*/ 2105247 w 3497544"/>
              <a:gd name="connsiteY64" fmla="*/ 297712 h 2583712"/>
              <a:gd name="connsiteX65" fmla="*/ 2115879 w 3497544"/>
              <a:gd name="connsiteY65" fmla="*/ 329610 h 2583712"/>
              <a:gd name="connsiteX66" fmla="*/ 2137144 w 3497544"/>
              <a:gd name="connsiteY66" fmla="*/ 404038 h 2583712"/>
              <a:gd name="connsiteX67" fmla="*/ 2158409 w 3497544"/>
              <a:gd name="connsiteY67" fmla="*/ 478465 h 2583712"/>
              <a:gd name="connsiteX68" fmla="*/ 2169042 w 3497544"/>
              <a:gd name="connsiteY68" fmla="*/ 510363 h 2583712"/>
              <a:gd name="connsiteX69" fmla="*/ 2200940 w 3497544"/>
              <a:gd name="connsiteY69" fmla="*/ 616689 h 2583712"/>
              <a:gd name="connsiteX70" fmla="*/ 2211572 w 3497544"/>
              <a:gd name="connsiteY70" fmla="*/ 680484 h 2583712"/>
              <a:gd name="connsiteX71" fmla="*/ 2222205 w 3497544"/>
              <a:gd name="connsiteY71" fmla="*/ 712382 h 2583712"/>
              <a:gd name="connsiteX72" fmla="*/ 2232837 w 3497544"/>
              <a:gd name="connsiteY72" fmla="*/ 776177 h 2583712"/>
              <a:gd name="connsiteX73" fmla="*/ 2254102 w 3497544"/>
              <a:gd name="connsiteY73" fmla="*/ 850605 h 2583712"/>
              <a:gd name="connsiteX74" fmla="*/ 2286000 w 3497544"/>
              <a:gd name="connsiteY74" fmla="*/ 988828 h 2583712"/>
              <a:gd name="connsiteX75" fmla="*/ 2296633 w 3497544"/>
              <a:gd name="connsiteY75" fmla="*/ 1063256 h 2583712"/>
              <a:gd name="connsiteX76" fmla="*/ 2307265 w 3497544"/>
              <a:gd name="connsiteY76" fmla="*/ 1148317 h 2583712"/>
              <a:gd name="connsiteX77" fmla="*/ 2328530 w 3497544"/>
              <a:gd name="connsiteY77" fmla="*/ 1201479 h 2583712"/>
              <a:gd name="connsiteX78" fmla="*/ 2339163 w 3497544"/>
              <a:gd name="connsiteY78" fmla="*/ 1254642 h 2583712"/>
              <a:gd name="connsiteX79" fmla="*/ 2360428 w 3497544"/>
              <a:gd name="connsiteY79" fmla="*/ 1382233 h 2583712"/>
              <a:gd name="connsiteX80" fmla="*/ 2392326 w 3497544"/>
              <a:gd name="connsiteY80" fmla="*/ 1488559 h 2583712"/>
              <a:gd name="connsiteX81" fmla="*/ 2402958 w 3497544"/>
              <a:gd name="connsiteY81" fmla="*/ 1531089 h 2583712"/>
              <a:gd name="connsiteX82" fmla="*/ 2413591 w 3497544"/>
              <a:gd name="connsiteY82" fmla="*/ 1562986 h 2583712"/>
              <a:gd name="connsiteX83" fmla="*/ 2424223 w 3497544"/>
              <a:gd name="connsiteY83" fmla="*/ 1616149 h 2583712"/>
              <a:gd name="connsiteX84" fmla="*/ 2456121 w 3497544"/>
              <a:gd name="connsiteY84" fmla="*/ 1679945 h 2583712"/>
              <a:gd name="connsiteX85" fmla="*/ 2477386 w 3497544"/>
              <a:gd name="connsiteY85" fmla="*/ 1733107 h 2583712"/>
              <a:gd name="connsiteX86" fmla="*/ 2519916 w 3497544"/>
              <a:gd name="connsiteY86" fmla="*/ 1796903 h 2583712"/>
              <a:gd name="connsiteX87" fmla="*/ 2573079 w 3497544"/>
              <a:gd name="connsiteY87" fmla="*/ 1871331 h 2583712"/>
              <a:gd name="connsiteX88" fmla="*/ 2604977 w 3497544"/>
              <a:gd name="connsiteY88" fmla="*/ 1945759 h 2583712"/>
              <a:gd name="connsiteX89" fmla="*/ 2636874 w 3497544"/>
              <a:gd name="connsiteY89" fmla="*/ 1998921 h 2583712"/>
              <a:gd name="connsiteX90" fmla="*/ 2679405 w 3497544"/>
              <a:gd name="connsiteY90" fmla="*/ 2041452 h 2583712"/>
              <a:gd name="connsiteX91" fmla="*/ 2711302 w 3497544"/>
              <a:gd name="connsiteY91" fmla="*/ 2073349 h 2583712"/>
              <a:gd name="connsiteX92" fmla="*/ 2743200 w 3497544"/>
              <a:gd name="connsiteY92" fmla="*/ 2115879 h 2583712"/>
              <a:gd name="connsiteX93" fmla="*/ 2796363 w 3497544"/>
              <a:gd name="connsiteY93" fmla="*/ 2169042 h 2583712"/>
              <a:gd name="connsiteX94" fmla="*/ 2892056 w 3497544"/>
              <a:gd name="connsiteY94" fmla="*/ 2275368 h 2583712"/>
              <a:gd name="connsiteX95" fmla="*/ 2923953 w 3497544"/>
              <a:gd name="connsiteY95" fmla="*/ 2307265 h 2583712"/>
              <a:gd name="connsiteX96" fmla="*/ 2966484 w 3497544"/>
              <a:gd name="connsiteY96" fmla="*/ 2328531 h 2583712"/>
              <a:gd name="connsiteX97" fmla="*/ 2998381 w 3497544"/>
              <a:gd name="connsiteY97" fmla="*/ 2349796 h 2583712"/>
              <a:gd name="connsiteX98" fmla="*/ 3072809 w 3497544"/>
              <a:gd name="connsiteY98" fmla="*/ 2381693 h 2583712"/>
              <a:gd name="connsiteX99" fmla="*/ 3115340 w 3497544"/>
              <a:gd name="connsiteY99" fmla="*/ 2402959 h 2583712"/>
              <a:gd name="connsiteX100" fmla="*/ 3157870 w 3497544"/>
              <a:gd name="connsiteY100" fmla="*/ 2413591 h 2583712"/>
              <a:gd name="connsiteX101" fmla="*/ 3232298 w 3497544"/>
              <a:gd name="connsiteY101" fmla="*/ 2434856 h 2583712"/>
              <a:gd name="connsiteX102" fmla="*/ 3264195 w 3497544"/>
              <a:gd name="connsiteY102" fmla="*/ 2456121 h 2583712"/>
              <a:gd name="connsiteX103" fmla="*/ 3423684 w 3497544"/>
              <a:gd name="connsiteY103" fmla="*/ 2477386 h 2583712"/>
              <a:gd name="connsiteX104" fmla="*/ 3476847 w 3497544"/>
              <a:gd name="connsiteY104" fmla="*/ 2488019 h 258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97544" h="2583712">
                <a:moveTo>
                  <a:pt x="0" y="2583712"/>
                </a:moveTo>
                <a:cubicBezTo>
                  <a:pt x="55970" y="2490429"/>
                  <a:pt x="21265" y="2573600"/>
                  <a:pt x="21265" y="2456121"/>
                </a:cubicBezTo>
                <a:cubicBezTo>
                  <a:pt x="21265" y="2441508"/>
                  <a:pt x="29032" y="2427920"/>
                  <a:pt x="31898" y="2413591"/>
                </a:cubicBezTo>
                <a:cubicBezTo>
                  <a:pt x="34298" y="2401590"/>
                  <a:pt x="51474" y="2291067"/>
                  <a:pt x="63795" y="2254103"/>
                </a:cubicBezTo>
                <a:cubicBezTo>
                  <a:pt x="69830" y="2235996"/>
                  <a:pt x="77972" y="2218661"/>
                  <a:pt x="85060" y="2200940"/>
                </a:cubicBezTo>
                <a:cubicBezTo>
                  <a:pt x="88604" y="2172586"/>
                  <a:pt x="88763" y="2143600"/>
                  <a:pt x="95693" y="2115879"/>
                </a:cubicBezTo>
                <a:cubicBezTo>
                  <a:pt x="99537" y="2100502"/>
                  <a:pt x="111541" y="2088245"/>
                  <a:pt x="116958" y="2073349"/>
                </a:cubicBezTo>
                <a:cubicBezTo>
                  <a:pt x="125776" y="2049100"/>
                  <a:pt x="130064" y="2023399"/>
                  <a:pt x="138223" y="1998921"/>
                </a:cubicBezTo>
                <a:cubicBezTo>
                  <a:pt x="144258" y="1980815"/>
                  <a:pt x="152400" y="1963480"/>
                  <a:pt x="159488" y="1945759"/>
                </a:cubicBezTo>
                <a:cubicBezTo>
                  <a:pt x="163032" y="1924494"/>
                  <a:pt x="165444" y="1903008"/>
                  <a:pt x="170121" y="1881963"/>
                </a:cubicBezTo>
                <a:cubicBezTo>
                  <a:pt x="172552" y="1871022"/>
                  <a:pt x="178322" y="1861006"/>
                  <a:pt x="180753" y="1850065"/>
                </a:cubicBezTo>
                <a:cubicBezTo>
                  <a:pt x="185430" y="1829020"/>
                  <a:pt x="188108" y="1807578"/>
                  <a:pt x="191386" y="1786270"/>
                </a:cubicBezTo>
                <a:cubicBezTo>
                  <a:pt x="192068" y="1781840"/>
                  <a:pt x="206123" y="1673040"/>
                  <a:pt x="212651" y="1658679"/>
                </a:cubicBezTo>
                <a:cubicBezTo>
                  <a:pt x="223227" y="1635412"/>
                  <a:pt x="247099" y="1619130"/>
                  <a:pt x="255181" y="1594884"/>
                </a:cubicBezTo>
                <a:cubicBezTo>
                  <a:pt x="273896" y="1538740"/>
                  <a:pt x="259597" y="1572312"/>
                  <a:pt x="308344" y="1499191"/>
                </a:cubicBezTo>
                <a:cubicBezTo>
                  <a:pt x="315432" y="1488558"/>
                  <a:pt x="320573" y="1476329"/>
                  <a:pt x="329609" y="1467293"/>
                </a:cubicBezTo>
                <a:cubicBezTo>
                  <a:pt x="353125" y="1443778"/>
                  <a:pt x="363798" y="1428935"/>
                  <a:pt x="393405" y="1414131"/>
                </a:cubicBezTo>
                <a:cubicBezTo>
                  <a:pt x="403429" y="1409119"/>
                  <a:pt x="415278" y="1408510"/>
                  <a:pt x="425302" y="1403498"/>
                </a:cubicBezTo>
                <a:cubicBezTo>
                  <a:pt x="436732" y="1397783"/>
                  <a:pt x="445235" y="1386720"/>
                  <a:pt x="457200" y="1382233"/>
                </a:cubicBezTo>
                <a:cubicBezTo>
                  <a:pt x="474121" y="1375887"/>
                  <a:pt x="492642" y="1375144"/>
                  <a:pt x="510363" y="1371600"/>
                </a:cubicBezTo>
                <a:cubicBezTo>
                  <a:pt x="535172" y="1375144"/>
                  <a:pt x="560071" y="1378113"/>
                  <a:pt x="584791" y="1382233"/>
                </a:cubicBezTo>
                <a:cubicBezTo>
                  <a:pt x="619333" y="1387990"/>
                  <a:pt x="651753" y="1391785"/>
                  <a:pt x="680484" y="1414131"/>
                </a:cubicBezTo>
                <a:cubicBezTo>
                  <a:pt x="680507" y="1414149"/>
                  <a:pt x="740019" y="1473665"/>
                  <a:pt x="754912" y="1488559"/>
                </a:cubicBezTo>
                <a:lnTo>
                  <a:pt x="797442" y="1531089"/>
                </a:lnTo>
                <a:cubicBezTo>
                  <a:pt x="804052" y="1550920"/>
                  <a:pt x="822589" y="1616555"/>
                  <a:pt x="839972" y="1637414"/>
                </a:cubicBezTo>
                <a:cubicBezTo>
                  <a:pt x="848153" y="1647231"/>
                  <a:pt x="861237" y="1651591"/>
                  <a:pt x="871870" y="1658679"/>
                </a:cubicBezTo>
                <a:cubicBezTo>
                  <a:pt x="875414" y="1672856"/>
                  <a:pt x="875967" y="1688139"/>
                  <a:pt x="882502" y="1701210"/>
                </a:cubicBezTo>
                <a:cubicBezTo>
                  <a:pt x="906768" y="1749742"/>
                  <a:pt x="937693" y="1749826"/>
                  <a:pt x="956930" y="1807535"/>
                </a:cubicBezTo>
                <a:cubicBezTo>
                  <a:pt x="988536" y="1902350"/>
                  <a:pt x="937964" y="1752718"/>
                  <a:pt x="988828" y="1892596"/>
                </a:cubicBezTo>
                <a:cubicBezTo>
                  <a:pt x="1002061" y="1928986"/>
                  <a:pt x="1013747" y="1974331"/>
                  <a:pt x="1031358" y="2009554"/>
                </a:cubicBezTo>
                <a:cubicBezTo>
                  <a:pt x="1037073" y="2020984"/>
                  <a:pt x="1046908" y="2030022"/>
                  <a:pt x="1052623" y="2041452"/>
                </a:cubicBezTo>
                <a:cubicBezTo>
                  <a:pt x="1085678" y="2107563"/>
                  <a:pt x="1051302" y="2087085"/>
                  <a:pt x="1105786" y="2105247"/>
                </a:cubicBezTo>
                <a:cubicBezTo>
                  <a:pt x="1155404" y="2179675"/>
                  <a:pt x="1127051" y="2154865"/>
                  <a:pt x="1180214" y="2190307"/>
                </a:cubicBezTo>
                <a:cubicBezTo>
                  <a:pt x="1183758" y="2200940"/>
                  <a:pt x="1180070" y="2219126"/>
                  <a:pt x="1190847" y="2222205"/>
                </a:cubicBezTo>
                <a:cubicBezTo>
                  <a:pt x="1210996" y="2227962"/>
                  <a:pt x="1262628" y="2208910"/>
                  <a:pt x="1286540" y="2200940"/>
                </a:cubicBezTo>
                <a:cubicBezTo>
                  <a:pt x="1297172" y="2193852"/>
                  <a:pt x="1309401" y="2188711"/>
                  <a:pt x="1318437" y="2179675"/>
                </a:cubicBezTo>
                <a:cubicBezTo>
                  <a:pt x="1327473" y="2170639"/>
                  <a:pt x="1332929" y="2158613"/>
                  <a:pt x="1339702" y="2147777"/>
                </a:cubicBezTo>
                <a:cubicBezTo>
                  <a:pt x="1350655" y="2130252"/>
                  <a:pt x="1360967" y="2112335"/>
                  <a:pt x="1371600" y="2094614"/>
                </a:cubicBezTo>
                <a:cubicBezTo>
                  <a:pt x="1375144" y="2076893"/>
                  <a:pt x="1377478" y="2058887"/>
                  <a:pt x="1382233" y="2041452"/>
                </a:cubicBezTo>
                <a:cubicBezTo>
                  <a:pt x="1398755" y="1980871"/>
                  <a:pt x="1404166" y="1988269"/>
                  <a:pt x="1414130" y="1935126"/>
                </a:cubicBezTo>
                <a:cubicBezTo>
                  <a:pt x="1422076" y="1892747"/>
                  <a:pt x="1424937" y="1849364"/>
                  <a:pt x="1435395" y="1807535"/>
                </a:cubicBezTo>
                <a:cubicBezTo>
                  <a:pt x="1448746" y="1754132"/>
                  <a:pt x="1441407" y="1778868"/>
                  <a:pt x="1456660" y="1733107"/>
                </a:cubicBezTo>
                <a:cubicBezTo>
                  <a:pt x="1460204" y="1708298"/>
                  <a:pt x="1462378" y="1683254"/>
                  <a:pt x="1467293" y="1658679"/>
                </a:cubicBezTo>
                <a:cubicBezTo>
                  <a:pt x="1469491" y="1647689"/>
                  <a:pt x="1476617" y="1637913"/>
                  <a:pt x="1477926" y="1626782"/>
                </a:cubicBezTo>
                <a:cubicBezTo>
                  <a:pt x="1483738" y="1577378"/>
                  <a:pt x="1485014" y="1527545"/>
                  <a:pt x="1488558" y="1477926"/>
                </a:cubicBezTo>
                <a:cubicBezTo>
                  <a:pt x="1460206" y="1392863"/>
                  <a:pt x="1488558" y="1499192"/>
                  <a:pt x="1488558" y="1414131"/>
                </a:cubicBezTo>
                <a:cubicBezTo>
                  <a:pt x="1488558" y="1396059"/>
                  <a:pt x="1481470" y="1378689"/>
                  <a:pt x="1477926" y="1360968"/>
                </a:cubicBezTo>
                <a:cubicBezTo>
                  <a:pt x="1481470" y="1350335"/>
                  <a:pt x="1485479" y="1339847"/>
                  <a:pt x="1488558" y="1329070"/>
                </a:cubicBezTo>
                <a:cubicBezTo>
                  <a:pt x="1492572" y="1315019"/>
                  <a:pt x="1493435" y="1299971"/>
                  <a:pt x="1499191" y="1286540"/>
                </a:cubicBezTo>
                <a:cubicBezTo>
                  <a:pt x="1504225" y="1274794"/>
                  <a:pt x="1513368" y="1265275"/>
                  <a:pt x="1520456" y="1254642"/>
                </a:cubicBezTo>
                <a:cubicBezTo>
                  <a:pt x="1528920" y="1220783"/>
                  <a:pt x="1536323" y="1194035"/>
                  <a:pt x="1541721" y="1158949"/>
                </a:cubicBezTo>
                <a:cubicBezTo>
                  <a:pt x="1561633" y="1029519"/>
                  <a:pt x="1541603" y="1116885"/>
                  <a:pt x="1562986" y="1031359"/>
                </a:cubicBezTo>
                <a:cubicBezTo>
                  <a:pt x="1566530" y="903768"/>
                  <a:pt x="1567823" y="776095"/>
                  <a:pt x="1573619" y="648586"/>
                </a:cubicBezTo>
                <a:cubicBezTo>
                  <a:pt x="1577714" y="558504"/>
                  <a:pt x="1586781" y="366326"/>
                  <a:pt x="1605516" y="244549"/>
                </a:cubicBezTo>
                <a:cubicBezTo>
                  <a:pt x="1608264" y="226687"/>
                  <a:pt x="1609803" y="208307"/>
                  <a:pt x="1616149" y="191386"/>
                </a:cubicBezTo>
                <a:cubicBezTo>
                  <a:pt x="1620636" y="179421"/>
                  <a:pt x="1631074" y="170584"/>
                  <a:pt x="1637414" y="159489"/>
                </a:cubicBezTo>
                <a:cubicBezTo>
                  <a:pt x="1645278" y="145727"/>
                  <a:pt x="1650524" y="130550"/>
                  <a:pt x="1658679" y="116959"/>
                </a:cubicBezTo>
                <a:cubicBezTo>
                  <a:pt x="1684097" y="74595"/>
                  <a:pt x="1699444" y="43413"/>
                  <a:pt x="1743740" y="21265"/>
                </a:cubicBezTo>
                <a:cubicBezTo>
                  <a:pt x="1756810" y="14730"/>
                  <a:pt x="1772219" y="14648"/>
                  <a:pt x="1786270" y="10633"/>
                </a:cubicBezTo>
                <a:cubicBezTo>
                  <a:pt x="1797046" y="7554"/>
                  <a:pt x="1807535" y="3544"/>
                  <a:pt x="1818167" y="0"/>
                </a:cubicBezTo>
                <a:cubicBezTo>
                  <a:pt x="1850065" y="3544"/>
                  <a:pt x="1882203" y="5357"/>
                  <a:pt x="1913860" y="10633"/>
                </a:cubicBezTo>
                <a:cubicBezTo>
                  <a:pt x="1924915" y="12476"/>
                  <a:pt x="1937833" y="13340"/>
                  <a:pt x="1945758" y="21265"/>
                </a:cubicBezTo>
                <a:cubicBezTo>
                  <a:pt x="1984948" y="60455"/>
                  <a:pt x="1984382" y="85640"/>
                  <a:pt x="2009553" y="127591"/>
                </a:cubicBezTo>
                <a:cubicBezTo>
                  <a:pt x="2035726" y="171212"/>
                  <a:pt x="2054908" y="195152"/>
                  <a:pt x="2083981" y="233917"/>
                </a:cubicBezTo>
                <a:lnTo>
                  <a:pt x="2105247" y="297712"/>
                </a:lnTo>
                <a:cubicBezTo>
                  <a:pt x="2108791" y="308345"/>
                  <a:pt x="2113161" y="318737"/>
                  <a:pt x="2115879" y="329610"/>
                </a:cubicBezTo>
                <a:cubicBezTo>
                  <a:pt x="2139173" y="422783"/>
                  <a:pt x="2114265" y="327774"/>
                  <a:pt x="2137144" y="404038"/>
                </a:cubicBezTo>
                <a:cubicBezTo>
                  <a:pt x="2144558" y="428752"/>
                  <a:pt x="2150995" y="453751"/>
                  <a:pt x="2158409" y="478465"/>
                </a:cubicBezTo>
                <a:cubicBezTo>
                  <a:pt x="2161630" y="489200"/>
                  <a:pt x="2165821" y="499628"/>
                  <a:pt x="2169042" y="510363"/>
                </a:cubicBezTo>
                <a:cubicBezTo>
                  <a:pt x="2205559" y="632084"/>
                  <a:pt x="2176860" y="544451"/>
                  <a:pt x="2200940" y="616689"/>
                </a:cubicBezTo>
                <a:cubicBezTo>
                  <a:pt x="2204484" y="637954"/>
                  <a:pt x="2206895" y="659439"/>
                  <a:pt x="2211572" y="680484"/>
                </a:cubicBezTo>
                <a:cubicBezTo>
                  <a:pt x="2214003" y="691425"/>
                  <a:pt x="2219774" y="701441"/>
                  <a:pt x="2222205" y="712382"/>
                </a:cubicBezTo>
                <a:cubicBezTo>
                  <a:pt x="2226882" y="733427"/>
                  <a:pt x="2227990" y="755171"/>
                  <a:pt x="2232837" y="776177"/>
                </a:cubicBezTo>
                <a:cubicBezTo>
                  <a:pt x="2238639" y="801318"/>
                  <a:pt x="2248192" y="825489"/>
                  <a:pt x="2254102" y="850605"/>
                </a:cubicBezTo>
                <a:cubicBezTo>
                  <a:pt x="2291640" y="1010145"/>
                  <a:pt x="2259572" y="909549"/>
                  <a:pt x="2286000" y="988828"/>
                </a:cubicBezTo>
                <a:cubicBezTo>
                  <a:pt x="2289544" y="1013637"/>
                  <a:pt x="2293321" y="1038415"/>
                  <a:pt x="2296633" y="1063256"/>
                </a:cubicBezTo>
                <a:cubicBezTo>
                  <a:pt x="2300409" y="1091580"/>
                  <a:pt x="2300840" y="1120474"/>
                  <a:pt x="2307265" y="1148317"/>
                </a:cubicBezTo>
                <a:cubicBezTo>
                  <a:pt x="2311557" y="1166914"/>
                  <a:pt x="2323046" y="1183198"/>
                  <a:pt x="2328530" y="1201479"/>
                </a:cubicBezTo>
                <a:cubicBezTo>
                  <a:pt x="2333723" y="1218789"/>
                  <a:pt x="2336022" y="1236845"/>
                  <a:pt x="2339163" y="1254642"/>
                </a:cubicBezTo>
                <a:cubicBezTo>
                  <a:pt x="2346656" y="1297103"/>
                  <a:pt x="2350872" y="1340188"/>
                  <a:pt x="2360428" y="1382233"/>
                </a:cubicBezTo>
                <a:cubicBezTo>
                  <a:pt x="2368629" y="1418315"/>
                  <a:pt x="2382161" y="1452980"/>
                  <a:pt x="2392326" y="1488559"/>
                </a:cubicBezTo>
                <a:cubicBezTo>
                  <a:pt x="2396340" y="1502610"/>
                  <a:pt x="2398943" y="1517038"/>
                  <a:pt x="2402958" y="1531089"/>
                </a:cubicBezTo>
                <a:cubicBezTo>
                  <a:pt x="2406037" y="1541865"/>
                  <a:pt x="2410873" y="1552113"/>
                  <a:pt x="2413591" y="1562986"/>
                </a:cubicBezTo>
                <a:cubicBezTo>
                  <a:pt x="2417974" y="1580518"/>
                  <a:pt x="2418047" y="1599165"/>
                  <a:pt x="2424223" y="1616149"/>
                </a:cubicBezTo>
                <a:cubicBezTo>
                  <a:pt x="2432348" y="1638493"/>
                  <a:pt x="2446283" y="1658301"/>
                  <a:pt x="2456121" y="1679945"/>
                </a:cubicBezTo>
                <a:cubicBezTo>
                  <a:pt x="2464019" y="1697320"/>
                  <a:pt x="2468247" y="1716352"/>
                  <a:pt x="2477386" y="1733107"/>
                </a:cubicBezTo>
                <a:cubicBezTo>
                  <a:pt x="2489624" y="1755544"/>
                  <a:pt x="2506766" y="1774988"/>
                  <a:pt x="2519916" y="1796903"/>
                </a:cubicBezTo>
                <a:cubicBezTo>
                  <a:pt x="2556972" y="1858661"/>
                  <a:pt x="2537201" y="1835452"/>
                  <a:pt x="2573079" y="1871331"/>
                </a:cubicBezTo>
                <a:cubicBezTo>
                  <a:pt x="2585627" y="1908973"/>
                  <a:pt x="2583081" y="1906345"/>
                  <a:pt x="2604977" y="1945759"/>
                </a:cubicBezTo>
                <a:cubicBezTo>
                  <a:pt x="2615013" y="1963824"/>
                  <a:pt x="2624187" y="1982609"/>
                  <a:pt x="2636874" y="1998921"/>
                </a:cubicBezTo>
                <a:cubicBezTo>
                  <a:pt x="2649183" y="2014747"/>
                  <a:pt x="2665228" y="2027275"/>
                  <a:pt x="2679405" y="2041452"/>
                </a:cubicBezTo>
                <a:cubicBezTo>
                  <a:pt x="2690037" y="2052084"/>
                  <a:pt x="2702280" y="2061320"/>
                  <a:pt x="2711302" y="2073349"/>
                </a:cubicBezTo>
                <a:cubicBezTo>
                  <a:pt x="2721935" y="2087526"/>
                  <a:pt x="2731427" y="2102634"/>
                  <a:pt x="2743200" y="2115879"/>
                </a:cubicBezTo>
                <a:cubicBezTo>
                  <a:pt x="2759850" y="2134610"/>
                  <a:pt x="2781326" y="2148993"/>
                  <a:pt x="2796363" y="2169042"/>
                </a:cubicBezTo>
                <a:cubicBezTo>
                  <a:pt x="2846304" y="2235631"/>
                  <a:pt x="2815730" y="2199042"/>
                  <a:pt x="2892056" y="2275368"/>
                </a:cubicBezTo>
                <a:cubicBezTo>
                  <a:pt x="2902688" y="2286000"/>
                  <a:pt x="2910504" y="2300540"/>
                  <a:pt x="2923953" y="2307265"/>
                </a:cubicBezTo>
                <a:cubicBezTo>
                  <a:pt x="2938130" y="2314354"/>
                  <a:pt x="2952722" y="2320667"/>
                  <a:pt x="2966484" y="2328531"/>
                </a:cubicBezTo>
                <a:cubicBezTo>
                  <a:pt x="2977579" y="2334871"/>
                  <a:pt x="2986952" y="2344081"/>
                  <a:pt x="2998381" y="2349796"/>
                </a:cubicBezTo>
                <a:cubicBezTo>
                  <a:pt x="3022523" y="2361867"/>
                  <a:pt x="3048237" y="2370524"/>
                  <a:pt x="3072809" y="2381693"/>
                </a:cubicBezTo>
                <a:cubicBezTo>
                  <a:pt x="3087239" y="2388252"/>
                  <a:pt x="3100499" y="2397394"/>
                  <a:pt x="3115340" y="2402959"/>
                </a:cubicBezTo>
                <a:cubicBezTo>
                  <a:pt x="3129023" y="2408090"/>
                  <a:pt x="3143819" y="2409576"/>
                  <a:pt x="3157870" y="2413591"/>
                </a:cubicBezTo>
                <a:cubicBezTo>
                  <a:pt x="3264635" y="2444095"/>
                  <a:pt x="3099351" y="2401622"/>
                  <a:pt x="3232298" y="2434856"/>
                </a:cubicBezTo>
                <a:cubicBezTo>
                  <a:pt x="3242930" y="2441944"/>
                  <a:pt x="3252450" y="2451087"/>
                  <a:pt x="3264195" y="2456121"/>
                </a:cubicBezTo>
                <a:cubicBezTo>
                  <a:pt x="3302689" y="2472619"/>
                  <a:pt x="3404723" y="2475155"/>
                  <a:pt x="3423684" y="2477386"/>
                </a:cubicBezTo>
                <a:cubicBezTo>
                  <a:pt x="3519017" y="2488602"/>
                  <a:pt x="3504427" y="2488019"/>
                  <a:pt x="3476847" y="2488019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71600" y="1524000"/>
            <a:ext cx="3497544" cy="2583712"/>
          </a:xfrm>
          <a:custGeom>
            <a:avLst/>
            <a:gdLst>
              <a:gd name="connsiteX0" fmla="*/ 0 w 3497544"/>
              <a:gd name="connsiteY0" fmla="*/ 2583712 h 2583712"/>
              <a:gd name="connsiteX1" fmla="*/ 21265 w 3497544"/>
              <a:gd name="connsiteY1" fmla="*/ 2456121 h 2583712"/>
              <a:gd name="connsiteX2" fmla="*/ 31898 w 3497544"/>
              <a:gd name="connsiteY2" fmla="*/ 2413591 h 2583712"/>
              <a:gd name="connsiteX3" fmla="*/ 63795 w 3497544"/>
              <a:gd name="connsiteY3" fmla="*/ 2254103 h 2583712"/>
              <a:gd name="connsiteX4" fmla="*/ 85060 w 3497544"/>
              <a:gd name="connsiteY4" fmla="*/ 2200940 h 2583712"/>
              <a:gd name="connsiteX5" fmla="*/ 95693 w 3497544"/>
              <a:gd name="connsiteY5" fmla="*/ 2115879 h 2583712"/>
              <a:gd name="connsiteX6" fmla="*/ 116958 w 3497544"/>
              <a:gd name="connsiteY6" fmla="*/ 2073349 h 2583712"/>
              <a:gd name="connsiteX7" fmla="*/ 138223 w 3497544"/>
              <a:gd name="connsiteY7" fmla="*/ 1998921 h 2583712"/>
              <a:gd name="connsiteX8" fmla="*/ 159488 w 3497544"/>
              <a:gd name="connsiteY8" fmla="*/ 1945759 h 2583712"/>
              <a:gd name="connsiteX9" fmla="*/ 170121 w 3497544"/>
              <a:gd name="connsiteY9" fmla="*/ 1881963 h 2583712"/>
              <a:gd name="connsiteX10" fmla="*/ 180753 w 3497544"/>
              <a:gd name="connsiteY10" fmla="*/ 1850065 h 2583712"/>
              <a:gd name="connsiteX11" fmla="*/ 191386 w 3497544"/>
              <a:gd name="connsiteY11" fmla="*/ 1786270 h 2583712"/>
              <a:gd name="connsiteX12" fmla="*/ 212651 w 3497544"/>
              <a:gd name="connsiteY12" fmla="*/ 1658679 h 2583712"/>
              <a:gd name="connsiteX13" fmla="*/ 255181 w 3497544"/>
              <a:gd name="connsiteY13" fmla="*/ 1594884 h 2583712"/>
              <a:gd name="connsiteX14" fmla="*/ 308344 w 3497544"/>
              <a:gd name="connsiteY14" fmla="*/ 1499191 h 2583712"/>
              <a:gd name="connsiteX15" fmla="*/ 329609 w 3497544"/>
              <a:gd name="connsiteY15" fmla="*/ 1467293 h 2583712"/>
              <a:gd name="connsiteX16" fmla="*/ 393405 w 3497544"/>
              <a:gd name="connsiteY16" fmla="*/ 1414131 h 2583712"/>
              <a:gd name="connsiteX17" fmla="*/ 425302 w 3497544"/>
              <a:gd name="connsiteY17" fmla="*/ 1403498 h 2583712"/>
              <a:gd name="connsiteX18" fmla="*/ 457200 w 3497544"/>
              <a:gd name="connsiteY18" fmla="*/ 1382233 h 2583712"/>
              <a:gd name="connsiteX19" fmla="*/ 510363 w 3497544"/>
              <a:gd name="connsiteY19" fmla="*/ 1371600 h 2583712"/>
              <a:gd name="connsiteX20" fmla="*/ 584791 w 3497544"/>
              <a:gd name="connsiteY20" fmla="*/ 1382233 h 2583712"/>
              <a:gd name="connsiteX21" fmla="*/ 680484 w 3497544"/>
              <a:gd name="connsiteY21" fmla="*/ 1414131 h 2583712"/>
              <a:gd name="connsiteX22" fmla="*/ 754912 w 3497544"/>
              <a:gd name="connsiteY22" fmla="*/ 1488559 h 2583712"/>
              <a:gd name="connsiteX23" fmla="*/ 797442 w 3497544"/>
              <a:gd name="connsiteY23" fmla="*/ 1531089 h 2583712"/>
              <a:gd name="connsiteX24" fmla="*/ 839972 w 3497544"/>
              <a:gd name="connsiteY24" fmla="*/ 1637414 h 2583712"/>
              <a:gd name="connsiteX25" fmla="*/ 871870 w 3497544"/>
              <a:gd name="connsiteY25" fmla="*/ 1658679 h 2583712"/>
              <a:gd name="connsiteX26" fmla="*/ 882502 w 3497544"/>
              <a:gd name="connsiteY26" fmla="*/ 1701210 h 2583712"/>
              <a:gd name="connsiteX27" fmla="*/ 956930 w 3497544"/>
              <a:gd name="connsiteY27" fmla="*/ 1807535 h 2583712"/>
              <a:gd name="connsiteX28" fmla="*/ 988828 w 3497544"/>
              <a:gd name="connsiteY28" fmla="*/ 1892596 h 2583712"/>
              <a:gd name="connsiteX29" fmla="*/ 1031358 w 3497544"/>
              <a:gd name="connsiteY29" fmla="*/ 2009554 h 2583712"/>
              <a:gd name="connsiteX30" fmla="*/ 1052623 w 3497544"/>
              <a:gd name="connsiteY30" fmla="*/ 2041452 h 2583712"/>
              <a:gd name="connsiteX31" fmla="*/ 1105786 w 3497544"/>
              <a:gd name="connsiteY31" fmla="*/ 2105247 h 2583712"/>
              <a:gd name="connsiteX32" fmla="*/ 1180214 w 3497544"/>
              <a:gd name="connsiteY32" fmla="*/ 2190307 h 2583712"/>
              <a:gd name="connsiteX33" fmla="*/ 1190847 w 3497544"/>
              <a:gd name="connsiteY33" fmla="*/ 2222205 h 2583712"/>
              <a:gd name="connsiteX34" fmla="*/ 1286540 w 3497544"/>
              <a:gd name="connsiteY34" fmla="*/ 2200940 h 2583712"/>
              <a:gd name="connsiteX35" fmla="*/ 1318437 w 3497544"/>
              <a:gd name="connsiteY35" fmla="*/ 2179675 h 2583712"/>
              <a:gd name="connsiteX36" fmla="*/ 1339702 w 3497544"/>
              <a:gd name="connsiteY36" fmla="*/ 2147777 h 2583712"/>
              <a:gd name="connsiteX37" fmla="*/ 1371600 w 3497544"/>
              <a:gd name="connsiteY37" fmla="*/ 2094614 h 2583712"/>
              <a:gd name="connsiteX38" fmla="*/ 1382233 w 3497544"/>
              <a:gd name="connsiteY38" fmla="*/ 2041452 h 2583712"/>
              <a:gd name="connsiteX39" fmla="*/ 1414130 w 3497544"/>
              <a:gd name="connsiteY39" fmla="*/ 1935126 h 2583712"/>
              <a:gd name="connsiteX40" fmla="*/ 1435395 w 3497544"/>
              <a:gd name="connsiteY40" fmla="*/ 1807535 h 2583712"/>
              <a:gd name="connsiteX41" fmla="*/ 1456660 w 3497544"/>
              <a:gd name="connsiteY41" fmla="*/ 1733107 h 2583712"/>
              <a:gd name="connsiteX42" fmla="*/ 1467293 w 3497544"/>
              <a:gd name="connsiteY42" fmla="*/ 1658679 h 2583712"/>
              <a:gd name="connsiteX43" fmla="*/ 1477926 w 3497544"/>
              <a:gd name="connsiteY43" fmla="*/ 1626782 h 2583712"/>
              <a:gd name="connsiteX44" fmla="*/ 1488558 w 3497544"/>
              <a:gd name="connsiteY44" fmla="*/ 1477926 h 2583712"/>
              <a:gd name="connsiteX45" fmla="*/ 1488558 w 3497544"/>
              <a:gd name="connsiteY45" fmla="*/ 1414131 h 2583712"/>
              <a:gd name="connsiteX46" fmla="*/ 1477926 w 3497544"/>
              <a:gd name="connsiteY46" fmla="*/ 1360968 h 2583712"/>
              <a:gd name="connsiteX47" fmla="*/ 1488558 w 3497544"/>
              <a:gd name="connsiteY47" fmla="*/ 1329070 h 2583712"/>
              <a:gd name="connsiteX48" fmla="*/ 1499191 w 3497544"/>
              <a:gd name="connsiteY48" fmla="*/ 1286540 h 2583712"/>
              <a:gd name="connsiteX49" fmla="*/ 1520456 w 3497544"/>
              <a:gd name="connsiteY49" fmla="*/ 1254642 h 2583712"/>
              <a:gd name="connsiteX50" fmla="*/ 1541721 w 3497544"/>
              <a:gd name="connsiteY50" fmla="*/ 1158949 h 2583712"/>
              <a:gd name="connsiteX51" fmla="*/ 1562986 w 3497544"/>
              <a:gd name="connsiteY51" fmla="*/ 1031359 h 2583712"/>
              <a:gd name="connsiteX52" fmla="*/ 1573619 w 3497544"/>
              <a:gd name="connsiteY52" fmla="*/ 648586 h 2583712"/>
              <a:gd name="connsiteX53" fmla="*/ 1605516 w 3497544"/>
              <a:gd name="connsiteY53" fmla="*/ 244549 h 2583712"/>
              <a:gd name="connsiteX54" fmla="*/ 1616149 w 3497544"/>
              <a:gd name="connsiteY54" fmla="*/ 191386 h 2583712"/>
              <a:gd name="connsiteX55" fmla="*/ 1637414 w 3497544"/>
              <a:gd name="connsiteY55" fmla="*/ 159489 h 2583712"/>
              <a:gd name="connsiteX56" fmla="*/ 1658679 w 3497544"/>
              <a:gd name="connsiteY56" fmla="*/ 116959 h 2583712"/>
              <a:gd name="connsiteX57" fmla="*/ 1743740 w 3497544"/>
              <a:gd name="connsiteY57" fmla="*/ 21265 h 2583712"/>
              <a:gd name="connsiteX58" fmla="*/ 1786270 w 3497544"/>
              <a:gd name="connsiteY58" fmla="*/ 10633 h 2583712"/>
              <a:gd name="connsiteX59" fmla="*/ 1818167 w 3497544"/>
              <a:gd name="connsiteY59" fmla="*/ 0 h 2583712"/>
              <a:gd name="connsiteX60" fmla="*/ 1913860 w 3497544"/>
              <a:gd name="connsiteY60" fmla="*/ 10633 h 2583712"/>
              <a:gd name="connsiteX61" fmla="*/ 1945758 w 3497544"/>
              <a:gd name="connsiteY61" fmla="*/ 21265 h 2583712"/>
              <a:gd name="connsiteX62" fmla="*/ 2009553 w 3497544"/>
              <a:gd name="connsiteY62" fmla="*/ 127591 h 2583712"/>
              <a:gd name="connsiteX63" fmla="*/ 2083981 w 3497544"/>
              <a:gd name="connsiteY63" fmla="*/ 233917 h 2583712"/>
              <a:gd name="connsiteX64" fmla="*/ 2105247 w 3497544"/>
              <a:gd name="connsiteY64" fmla="*/ 297712 h 2583712"/>
              <a:gd name="connsiteX65" fmla="*/ 2115879 w 3497544"/>
              <a:gd name="connsiteY65" fmla="*/ 329610 h 2583712"/>
              <a:gd name="connsiteX66" fmla="*/ 2137144 w 3497544"/>
              <a:gd name="connsiteY66" fmla="*/ 404038 h 2583712"/>
              <a:gd name="connsiteX67" fmla="*/ 2158409 w 3497544"/>
              <a:gd name="connsiteY67" fmla="*/ 478465 h 2583712"/>
              <a:gd name="connsiteX68" fmla="*/ 2169042 w 3497544"/>
              <a:gd name="connsiteY68" fmla="*/ 510363 h 2583712"/>
              <a:gd name="connsiteX69" fmla="*/ 2200940 w 3497544"/>
              <a:gd name="connsiteY69" fmla="*/ 616689 h 2583712"/>
              <a:gd name="connsiteX70" fmla="*/ 2211572 w 3497544"/>
              <a:gd name="connsiteY70" fmla="*/ 680484 h 2583712"/>
              <a:gd name="connsiteX71" fmla="*/ 2222205 w 3497544"/>
              <a:gd name="connsiteY71" fmla="*/ 712382 h 2583712"/>
              <a:gd name="connsiteX72" fmla="*/ 2232837 w 3497544"/>
              <a:gd name="connsiteY72" fmla="*/ 776177 h 2583712"/>
              <a:gd name="connsiteX73" fmla="*/ 2254102 w 3497544"/>
              <a:gd name="connsiteY73" fmla="*/ 850605 h 2583712"/>
              <a:gd name="connsiteX74" fmla="*/ 2286000 w 3497544"/>
              <a:gd name="connsiteY74" fmla="*/ 988828 h 2583712"/>
              <a:gd name="connsiteX75" fmla="*/ 2296633 w 3497544"/>
              <a:gd name="connsiteY75" fmla="*/ 1063256 h 2583712"/>
              <a:gd name="connsiteX76" fmla="*/ 2307265 w 3497544"/>
              <a:gd name="connsiteY76" fmla="*/ 1148317 h 2583712"/>
              <a:gd name="connsiteX77" fmla="*/ 2328530 w 3497544"/>
              <a:gd name="connsiteY77" fmla="*/ 1201479 h 2583712"/>
              <a:gd name="connsiteX78" fmla="*/ 2339163 w 3497544"/>
              <a:gd name="connsiteY78" fmla="*/ 1254642 h 2583712"/>
              <a:gd name="connsiteX79" fmla="*/ 2360428 w 3497544"/>
              <a:gd name="connsiteY79" fmla="*/ 1382233 h 2583712"/>
              <a:gd name="connsiteX80" fmla="*/ 2392326 w 3497544"/>
              <a:gd name="connsiteY80" fmla="*/ 1488559 h 2583712"/>
              <a:gd name="connsiteX81" fmla="*/ 2402958 w 3497544"/>
              <a:gd name="connsiteY81" fmla="*/ 1531089 h 2583712"/>
              <a:gd name="connsiteX82" fmla="*/ 2413591 w 3497544"/>
              <a:gd name="connsiteY82" fmla="*/ 1562986 h 2583712"/>
              <a:gd name="connsiteX83" fmla="*/ 2424223 w 3497544"/>
              <a:gd name="connsiteY83" fmla="*/ 1616149 h 2583712"/>
              <a:gd name="connsiteX84" fmla="*/ 2456121 w 3497544"/>
              <a:gd name="connsiteY84" fmla="*/ 1679945 h 2583712"/>
              <a:gd name="connsiteX85" fmla="*/ 2477386 w 3497544"/>
              <a:gd name="connsiteY85" fmla="*/ 1733107 h 2583712"/>
              <a:gd name="connsiteX86" fmla="*/ 2519916 w 3497544"/>
              <a:gd name="connsiteY86" fmla="*/ 1796903 h 2583712"/>
              <a:gd name="connsiteX87" fmla="*/ 2573079 w 3497544"/>
              <a:gd name="connsiteY87" fmla="*/ 1871331 h 2583712"/>
              <a:gd name="connsiteX88" fmla="*/ 2604977 w 3497544"/>
              <a:gd name="connsiteY88" fmla="*/ 1945759 h 2583712"/>
              <a:gd name="connsiteX89" fmla="*/ 2636874 w 3497544"/>
              <a:gd name="connsiteY89" fmla="*/ 1998921 h 2583712"/>
              <a:gd name="connsiteX90" fmla="*/ 2679405 w 3497544"/>
              <a:gd name="connsiteY90" fmla="*/ 2041452 h 2583712"/>
              <a:gd name="connsiteX91" fmla="*/ 2711302 w 3497544"/>
              <a:gd name="connsiteY91" fmla="*/ 2073349 h 2583712"/>
              <a:gd name="connsiteX92" fmla="*/ 2743200 w 3497544"/>
              <a:gd name="connsiteY92" fmla="*/ 2115879 h 2583712"/>
              <a:gd name="connsiteX93" fmla="*/ 2796363 w 3497544"/>
              <a:gd name="connsiteY93" fmla="*/ 2169042 h 2583712"/>
              <a:gd name="connsiteX94" fmla="*/ 2892056 w 3497544"/>
              <a:gd name="connsiteY94" fmla="*/ 2275368 h 2583712"/>
              <a:gd name="connsiteX95" fmla="*/ 2923953 w 3497544"/>
              <a:gd name="connsiteY95" fmla="*/ 2307265 h 2583712"/>
              <a:gd name="connsiteX96" fmla="*/ 2966484 w 3497544"/>
              <a:gd name="connsiteY96" fmla="*/ 2328531 h 2583712"/>
              <a:gd name="connsiteX97" fmla="*/ 2998381 w 3497544"/>
              <a:gd name="connsiteY97" fmla="*/ 2349796 h 2583712"/>
              <a:gd name="connsiteX98" fmla="*/ 3072809 w 3497544"/>
              <a:gd name="connsiteY98" fmla="*/ 2381693 h 2583712"/>
              <a:gd name="connsiteX99" fmla="*/ 3115340 w 3497544"/>
              <a:gd name="connsiteY99" fmla="*/ 2402959 h 2583712"/>
              <a:gd name="connsiteX100" fmla="*/ 3157870 w 3497544"/>
              <a:gd name="connsiteY100" fmla="*/ 2413591 h 2583712"/>
              <a:gd name="connsiteX101" fmla="*/ 3232298 w 3497544"/>
              <a:gd name="connsiteY101" fmla="*/ 2434856 h 2583712"/>
              <a:gd name="connsiteX102" fmla="*/ 3264195 w 3497544"/>
              <a:gd name="connsiteY102" fmla="*/ 2456121 h 2583712"/>
              <a:gd name="connsiteX103" fmla="*/ 3423684 w 3497544"/>
              <a:gd name="connsiteY103" fmla="*/ 2477386 h 2583712"/>
              <a:gd name="connsiteX104" fmla="*/ 3476847 w 3497544"/>
              <a:gd name="connsiteY104" fmla="*/ 2488019 h 258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97544" h="2583712">
                <a:moveTo>
                  <a:pt x="0" y="2583712"/>
                </a:moveTo>
                <a:cubicBezTo>
                  <a:pt x="55970" y="2490429"/>
                  <a:pt x="21265" y="2573600"/>
                  <a:pt x="21265" y="2456121"/>
                </a:cubicBezTo>
                <a:cubicBezTo>
                  <a:pt x="21265" y="2441508"/>
                  <a:pt x="29032" y="2427920"/>
                  <a:pt x="31898" y="2413591"/>
                </a:cubicBezTo>
                <a:cubicBezTo>
                  <a:pt x="34298" y="2401590"/>
                  <a:pt x="51474" y="2291067"/>
                  <a:pt x="63795" y="2254103"/>
                </a:cubicBezTo>
                <a:cubicBezTo>
                  <a:pt x="69830" y="2235996"/>
                  <a:pt x="77972" y="2218661"/>
                  <a:pt x="85060" y="2200940"/>
                </a:cubicBezTo>
                <a:cubicBezTo>
                  <a:pt x="88604" y="2172586"/>
                  <a:pt x="88763" y="2143600"/>
                  <a:pt x="95693" y="2115879"/>
                </a:cubicBezTo>
                <a:cubicBezTo>
                  <a:pt x="99537" y="2100502"/>
                  <a:pt x="111541" y="2088245"/>
                  <a:pt x="116958" y="2073349"/>
                </a:cubicBezTo>
                <a:cubicBezTo>
                  <a:pt x="125776" y="2049100"/>
                  <a:pt x="130064" y="2023399"/>
                  <a:pt x="138223" y="1998921"/>
                </a:cubicBezTo>
                <a:cubicBezTo>
                  <a:pt x="144258" y="1980815"/>
                  <a:pt x="152400" y="1963480"/>
                  <a:pt x="159488" y="1945759"/>
                </a:cubicBezTo>
                <a:cubicBezTo>
                  <a:pt x="163032" y="1924494"/>
                  <a:pt x="165444" y="1903008"/>
                  <a:pt x="170121" y="1881963"/>
                </a:cubicBezTo>
                <a:cubicBezTo>
                  <a:pt x="172552" y="1871022"/>
                  <a:pt x="178322" y="1861006"/>
                  <a:pt x="180753" y="1850065"/>
                </a:cubicBezTo>
                <a:cubicBezTo>
                  <a:pt x="185430" y="1829020"/>
                  <a:pt x="188108" y="1807578"/>
                  <a:pt x="191386" y="1786270"/>
                </a:cubicBezTo>
                <a:cubicBezTo>
                  <a:pt x="192068" y="1781840"/>
                  <a:pt x="206123" y="1673040"/>
                  <a:pt x="212651" y="1658679"/>
                </a:cubicBezTo>
                <a:cubicBezTo>
                  <a:pt x="223227" y="1635412"/>
                  <a:pt x="247099" y="1619130"/>
                  <a:pt x="255181" y="1594884"/>
                </a:cubicBezTo>
                <a:cubicBezTo>
                  <a:pt x="273896" y="1538740"/>
                  <a:pt x="259597" y="1572312"/>
                  <a:pt x="308344" y="1499191"/>
                </a:cubicBezTo>
                <a:cubicBezTo>
                  <a:pt x="315432" y="1488558"/>
                  <a:pt x="320573" y="1476329"/>
                  <a:pt x="329609" y="1467293"/>
                </a:cubicBezTo>
                <a:cubicBezTo>
                  <a:pt x="353125" y="1443778"/>
                  <a:pt x="363798" y="1428935"/>
                  <a:pt x="393405" y="1414131"/>
                </a:cubicBezTo>
                <a:cubicBezTo>
                  <a:pt x="403429" y="1409119"/>
                  <a:pt x="415278" y="1408510"/>
                  <a:pt x="425302" y="1403498"/>
                </a:cubicBezTo>
                <a:cubicBezTo>
                  <a:pt x="436732" y="1397783"/>
                  <a:pt x="445235" y="1386720"/>
                  <a:pt x="457200" y="1382233"/>
                </a:cubicBezTo>
                <a:cubicBezTo>
                  <a:pt x="474121" y="1375887"/>
                  <a:pt x="492642" y="1375144"/>
                  <a:pt x="510363" y="1371600"/>
                </a:cubicBezTo>
                <a:cubicBezTo>
                  <a:pt x="535172" y="1375144"/>
                  <a:pt x="560071" y="1378113"/>
                  <a:pt x="584791" y="1382233"/>
                </a:cubicBezTo>
                <a:cubicBezTo>
                  <a:pt x="619333" y="1387990"/>
                  <a:pt x="651753" y="1391785"/>
                  <a:pt x="680484" y="1414131"/>
                </a:cubicBezTo>
                <a:cubicBezTo>
                  <a:pt x="680507" y="1414149"/>
                  <a:pt x="740019" y="1473665"/>
                  <a:pt x="754912" y="1488559"/>
                </a:cubicBezTo>
                <a:lnTo>
                  <a:pt x="797442" y="1531089"/>
                </a:lnTo>
                <a:cubicBezTo>
                  <a:pt x="804052" y="1550920"/>
                  <a:pt x="822589" y="1616555"/>
                  <a:pt x="839972" y="1637414"/>
                </a:cubicBezTo>
                <a:cubicBezTo>
                  <a:pt x="848153" y="1647231"/>
                  <a:pt x="861237" y="1651591"/>
                  <a:pt x="871870" y="1658679"/>
                </a:cubicBezTo>
                <a:cubicBezTo>
                  <a:pt x="875414" y="1672856"/>
                  <a:pt x="875967" y="1688139"/>
                  <a:pt x="882502" y="1701210"/>
                </a:cubicBezTo>
                <a:cubicBezTo>
                  <a:pt x="906768" y="1749742"/>
                  <a:pt x="937693" y="1749826"/>
                  <a:pt x="956930" y="1807535"/>
                </a:cubicBezTo>
                <a:cubicBezTo>
                  <a:pt x="988536" y="1902350"/>
                  <a:pt x="937964" y="1752718"/>
                  <a:pt x="988828" y="1892596"/>
                </a:cubicBezTo>
                <a:cubicBezTo>
                  <a:pt x="1002061" y="1928986"/>
                  <a:pt x="1013747" y="1974331"/>
                  <a:pt x="1031358" y="2009554"/>
                </a:cubicBezTo>
                <a:cubicBezTo>
                  <a:pt x="1037073" y="2020984"/>
                  <a:pt x="1046908" y="2030022"/>
                  <a:pt x="1052623" y="2041452"/>
                </a:cubicBezTo>
                <a:cubicBezTo>
                  <a:pt x="1085678" y="2107563"/>
                  <a:pt x="1051302" y="2087085"/>
                  <a:pt x="1105786" y="2105247"/>
                </a:cubicBezTo>
                <a:cubicBezTo>
                  <a:pt x="1155404" y="2179675"/>
                  <a:pt x="1127051" y="2154865"/>
                  <a:pt x="1180214" y="2190307"/>
                </a:cubicBezTo>
                <a:cubicBezTo>
                  <a:pt x="1183758" y="2200940"/>
                  <a:pt x="1180070" y="2219126"/>
                  <a:pt x="1190847" y="2222205"/>
                </a:cubicBezTo>
                <a:cubicBezTo>
                  <a:pt x="1210996" y="2227962"/>
                  <a:pt x="1262628" y="2208910"/>
                  <a:pt x="1286540" y="2200940"/>
                </a:cubicBezTo>
                <a:cubicBezTo>
                  <a:pt x="1297172" y="2193852"/>
                  <a:pt x="1309401" y="2188711"/>
                  <a:pt x="1318437" y="2179675"/>
                </a:cubicBezTo>
                <a:cubicBezTo>
                  <a:pt x="1327473" y="2170639"/>
                  <a:pt x="1332929" y="2158613"/>
                  <a:pt x="1339702" y="2147777"/>
                </a:cubicBezTo>
                <a:cubicBezTo>
                  <a:pt x="1350655" y="2130252"/>
                  <a:pt x="1360967" y="2112335"/>
                  <a:pt x="1371600" y="2094614"/>
                </a:cubicBezTo>
                <a:cubicBezTo>
                  <a:pt x="1375144" y="2076893"/>
                  <a:pt x="1377478" y="2058887"/>
                  <a:pt x="1382233" y="2041452"/>
                </a:cubicBezTo>
                <a:cubicBezTo>
                  <a:pt x="1398755" y="1980871"/>
                  <a:pt x="1404166" y="1988269"/>
                  <a:pt x="1414130" y="1935126"/>
                </a:cubicBezTo>
                <a:cubicBezTo>
                  <a:pt x="1422076" y="1892747"/>
                  <a:pt x="1424937" y="1849364"/>
                  <a:pt x="1435395" y="1807535"/>
                </a:cubicBezTo>
                <a:cubicBezTo>
                  <a:pt x="1448746" y="1754132"/>
                  <a:pt x="1441407" y="1778868"/>
                  <a:pt x="1456660" y="1733107"/>
                </a:cubicBezTo>
                <a:cubicBezTo>
                  <a:pt x="1460204" y="1708298"/>
                  <a:pt x="1462378" y="1683254"/>
                  <a:pt x="1467293" y="1658679"/>
                </a:cubicBezTo>
                <a:cubicBezTo>
                  <a:pt x="1469491" y="1647689"/>
                  <a:pt x="1476617" y="1637913"/>
                  <a:pt x="1477926" y="1626782"/>
                </a:cubicBezTo>
                <a:cubicBezTo>
                  <a:pt x="1483738" y="1577378"/>
                  <a:pt x="1485014" y="1527545"/>
                  <a:pt x="1488558" y="1477926"/>
                </a:cubicBezTo>
                <a:cubicBezTo>
                  <a:pt x="1460206" y="1392863"/>
                  <a:pt x="1488558" y="1499192"/>
                  <a:pt x="1488558" y="1414131"/>
                </a:cubicBezTo>
                <a:cubicBezTo>
                  <a:pt x="1488558" y="1396059"/>
                  <a:pt x="1481470" y="1378689"/>
                  <a:pt x="1477926" y="1360968"/>
                </a:cubicBezTo>
                <a:cubicBezTo>
                  <a:pt x="1481470" y="1350335"/>
                  <a:pt x="1485479" y="1339847"/>
                  <a:pt x="1488558" y="1329070"/>
                </a:cubicBezTo>
                <a:cubicBezTo>
                  <a:pt x="1492572" y="1315019"/>
                  <a:pt x="1493435" y="1299971"/>
                  <a:pt x="1499191" y="1286540"/>
                </a:cubicBezTo>
                <a:cubicBezTo>
                  <a:pt x="1504225" y="1274794"/>
                  <a:pt x="1513368" y="1265275"/>
                  <a:pt x="1520456" y="1254642"/>
                </a:cubicBezTo>
                <a:cubicBezTo>
                  <a:pt x="1528920" y="1220783"/>
                  <a:pt x="1536323" y="1194035"/>
                  <a:pt x="1541721" y="1158949"/>
                </a:cubicBezTo>
                <a:cubicBezTo>
                  <a:pt x="1561633" y="1029519"/>
                  <a:pt x="1541603" y="1116885"/>
                  <a:pt x="1562986" y="1031359"/>
                </a:cubicBezTo>
                <a:cubicBezTo>
                  <a:pt x="1566530" y="903768"/>
                  <a:pt x="1567823" y="776095"/>
                  <a:pt x="1573619" y="648586"/>
                </a:cubicBezTo>
                <a:cubicBezTo>
                  <a:pt x="1577714" y="558504"/>
                  <a:pt x="1586781" y="366326"/>
                  <a:pt x="1605516" y="244549"/>
                </a:cubicBezTo>
                <a:cubicBezTo>
                  <a:pt x="1608264" y="226687"/>
                  <a:pt x="1609803" y="208307"/>
                  <a:pt x="1616149" y="191386"/>
                </a:cubicBezTo>
                <a:cubicBezTo>
                  <a:pt x="1620636" y="179421"/>
                  <a:pt x="1631074" y="170584"/>
                  <a:pt x="1637414" y="159489"/>
                </a:cubicBezTo>
                <a:cubicBezTo>
                  <a:pt x="1645278" y="145727"/>
                  <a:pt x="1650524" y="130550"/>
                  <a:pt x="1658679" y="116959"/>
                </a:cubicBezTo>
                <a:cubicBezTo>
                  <a:pt x="1684097" y="74595"/>
                  <a:pt x="1699444" y="43413"/>
                  <a:pt x="1743740" y="21265"/>
                </a:cubicBezTo>
                <a:cubicBezTo>
                  <a:pt x="1756810" y="14730"/>
                  <a:pt x="1772219" y="14648"/>
                  <a:pt x="1786270" y="10633"/>
                </a:cubicBezTo>
                <a:cubicBezTo>
                  <a:pt x="1797046" y="7554"/>
                  <a:pt x="1807535" y="3544"/>
                  <a:pt x="1818167" y="0"/>
                </a:cubicBezTo>
                <a:cubicBezTo>
                  <a:pt x="1850065" y="3544"/>
                  <a:pt x="1882203" y="5357"/>
                  <a:pt x="1913860" y="10633"/>
                </a:cubicBezTo>
                <a:cubicBezTo>
                  <a:pt x="1924915" y="12476"/>
                  <a:pt x="1937833" y="13340"/>
                  <a:pt x="1945758" y="21265"/>
                </a:cubicBezTo>
                <a:cubicBezTo>
                  <a:pt x="1984948" y="60455"/>
                  <a:pt x="1984382" y="85640"/>
                  <a:pt x="2009553" y="127591"/>
                </a:cubicBezTo>
                <a:cubicBezTo>
                  <a:pt x="2035726" y="171212"/>
                  <a:pt x="2054908" y="195152"/>
                  <a:pt x="2083981" y="233917"/>
                </a:cubicBezTo>
                <a:lnTo>
                  <a:pt x="2105247" y="297712"/>
                </a:lnTo>
                <a:cubicBezTo>
                  <a:pt x="2108791" y="308345"/>
                  <a:pt x="2113161" y="318737"/>
                  <a:pt x="2115879" y="329610"/>
                </a:cubicBezTo>
                <a:cubicBezTo>
                  <a:pt x="2139173" y="422783"/>
                  <a:pt x="2114265" y="327774"/>
                  <a:pt x="2137144" y="404038"/>
                </a:cubicBezTo>
                <a:cubicBezTo>
                  <a:pt x="2144558" y="428752"/>
                  <a:pt x="2150995" y="453751"/>
                  <a:pt x="2158409" y="478465"/>
                </a:cubicBezTo>
                <a:cubicBezTo>
                  <a:pt x="2161630" y="489200"/>
                  <a:pt x="2165821" y="499628"/>
                  <a:pt x="2169042" y="510363"/>
                </a:cubicBezTo>
                <a:cubicBezTo>
                  <a:pt x="2205559" y="632084"/>
                  <a:pt x="2176860" y="544451"/>
                  <a:pt x="2200940" y="616689"/>
                </a:cubicBezTo>
                <a:cubicBezTo>
                  <a:pt x="2204484" y="637954"/>
                  <a:pt x="2206895" y="659439"/>
                  <a:pt x="2211572" y="680484"/>
                </a:cubicBezTo>
                <a:cubicBezTo>
                  <a:pt x="2214003" y="691425"/>
                  <a:pt x="2219774" y="701441"/>
                  <a:pt x="2222205" y="712382"/>
                </a:cubicBezTo>
                <a:cubicBezTo>
                  <a:pt x="2226882" y="733427"/>
                  <a:pt x="2227990" y="755171"/>
                  <a:pt x="2232837" y="776177"/>
                </a:cubicBezTo>
                <a:cubicBezTo>
                  <a:pt x="2238639" y="801318"/>
                  <a:pt x="2248192" y="825489"/>
                  <a:pt x="2254102" y="850605"/>
                </a:cubicBezTo>
                <a:cubicBezTo>
                  <a:pt x="2291640" y="1010145"/>
                  <a:pt x="2259572" y="909549"/>
                  <a:pt x="2286000" y="988828"/>
                </a:cubicBezTo>
                <a:cubicBezTo>
                  <a:pt x="2289544" y="1013637"/>
                  <a:pt x="2293321" y="1038415"/>
                  <a:pt x="2296633" y="1063256"/>
                </a:cubicBezTo>
                <a:cubicBezTo>
                  <a:pt x="2300409" y="1091580"/>
                  <a:pt x="2300840" y="1120474"/>
                  <a:pt x="2307265" y="1148317"/>
                </a:cubicBezTo>
                <a:cubicBezTo>
                  <a:pt x="2311557" y="1166914"/>
                  <a:pt x="2323046" y="1183198"/>
                  <a:pt x="2328530" y="1201479"/>
                </a:cubicBezTo>
                <a:cubicBezTo>
                  <a:pt x="2333723" y="1218789"/>
                  <a:pt x="2336022" y="1236845"/>
                  <a:pt x="2339163" y="1254642"/>
                </a:cubicBezTo>
                <a:cubicBezTo>
                  <a:pt x="2346656" y="1297103"/>
                  <a:pt x="2350872" y="1340188"/>
                  <a:pt x="2360428" y="1382233"/>
                </a:cubicBezTo>
                <a:cubicBezTo>
                  <a:pt x="2368629" y="1418315"/>
                  <a:pt x="2382161" y="1452980"/>
                  <a:pt x="2392326" y="1488559"/>
                </a:cubicBezTo>
                <a:cubicBezTo>
                  <a:pt x="2396340" y="1502610"/>
                  <a:pt x="2398943" y="1517038"/>
                  <a:pt x="2402958" y="1531089"/>
                </a:cubicBezTo>
                <a:cubicBezTo>
                  <a:pt x="2406037" y="1541865"/>
                  <a:pt x="2410873" y="1552113"/>
                  <a:pt x="2413591" y="1562986"/>
                </a:cubicBezTo>
                <a:cubicBezTo>
                  <a:pt x="2417974" y="1580518"/>
                  <a:pt x="2418047" y="1599165"/>
                  <a:pt x="2424223" y="1616149"/>
                </a:cubicBezTo>
                <a:cubicBezTo>
                  <a:pt x="2432348" y="1638493"/>
                  <a:pt x="2446283" y="1658301"/>
                  <a:pt x="2456121" y="1679945"/>
                </a:cubicBezTo>
                <a:cubicBezTo>
                  <a:pt x="2464019" y="1697320"/>
                  <a:pt x="2468247" y="1716352"/>
                  <a:pt x="2477386" y="1733107"/>
                </a:cubicBezTo>
                <a:cubicBezTo>
                  <a:pt x="2489624" y="1755544"/>
                  <a:pt x="2506766" y="1774988"/>
                  <a:pt x="2519916" y="1796903"/>
                </a:cubicBezTo>
                <a:cubicBezTo>
                  <a:pt x="2556972" y="1858661"/>
                  <a:pt x="2537201" y="1835452"/>
                  <a:pt x="2573079" y="1871331"/>
                </a:cubicBezTo>
                <a:cubicBezTo>
                  <a:pt x="2585627" y="1908973"/>
                  <a:pt x="2583081" y="1906345"/>
                  <a:pt x="2604977" y="1945759"/>
                </a:cubicBezTo>
                <a:cubicBezTo>
                  <a:pt x="2615013" y="1963824"/>
                  <a:pt x="2624187" y="1982609"/>
                  <a:pt x="2636874" y="1998921"/>
                </a:cubicBezTo>
                <a:cubicBezTo>
                  <a:pt x="2649183" y="2014747"/>
                  <a:pt x="2665228" y="2027275"/>
                  <a:pt x="2679405" y="2041452"/>
                </a:cubicBezTo>
                <a:cubicBezTo>
                  <a:pt x="2690037" y="2052084"/>
                  <a:pt x="2702280" y="2061320"/>
                  <a:pt x="2711302" y="2073349"/>
                </a:cubicBezTo>
                <a:cubicBezTo>
                  <a:pt x="2721935" y="2087526"/>
                  <a:pt x="2731427" y="2102634"/>
                  <a:pt x="2743200" y="2115879"/>
                </a:cubicBezTo>
                <a:cubicBezTo>
                  <a:pt x="2759850" y="2134610"/>
                  <a:pt x="2781326" y="2148993"/>
                  <a:pt x="2796363" y="2169042"/>
                </a:cubicBezTo>
                <a:cubicBezTo>
                  <a:pt x="2846304" y="2235631"/>
                  <a:pt x="2815730" y="2199042"/>
                  <a:pt x="2892056" y="2275368"/>
                </a:cubicBezTo>
                <a:cubicBezTo>
                  <a:pt x="2902688" y="2286000"/>
                  <a:pt x="2910504" y="2300540"/>
                  <a:pt x="2923953" y="2307265"/>
                </a:cubicBezTo>
                <a:cubicBezTo>
                  <a:pt x="2938130" y="2314354"/>
                  <a:pt x="2952722" y="2320667"/>
                  <a:pt x="2966484" y="2328531"/>
                </a:cubicBezTo>
                <a:cubicBezTo>
                  <a:pt x="2977579" y="2334871"/>
                  <a:pt x="2986952" y="2344081"/>
                  <a:pt x="2998381" y="2349796"/>
                </a:cubicBezTo>
                <a:cubicBezTo>
                  <a:pt x="3022523" y="2361867"/>
                  <a:pt x="3048237" y="2370524"/>
                  <a:pt x="3072809" y="2381693"/>
                </a:cubicBezTo>
                <a:cubicBezTo>
                  <a:pt x="3087239" y="2388252"/>
                  <a:pt x="3100499" y="2397394"/>
                  <a:pt x="3115340" y="2402959"/>
                </a:cubicBezTo>
                <a:cubicBezTo>
                  <a:pt x="3129023" y="2408090"/>
                  <a:pt x="3143819" y="2409576"/>
                  <a:pt x="3157870" y="2413591"/>
                </a:cubicBezTo>
                <a:cubicBezTo>
                  <a:pt x="3264635" y="2444095"/>
                  <a:pt x="3099351" y="2401622"/>
                  <a:pt x="3232298" y="2434856"/>
                </a:cubicBezTo>
                <a:cubicBezTo>
                  <a:pt x="3242930" y="2441944"/>
                  <a:pt x="3252450" y="2451087"/>
                  <a:pt x="3264195" y="2456121"/>
                </a:cubicBezTo>
                <a:cubicBezTo>
                  <a:pt x="3302689" y="2472619"/>
                  <a:pt x="3404723" y="2475155"/>
                  <a:pt x="3423684" y="2477386"/>
                </a:cubicBezTo>
                <a:cubicBezTo>
                  <a:pt x="3519017" y="2488602"/>
                  <a:pt x="3504427" y="2488019"/>
                  <a:pt x="3476847" y="248801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371600" y="1524000"/>
            <a:ext cx="1748772" cy="2583712"/>
          </a:xfrm>
          <a:custGeom>
            <a:avLst/>
            <a:gdLst>
              <a:gd name="connsiteX0" fmla="*/ 0 w 3497544"/>
              <a:gd name="connsiteY0" fmla="*/ 2583712 h 2583712"/>
              <a:gd name="connsiteX1" fmla="*/ 21265 w 3497544"/>
              <a:gd name="connsiteY1" fmla="*/ 2456121 h 2583712"/>
              <a:gd name="connsiteX2" fmla="*/ 31898 w 3497544"/>
              <a:gd name="connsiteY2" fmla="*/ 2413591 h 2583712"/>
              <a:gd name="connsiteX3" fmla="*/ 63795 w 3497544"/>
              <a:gd name="connsiteY3" fmla="*/ 2254103 h 2583712"/>
              <a:gd name="connsiteX4" fmla="*/ 85060 w 3497544"/>
              <a:gd name="connsiteY4" fmla="*/ 2200940 h 2583712"/>
              <a:gd name="connsiteX5" fmla="*/ 95693 w 3497544"/>
              <a:gd name="connsiteY5" fmla="*/ 2115879 h 2583712"/>
              <a:gd name="connsiteX6" fmla="*/ 116958 w 3497544"/>
              <a:gd name="connsiteY6" fmla="*/ 2073349 h 2583712"/>
              <a:gd name="connsiteX7" fmla="*/ 138223 w 3497544"/>
              <a:gd name="connsiteY7" fmla="*/ 1998921 h 2583712"/>
              <a:gd name="connsiteX8" fmla="*/ 159488 w 3497544"/>
              <a:gd name="connsiteY8" fmla="*/ 1945759 h 2583712"/>
              <a:gd name="connsiteX9" fmla="*/ 170121 w 3497544"/>
              <a:gd name="connsiteY9" fmla="*/ 1881963 h 2583712"/>
              <a:gd name="connsiteX10" fmla="*/ 180753 w 3497544"/>
              <a:gd name="connsiteY10" fmla="*/ 1850065 h 2583712"/>
              <a:gd name="connsiteX11" fmla="*/ 191386 w 3497544"/>
              <a:gd name="connsiteY11" fmla="*/ 1786270 h 2583712"/>
              <a:gd name="connsiteX12" fmla="*/ 212651 w 3497544"/>
              <a:gd name="connsiteY12" fmla="*/ 1658679 h 2583712"/>
              <a:gd name="connsiteX13" fmla="*/ 255181 w 3497544"/>
              <a:gd name="connsiteY13" fmla="*/ 1594884 h 2583712"/>
              <a:gd name="connsiteX14" fmla="*/ 308344 w 3497544"/>
              <a:gd name="connsiteY14" fmla="*/ 1499191 h 2583712"/>
              <a:gd name="connsiteX15" fmla="*/ 329609 w 3497544"/>
              <a:gd name="connsiteY15" fmla="*/ 1467293 h 2583712"/>
              <a:gd name="connsiteX16" fmla="*/ 393405 w 3497544"/>
              <a:gd name="connsiteY16" fmla="*/ 1414131 h 2583712"/>
              <a:gd name="connsiteX17" fmla="*/ 425302 w 3497544"/>
              <a:gd name="connsiteY17" fmla="*/ 1403498 h 2583712"/>
              <a:gd name="connsiteX18" fmla="*/ 457200 w 3497544"/>
              <a:gd name="connsiteY18" fmla="*/ 1382233 h 2583712"/>
              <a:gd name="connsiteX19" fmla="*/ 510363 w 3497544"/>
              <a:gd name="connsiteY19" fmla="*/ 1371600 h 2583712"/>
              <a:gd name="connsiteX20" fmla="*/ 584791 w 3497544"/>
              <a:gd name="connsiteY20" fmla="*/ 1382233 h 2583712"/>
              <a:gd name="connsiteX21" fmla="*/ 680484 w 3497544"/>
              <a:gd name="connsiteY21" fmla="*/ 1414131 h 2583712"/>
              <a:gd name="connsiteX22" fmla="*/ 754912 w 3497544"/>
              <a:gd name="connsiteY22" fmla="*/ 1488559 h 2583712"/>
              <a:gd name="connsiteX23" fmla="*/ 797442 w 3497544"/>
              <a:gd name="connsiteY23" fmla="*/ 1531089 h 2583712"/>
              <a:gd name="connsiteX24" fmla="*/ 839972 w 3497544"/>
              <a:gd name="connsiteY24" fmla="*/ 1637414 h 2583712"/>
              <a:gd name="connsiteX25" fmla="*/ 871870 w 3497544"/>
              <a:gd name="connsiteY25" fmla="*/ 1658679 h 2583712"/>
              <a:gd name="connsiteX26" fmla="*/ 882502 w 3497544"/>
              <a:gd name="connsiteY26" fmla="*/ 1701210 h 2583712"/>
              <a:gd name="connsiteX27" fmla="*/ 956930 w 3497544"/>
              <a:gd name="connsiteY27" fmla="*/ 1807535 h 2583712"/>
              <a:gd name="connsiteX28" fmla="*/ 988828 w 3497544"/>
              <a:gd name="connsiteY28" fmla="*/ 1892596 h 2583712"/>
              <a:gd name="connsiteX29" fmla="*/ 1031358 w 3497544"/>
              <a:gd name="connsiteY29" fmla="*/ 2009554 h 2583712"/>
              <a:gd name="connsiteX30" fmla="*/ 1052623 w 3497544"/>
              <a:gd name="connsiteY30" fmla="*/ 2041452 h 2583712"/>
              <a:gd name="connsiteX31" fmla="*/ 1105786 w 3497544"/>
              <a:gd name="connsiteY31" fmla="*/ 2105247 h 2583712"/>
              <a:gd name="connsiteX32" fmla="*/ 1180214 w 3497544"/>
              <a:gd name="connsiteY32" fmla="*/ 2190307 h 2583712"/>
              <a:gd name="connsiteX33" fmla="*/ 1190847 w 3497544"/>
              <a:gd name="connsiteY33" fmla="*/ 2222205 h 2583712"/>
              <a:gd name="connsiteX34" fmla="*/ 1286540 w 3497544"/>
              <a:gd name="connsiteY34" fmla="*/ 2200940 h 2583712"/>
              <a:gd name="connsiteX35" fmla="*/ 1318437 w 3497544"/>
              <a:gd name="connsiteY35" fmla="*/ 2179675 h 2583712"/>
              <a:gd name="connsiteX36" fmla="*/ 1339702 w 3497544"/>
              <a:gd name="connsiteY36" fmla="*/ 2147777 h 2583712"/>
              <a:gd name="connsiteX37" fmla="*/ 1371600 w 3497544"/>
              <a:gd name="connsiteY37" fmla="*/ 2094614 h 2583712"/>
              <a:gd name="connsiteX38" fmla="*/ 1382233 w 3497544"/>
              <a:gd name="connsiteY38" fmla="*/ 2041452 h 2583712"/>
              <a:gd name="connsiteX39" fmla="*/ 1414130 w 3497544"/>
              <a:gd name="connsiteY39" fmla="*/ 1935126 h 2583712"/>
              <a:gd name="connsiteX40" fmla="*/ 1435395 w 3497544"/>
              <a:gd name="connsiteY40" fmla="*/ 1807535 h 2583712"/>
              <a:gd name="connsiteX41" fmla="*/ 1456660 w 3497544"/>
              <a:gd name="connsiteY41" fmla="*/ 1733107 h 2583712"/>
              <a:gd name="connsiteX42" fmla="*/ 1467293 w 3497544"/>
              <a:gd name="connsiteY42" fmla="*/ 1658679 h 2583712"/>
              <a:gd name="connsiteX43" fmla="*/ 1477926 w 3497544"/>
              <a:gd name="connsiteY43" fmla="*/ 1626782 h 2583712"/>
              <a:gd name="connsiteX44" fmla="*/ 1488558 w 3497544"/>
              <a:gd name="connsiteY44" fmla="*/ 1477926 h 2583712"/>
              <a:gd name="connsiteX45" fmla="*/ 1488558 w 3497544"/>
              <a:gd name="connsiteY45" fmla="*/ 1414131 h 2583712"/>
              <a:gd name="connsiteX46" fmla="*/ 1477926 w 3497544"/>
              <a:gd name="connsiteY46" fmla="*/ 1360968 h 2583712"/>
              <a:gd name="connsiteX47" fmla="*/ 1488558 w 3497544"/>
              <a:gd name="connsiteY47" fmla="*/ 1329070 h 2583712"/>
              <a:gd name="connsiteX48" fmla="*/ 1499191 w 3497544"/>
              <a:gd name="connsiteY48" fmla="*/ 1286540 h 2583712"/>
              <a:gd name="connsiteX49" fmla="*/ 1520456 w 3497544"/>
              <a:gd name="connsiteY49" fmla="*/ 1254642 h 2583712"/>
              <a:gd name="connsiteX50" fmla="*/ 1541721 w 3497544"/>
              <a:gd name="connsiteY50" fmla="*/ 1158949 h 2583712"/>
              <a:gd name="connsiteX51" fmla="*/ 1562986 w 3497544"/>
              <a:gd name="connsiteY51" fmla="*/ 1031359 h 2583712"/>
              <a:gd name="connsiteX52" fmla="*/ 1573619 w 3497544"/>
              <a:gd name="connsiteY52" fmla="*/ 648586 h 2583712"/>
              <a:gd name="connsiteX53" fmla="*/ 1605516 w 3497544"/>
              <a:gd name="connsiteY53" fmla="*/ 244549 h 2583712"/>
              <a:gd name="connsiteX54" fmla="*/ 1616149 w 3497544"/>
              <a:gd name="connsiteY54" fmla="*/ 191386 h 2583712"/>
              <a:gd name="connsiteX55" fmla="*/ 1637414 w 3497544"/>
              <a:gd name="connsiteY55" fmla="*/ 159489 h 2583712"/>
              <a:gd name="connsiteX56" fmla="*/ 1658679 w 3497544"/>
              <a:gd name="connsiteY56" fmla="*/ 116959 h 2583712"/>
              <a:gd name="connsiteX57" fmla="*/ 1743740 w 3497544"/>
              <a:gd name="connsiteY57" fmla="*/ 21265 h 2583712"/>
              <a:gd name="connsiteX58" fmla="*/ 1786270 w 3497544"/>
              <a:gd name="connsiteY58" fmla="*/ 10633 h 2583712"/>
              <a:gd name="connsiteX59" fmla="*/ 1818167 w 3497544"/>
              <a:gd name="connsiteY59" fmla="*/ 0 h 2583712"/>
              <a:gd name="connsiteX60" fmla="*/ 1913860 w 3497544"/>
              <a:gd name="connsiteY60" fmla="*/ 10633 h 2583712"/>
              <a:gd name="connsiteX61" fmla="*/ 1945758 w 3497544"/>
              <a:gd name="connsiteY61" fmla="*/ 21265 h 2583712"/>
              <a:gd name="connsiteX62" fmla="*/ 2009553 w 3497544"/>
              <a:gd name="connsiteY62" fmla="*/ 127591 h 2583712"/>
              <a:gd name="connsiteX63" fmla="*/ 2083981 w 3497544"/>
              <a:gd name="connsiteY63" fmla="*/ 233917 h 2583712"/>
              <a:gd name="connsiteX64" fmla="*/ 2105247 w 3497544"/>
              <a:gd name="connsiteY64" fmla="*/ 297712 h 2583712"/>
              <a:gd name="connsiteX65" fmla="*/ 2115879 w 3497544"/>
              <a:gd name="connsiteY65" fmla="*/ 329610 h 2583712"/>
              <a:gd name="connsiteX66" fmla="*/ 2137144 w 3497544"/>
              <a:gd name="connsiteY66" fmla="*/ 404038 h 2583712"/>
              <a:gd name="connsiteX67" fmla="*/ 2158409 w 3497544"/>
              <a:gd name="connsiteY67" fmla="*/ 478465 h 2583712"/>
              <a:gd name="connsiteX68" fmla="*/ 2169042 w 3497544"/>
              <a:gd name="connsiteY68" fmla="*/ 510363 h 2583712"/>
              <a:gd name="connsiteX69" fmla="*/ 2200940 w 3497544"/>
              <a:gd name="connsiteY69" fmla="*/ 616689 h 2583712"/>
              <a:gd name="connsiteX70" fmla="*/ 2211572 w 3497544"/>
              <a:gd name="connsiteY70" fmla="*/ 680484 h 2583712"/>
              <a:gd name="connsiteX71" fmla="*/ 2222205 w 3497544"/>
              <a:gd name="connsiteY71" fmla="*/ 712382 h 2583712"/>
              <a:gd name="connsiteX72" fmla="*/ 2232837 w 3497544"/>
              <a:gd name="connsiteY72" fmla="*/ 776177 h 2583712"/>
              <a:gd name="connsiteX73" fmla="*/ 2254102 w 3497544"/>
              <a:gd name="connsiteY73" fmla="*/ 850605 h 2583712"/>
              <a:gd name="connsiteX74" fmla="*/ 2286000 w 3497544"/>
              <a:gd name="connsiteY74" fmla="*/ 988828 h 2583712"/>
              <a:gd name="connsiteX75" fmla="*/ 2296633 w 3497544"/>
              <a:gd name="connsiteY75" fmla="*/ 1063256 h 2583712"/>
              <a:gd name="connsiteX76" fmla="*/ 2307265 w 3497544"/>
              <a:gd name="connsiteY76" fmla="*/ 1148317 h 2583712"/>
              <a:gd name="connsiteX77" fmla="*/ 2328530 w 3497544"/>
              <a:gd name="connsiteY77" fmla="*/ 1201479 h 2583712"/>
              <a:gd name="connsiteX78" fmla="*/ 2339163 w 3497544"/>
              <a:gd name="connsiteY78" fmla="*/ 1254642 h 2583712"/>
              <a:gd name="connsiteX79" fmla="*/ 2360428 w 3497544"/>
              <a:gd name="connsiteY79" fmla="*/ 1382233 h 2583712"/>
              <a:gd name="connsiteX80" fmla="*/ 2392326 w 3497544"/>
              <a:gd name="connsiteY80" fmla="*/ 1488559 h 2583712"/>
              <a:gd name="connsiteX81" fmla="*/ 2402958 w 3497544"/>
              <a:gd name="connsiteY81" fmla="*/ 1531089 h 2583712"/>
              <a:gd name="connsiteX82" fmla="*/ 2413591 w 3497544"/>
              <a:gd name="connsiteY82" fmla="*/ 1562986 h 2583712"/>
              <a:gd name="connsiteX83" fmla="*/ 2424223 w 3497544"/>
              <a:gd name="connsiteY83" fmla="*/ 1616149 h 2583712"/>
              <a:gd name="connsiteX84" fmla="*/ 2456121 w 3497544"/>
              <a:gd name="connsiteY84" fmla="*/ 1679945 h 2583712"/>
              <a:gd name="connsiteX85" fmla="*/ 2477386 w 3497544"/>
              <a:gd name="connsiteY85" fmla="*/ 1733107 h 2583712"/>
              <a:gd name="connsiteX86" fmla="*/ 2519916 w 3497544"/>
              <a:gd name="connsiteY86" fmla="*/ 1796903 h 2583712"/>
              <a:gd name="connsiteX87" fmla="*/ 2573079 w 3497544"/>
              <a:gd name="connsiteY87" fmla="*/ 1871331 h 2583712"/>
              <a:gd name="connsiteX88" fmla="*/ 2604977 w 3497544"/>
              <a:gd name="connsiteY88" fmla="*/ 1945759 h 2583712"/>
              <a:gd name="connsiteX89" fmla="*/ 2636874 w 3497544"/>
              <a:gd name="connsiteY89" fmla="*/ 1998921 h 2583712"/>
              <a:gd name="connsiteX90" fmla="*/ 2679405 w 3497544"/>
              <a:gd name="connsiteY90" fmla="*/ 2041452 h 2583712"/>
              <a:gd name="connsiteX91" fmla="*/ 2711302 w 3497544"/>
              <a:gd name="connsiteY91" fmla="*/ 2073349 h 2583712"/>
              <a:gd name="connsiteX92" fmla="*/ 2743200 w 3497544"/>
              <a:gd name="connsiteY92" fmla="*/ 2115879 h 2583712"/>
              <a:gd name="connsiteX93" fmla="*/ 2796363 w 3497544"/>
              <a:gd name="connsiteY93" fmla="*/ 2169042 h 2583712"/>
              <a:gd name="connsiteX94" fmla="*/ 2892056 w 3497544"/>
              <a:gd name="connsiteY94" fmla="*/ 2275368 h 2583712"/>
              <a:gd name="connsiteX95" fmla="*/ 2923953 w 3497544"/>
              <a:gd name="connsiteY95" fmla="*/ 2307265 h 2583712"/>
              <a:gd name="connsiteX96" fmla="*/ 2966484 w 3497544"/>
              <a:gd name="connsiteY96" fmla="*/ 2328531 h 2583712"/>
              <a:gd name="connsiteX97" fmla="*/ 2998381 w 3497544"/>
              <a:gd name="connsiteY97" fmla="*/ 2349796 h 2583712"/>
              <a:gd name="connsiteX98" fmla="*/ 3072809 w 3497544"/>
              <a:gd name="connsiteY98" fmla="*/ 2381693 h 2583712"/>
              <a:gd name="connsiteX99" fmla="*/ 3115340 w 3497544"/>
              <a:gd name="connsiteY99" fmla="*/ 2402959 h 2583712"/>
              <a:gd name="connsiteX100" fmla="*/ 3157870 w 3497544"/>
              <a:gd name="connsiteY100" fmla="*/ 2413591 h 2583712"/>
              <a:gd name="connsiteX101" fmla="*/ 3232298 w 3497544"/>
              <a:gd name="connsiteY101" fmla="*/ 2434856 h 2583712"/>
              <a:gd name="connsiteX102" fmla="*/ 3264195 w 3497544"/>
              <a:gd name="connsiteY102" fmla="*/ 2456121 h 2583712"/>
              <a:gd name="connsiteX103" fmla="*/ 3423684 w 3497544"/>
              <a:gd name="connsiteY103" fmla="*/ 2477386 h 2583712"/>
              <a:gd name="connsiteX104" fmla="*/ 3476847 w 3497544"/>
              <a:gd name="connsiteY104" fmla="*/ 2488019 h 258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97544" h="2583712">
                <a:moveTo>
                  <a:pt x="0" y="2583712"/>
                </a:moveTo>
                <a:cubicBezTo>
                  <a:pt x="55970" y="2490429"/>
                  <a:pt x="21265" y="2573600"/>
                  <a:pt x="21265" y="2456121"/>
                </a:cubicBezTo>
                <a:cubicBezTo>
                  <a:pt x="21265" y="2441508"/>
                  <a:pt x="29032" y="2427920"/>
                  <a:pt x="31898" y="2413591"/>
                </a:cubicBezTo>
                <a:cubicBezTo>
                  <a:pt x="34298" y="2401590"/>
                  <a:pt x="51474" y="2291067"/>
                  <a:pt x="63795" y="2254103"/>
                </a:cubicBezTo>
                <a:cubicBezTo>
                  <a:pt x="69830" y="2235996"/>
                  <a:pt x="77972" y="2218661"/>
                  <a:pt x="85060" y="2200940"/>
                </a:cubicBezTo>
                <a:cubicBezTo>
                  <a:pt x="88604" y="2172586"/>
                  <a:pt x="88763" y="2143600"/>
                  <a:pt x="95693" y="2115879"/>
                </a:cubicBezTo>
                <a:cubicBezTo>
                  <a:pt x="99537" y="2100502"/>
                  <a:pt x="111541" y="2088245"/>
                  <a:pt x="116958" y="2073349"/>
                </a:cubicBezTo>
                <a:cubicBezTo>
                  <a:pt x="125776" y="2049100"/>
                  <a:pt x="130064" y="2023399"/>
                  <a:pt x="138223" y="1998921"/>
                </a:cubicBezTo>
                <a:cubicBezTo>
                  <a:pt x="144258" y="1980815"/>
                  <a:pt x="152400" y="1963480"/>
                  <a:pt x="159488" y="1945759"/>
                </a:cubicBezTo>
                <a:cubicBezTo>
                  <a:pt x="163032" y="1924494"/>
                  <a:pt x="165444" y="1903008"/>
                  <a:pt x="170121" y="1881963"/>
                </a:cubicBezTo>
                <a:cubicBezTo>
                  <a:pt x="172552" y="1871022"/>
                  <a:pt x="178322" y="1861006"/>
                  <a:pt x="180753" y="1850065"/>
                </a:cubicBezTo>
                <a:cubicBezTo>
                  <a:pt x="185430" y="1829020"/>
                  <a:pt x="188108" y="1807578"/>
                  <a:pt x="191386" y="1786270"/>
                </a:cubicBezTo>
                <a:cubicBezTo>
                  <a:pt x="192068" y="1781840"/>
                  <a:pt x="206123" y="1673040"/>
                  <a:pt x="212651" y="1658679"/>
                </a:cubicBezTo>
                <a:cubicBezTo>
                  <a:pt x="223227" y="1635412"/>
                  <a:pt x="247099" y="1619130"/>
                  <a:pt x="255181" y="1594884"/>
                </a:cubicBezTo>
                <a:cubicBezTo>
                  <a:pt x="273896" y="1538740"/>
                  <a:pt x="259597" y="1572312"/>
                  <a:pt x="308344" y="1499191"/>
                </a:cubicBezTo>
                <a:cubicBezTo>
                  <a:pt x="315432" y="1488558"/>
                  <a:pt x="320573" y="1476329"/>
                  <a:pt x="329609" y="1467293"/>
                </a:cubicBezTo>
                <a:cubicBezTo>
                  <a:pt x="353125" y="1443778"/>
                  <a:pt x="363798" y="1428935"/>
                  <a:pt x="393405" y="1414131"/>
                </a:cubicBezTo>
                <a:cubicBezTo>
                  <a:pt x="403429" y="1409119"/>
                  <a:pt x="415278" y="1408510"/>
                  <a:pt x="425302" y="1403498"/>
                </a:cubicBezTo>
                <a:cubicBezTo>
                  <a:pt x="436732" y="1397783"/>
                  <a:pt x="445235" y="1386720"/>
                  <a:pt x="457200" y="1382233"/>
                </a:cubicBezTo>
                <a:cubicBezTo>
                  <a:pt x="474121" y="1375887"/>
                  <a:pt x="492642" y="1375144"/>
                  <a:pt x="510363" y="1371600"/>
                </a:cubicBezTo>
                <a:cubicBezTo>
                  <a:pt x="535172" y="1375144"/>
                  <a:pt x="560071" y="1378113"/>
                  <a:pt x="584791" y="1382233"/>
                </a:cubicBezTo>
                <a:cubicBezTo>
                  <a:pt x="619333" y="1387990"/>
                  <a:pt x="651753" y="1391785"/>
                  <a:pt x="680484" y="1414131"/>
                </a:cubicBezTo>
                <a:cubicBezTo>
                  <a:pt x="680507" y="1414149"/>
                  <a:pt x="740019" y="1473665"/>
                  <a:pt x="754912" y="1488559"/>
                </a:cubicBezTo>
                <a:lnTo>
                  <a:pt x="797442" y="1531089"/>
                </a:lnTo>
                <a:cubicBezTo>
                  <a:pt x="804052" y="1550920"/>
                  <a:pt x="822589" y="1616555"/>
                  <a:pt x="839972" y="1637414"/>
                </a:cubicBezTo>
                <a:cubicBezTo>
                  <a:pt x="848153" y="1647231"/>
                  <a:pt x="861237" y="1651591"/>
                  <a:pt x="871870" y="1658679"/>
                </a:cubicBezTo>
                <a:cubicBezTo>
                  <a:pt x="875414" y="1672856"/>
                  <a:pt x="875967" y="1688139"/>
                  <a:pt x="882502" y="1701210"/>
                </a:cubicBezTo>
                <a:cubicBezTo>
                  <a:pt x="906768" y="1749742"/>
                  <a:pt x="937693" y="1749826"/>
                  <a:pt x="956930" y="1807535"/>
                </a:cubicBezTo>
                <a:cubicBezTo>
                  <a:pt x="988536" y="1902350"/>
                  <a:pt x="937964" y="1752718"/>
                  <a:pt x="988828" y="1892596"/>
                </a:cubicBezTo>
                <a:cubicBezTo>
                  <a:pt x="1002061" y="1928986"/>
                  <a:pt x="1013747" y="1974331"/>
                  <a:pt x="1031358" y="2009554"/>
                </a:cubicBezTo>
                <a:cubicBezTo>
                  <a:pt x="1037073" y="2020984"/>
                  <a:pt x="1046908" y="2030022"/>
                  <a:pt x="1052623" y="2041452"/>
                </a:cubicBezTo>
                <a:cubicBezTo>
                  <a:pt x="1085678" y="2107563"/>
                  <a:pt x="1051302" y="2087085"/>
                  <a:pt x="1105786" y="2105247"/>
                </a:cubicBezTo>
                <a:cubicBezTo>
                  <a:pt x="1155404" y="2179675"/>
                  <a:pt x="1127051" y="2154865"/>
                  <a:pt x="1180214" y="2190307"/>
                </a:cubicBezTo>
                <a:cubicBezTo>
                  <a:pt x="1183758" y="2200940"/>
                  <a:pt x="1180070" y="2219126"/>
                  <a:pt x="1190847" y="2222205"/>
                </a:cubicBezTo>
                <a:cubicBezTo>
                  <a:pt x="1210996" y="2227962"/>
                  <a:pt x="1262628" y="2208910"/>
                  <a:pt x="1286540" y="2200940"/>
                </a:cubicBezTo>
                <a:cubicBezTo>
                  <a:pt x="1297172" y="2193852"/>
                  <a:pt x="1309401" y="2188711"/>
                  <a:pt x="1318437" y="2179675"/>
                </a:cubicBezTo>
                <a:cubicBezTo>
                  <a:pt x="1327473" y="2170639"/>
                  <a:pt x="1332929" y="2158613"/>
                  <a:pt x="1339702" y="2147777"/>
                </a:cubicBezTo>
                <a:cubicBezTo>
                  <a:pt x="1350655" y="2130252"/>
                  <a:pt x="1360967" y="2112335"/>
                  <a:pt x="1371600" y="2094614"/>
                </a:cubicBezTo>
                <a:cubicBezTo>
                  <a:pt x="1375144" y="2076893"/>
                  <a:pt x="1377478" y="2058887"/>
                  <a:pt x="1382233" y="2041452"/>
                </a:cubicBezTo>
                <a:cubicBezTo>
                  <a:pt x="1398755" y="1980871"/>
                  <a:pt x="1404166" y="1988269"/>
                  <a:pt x="1414130" y="1935126"/>
                </a:cubicBezTo>
                <a:cubicBezTo>
                  <a:pt x="1422076" y="1892747"/>
                  <a:pt x="1424937" y="1849364"/>
                  <a:pt x="1435395" y="1807535"/>
                </a:cubicBezTo>
                <a:cubicBezTo>
                  <a:pt x="1448746" y="1754132"/>
                  <a:pt x="1441407" y="1778868"/>
                  <a:pt x="1456660" y="1733107"/>
                </a:cubicBezTo>
                <a:cubicBezTo>
                  <a:pt x="1460204" y="1708298"/>
                  <a:pt x="1462378" y="1683254"/>
                  <a:pt x="1467293" y="1658679"/>
                </a:cubicBezTo>
                <a:cubicBezTo>
                  <a:pt x="1469491" y="1647689"/>
                  <a:pt x="1476617" y="1637913"/>
                  <a:pt x="1477926" y="1626782"/>
                </a:cubicBezTo>
                <a:cubicBezTo>
                  <a:pt x="1483738" y="1577378"/>
                  <a:pt x="1485014" y="1527545"/>
                  <a:pt x="1488558" y="1477926"/>
                </a:cubicBezTo>
                <a:cubicBezTo>
                  <a:pt x="1460206" y="1392863"/>
                  <a:pt x="1488558" y="1499192"/>
                  <a:pt x="1488558" y="1414131"/>
                </a:cubicBezTo>
                <a:cubicBezTo>
                  <a:pt x="1488558" y="1396059"/>
                  <a:pt x="1481470" y="1378689"/>
                  <a:pt x="1477926" y="1360968"/>
                </a:cubicBezTo>
                <a:cubicBezTo>
                  <a:pt x="1481470" y="1350335"/>
                  <a:pt x="1485479" y="1339847"/>
                  <a:pt x="1488558" y="1329070"/>
                </a:cubicBezTo>
                <a:cubicBezTo>
                  <a:pt x="1492572" y="1315019"/>
                  <a:pt x="1493435" y="1299971"/>
                  <a:pt x="1499191" y="1286540"/>
                </a:cubicBezTo>
                <a:cubicBezTo>
                  <a:pt x="1504225" y="1274794"/>
                  <a:pt x="1513368" y="1265275"/>
                  <a:pt x="1520456" y="1254642"/>
                </a:cubicBezTo>
                <a:cubicBezTo>
                  <a:pt x="1528920" y="1220783"/>
                  <a:pt x="1536323" y="1194035"/>
                  <a:pt x="1541721" y="1158949"/>
                </a:cubicBezTo>
                <a:cubicBezTo>
                  <a:pt x="1561633" y="1029519"/>
                  <a:pt x="1541603" y="1116885"/>
                  <a:pt x="1562986" y="1031359"/>
                </a:cubicBezTo>
                <a:cubicBezTo>
                  <a:pt x="1566530" y="903768"/>
                  <a:pt x="1567823" y="776095"/>
                  <a:pt x="1573619" y="648586"/>
                </a:cubicBezTo>
                <a:cubicBezTo>
                  <a:pt x="1577714" y="558504"/>
                  <a:pt x="1586781" y="366326"/>
                  <a:pt x="1605516" y="244549"/>
                </a:cubicBezTo>
                <a:cubicBezTo>
                  <a:pt x="1608264" y="226687"/>
                  <a:pt x="1609803" y="208307"/>
                  <a:pt x="1616149" y="191386"/>
                </a:cubicBezTo>
                <a:cubicBezTo>
                  <a:pt x="1620636" y="179421"/>
                  <a:pt x="1631074" y="170584"/>
                  <a:pt x="1637414" y="159489"/>
                </a:cubicBezTo>
                <a:cubicBezTo>
                  <a:pt x="1645278" y="145727"/>
                  <a:pt x="1650524" y="130550"/>
                  <a:pt x="1658679" y="116959"/>
                </a:cubicBezTo>
                <a:cubicBezTo>
                  <a:pt x="1684097" y="74595"/>
                  <a:pt x="1699444" y="43413"/>
                  <a:pt x="1743740" y="21265"/>
                </a:cubicBezTo>
                <a:cubicBezTo>
                  <a:pt x="1756810" y="14730"/>
                  <a:pt x="1772219" y="14648"/>
                  <a:pt x="1786270" y="10633"/>
                </a:cubicBezTo>
                <a:cubicBezTo>
                  <a:pt x="1797046" y="7554"/>
                  <a:pt x="1807535" y="3544"/>
                  <a:pt x="1818167" y="0"/>
                </a:cubicBezTo>
                <a:cubicBezTo>
                  <a:pt x="1850065" y="3544"/>
                  <a:pt x="1882203" y="5357"/>
                  <a:pt x="1913860" y="10633"/>
                </a:cubicBezTo>
                <a:cubicBezTo>
                  <a:pt x="1924915" y="12476"/>
                  <a:pt x="1937833" y="13340"/>
                  <a:pt x="1945758" y="21265"/>
                </a:cubicBezTo>
                <a:cubicBezTo>
                  <a:pt x="1984948" y="60455"/>
                  <a:pt x="1984382" y="85640"/>
                  <a:pt x="2009553" y="127591"/>
                </a:cubicBezTo>
                <a:cubicBezTo>
                  <a:pt x="2035726" y="171212"/>
                  <a:pt x="2054908" y="195152"/>
                  <a:pt x="2083981" y="233917"/>
                </a:cubicBezTo>
                <a:lnTo>
                  <a:pt x="2105247" y="297712"/>
                </a:lnTo>
                <a:cubicBezTo>
                  <a:pt x="2108791" y="308345"/>
                  <a:pt x="2113161" y="318737"/>
                  <a:pt x="2115879" y="329610"/>
                </a:cubicBezTo>
                <a:cubicBezTo>
                  <a:pt x="2139173" y="422783"/>
                  <a:pt x="2114265" y="327774"/>
                  <a:pt x="2137144" y="404038"/>
                </a:cubicBezTo>
                <a:cubicBezTo>
                  <a:pt x="2144558" y="428752"/>
                  <a:pt x="2150995" y="453751"/>
                  <a:pt x="2158409" y="478465"/>
                </a:cubicBezTo>
                <a:cubicBezTo>
                  <a:pt x="2161630" y="489200"/>
                  <a:pt x="2165821" y="499628"/>
                  <a:pt x="2169042" y="510363"/>
                </a:cubicBezTo>
                <a:cubicBezTo>
                  <a:pt x="2205559" y="632084"/>
                  <a:pt x="2176860" y="544451"/>
                  <a:pt x="2200940" y="616689"/>
                </a:cubicBezTo>
                <a:cubicBezTo>
                  <a:pt x="2204484" y="637954"/>
                  <a:pt x="2206895" y="659439"/>
                  <a:pt x="2211572" y="680484"/>
                </a:cubicBezTo>
                <a:cubicBezTo>
                  <a:pt x="2214003" y="691425"/>
                  <a:pt x="2219774" y="701441"/>
                  <a:pt x="2222205" y="712382"/>
                </a:cubicBezTo>
                <a:cubicBezTo>
                  <a:pt x="2226882" y="733427"/>
                  <a:pt x="2227990" y="755171"/>
                  <a:pt x="2232837" y="776177"/>
                </a:cubicBezTo>
                <a:cubicBezTo>
                  <a:pt x="2238639" y="801318"/>
                  <a:pt x="2248192" y="825489"/>
                  <a:pt x="2254102" y="850605"/>
                </a:cubicBezTo>
                <a:cubicBezTo>
                  <a:pt x="2291640" y="1010145"/>
                  <a:pt x="2259572" y="909549"/>
                  <a:pt x="2286000" y="988828"/>
                </a:cubicBezTo>
                <a:cubicBezTo>
                  <a:pt x="2289544" y="1013637"/>
                  <a:pt x="2293321" y="1038415"/>
                  <a:pt x="2296633" y="1063256"/>
                </a:cubicBezTo>
                <a:cubicBezTo>
                  <a:pt x="2300409" y="1091580"/>
                  <a:pt x="2300840" y="1120474"/>
                  <a:pt x="2307265" y="1148317"/>
                </a:cubicBezTo>
                <a:cubicBezTo>
                  <a:pt x="2311557" y="1166914"/>
                  <a:pt x="2323046" y="1183198"/>
                  <a:pt x="2328530" y="1201479"/>
                </a:cubicBezTo>
                <a:cubicBezTo>
                  <a:pt x="2333723" y="1218789"/>
                  <a:pt x="2336022" y="1236845"/>
                  <a:pt x="2339163" y="1254642"/>
                </a:cubicBezTo>
                <a:cubicBezTo>
                  <a:pt x="2346656" y="1297103"/>
                  <a:pt x="2350872" y="1340188"/>
                  <a:pt x="2360428" y="1382233"/>
                </a:cubicBezTo>
                <a:cubicBezTo>
                  <a:pt x="2368629" y="1418315"/>
                  <a:pt x="2382161" y="1452980"/>
                  <a:pt x="2392326" y="1488559"/>
                </a:cubicBezTo>
                <a:cubicBezTo>
                  <a:pt x="2396340" y="1502610"/>
                  <a:pt x="2398943" y="1517038"/>
                  <a:pt x="2402958" y="1531089"/>
                </a:cubicBezTo>
                <a:cubicBezTo>
                  <a:pt x="2406037" y="1541865"/>
                  <a:pt x="2410873" y="1552113"/>
                  <a:pt x="2413591" y="1562986"/>
                </a:cubicBezTo>
                <a:cubicBezTo>
                  <a:pt x="2417974" y="1580518"/>
                  <a:pt x="2418047" y="1599165"/>
                  <a:pt x="2424223" y="1616149"/>
                </a:cubicBezTo>
                <a:cubicBezTo>
                  <a:pt x="2432348" y="1638493"/>
                  <a:pt x="2446283" y="1658301"/>
                  <a:pt x="2456121" y="1679945"/>
                </a:cubicBezTo>
                <a:cubicBezTo>
                  <a:pt x="2464019" y="1697320"/>
                  <a:pt x="2468247" y="1716352"/>
                  <a:pt x="2477386" y="1733107"/>
                </a:cubicBezTo>
                <a:cubicBezTo>
                  <a:pt x="2489624" y="1755544"/>
                  <a:pt x="2506766" y="1774988"/>
                  <a:pt x="2519916" y="1796903"/>
                </a:cubicBezTo>
                <a:cubicBezTo>
                  <a:pt x="2556972" y="1858661"/>
                  <a:pt x="2537201" y="1835452"/>
                  <a:pt x="2573079" y="1871331"/>
                </a:cubicBezTo>
                <a:cubicBezTo>
                  <a:pt x="2585627" y="1908973"/>
                  <a:pt x="2583081" y="1906345"/>
                  <a:pt x="2604977" y="1945759"/>
                </a:cubicBezTo>
                <a:cubicBezTo>
                  <a:pt x="2615013" y="1963824"/>
                  <a:pt x="2624187" y="1982609"/>
                  <a:pt x="2636874" y="1998921"/>
                </a:cubicBezTo>
                <a:cubicBezTo>
                  <a:pt x="2649183" y="2014747"/>
                  <a:pt x="2665228" y="2027275"/>
                  <a:pt x="2679405" y="2041452"/>
                </a:cubicBezTo>
                <a:cubicBezTo>
                  <a:pt x="2690037" y="2052084"/>
                  <a:pt x="2702280" y="2061320"/>
                  <a:pt x="2711302" y="2073349"/>
                </a:cubicBezTo>
                <a:cubicBezTo>
                  <a:pt x="2721935" y="2087526"/>
                  <a:pt x="2731427" y="2102634"/>
                  <a:pt x="2743200" y="2115879"/>
                </a:cubicBezTo>
                <a:cubicBezTo>
                  <a:pt x="2759850" y="2134610"/>
                  <a:pt x="2781326" y="2148993"/>
                  <a:pt x="2796363" y="2169042"/>
                </a:cubicBezTo>
                <a:cubicBezTo>
                  <a:pt x="2846304" y="2235631"/>
                  <a:pt x="2815730" y="2199042"/>
                  <a:pt x="2892056" y="2275368"/>
                </a:cubicBezTo>
                <a:cubicBezTo>
                  <a:pt x="2902688" y="2286000"/>
                  <a:pt x="2910504" y="2300540"/>
                  <a:pt x="2923953" y="2307265"/>
                </a:cubicBezTo>
                <a:cubicBezTo>
                  <a:pt x="2938130" y="2314354"/>
                  <a:pt x="2952722" y="2320667"/>
                  <a:pt x="2966484" y="2328531"/>
                </a:cubicBezTo>
                <a:cubicBezTo>
                  <a:pt x="2977579" y="2334871"/>
                  <a:pt x="2986952" y="2344081"/>
                  <a:pt x="2998381" y="2349796"/>
                </a:cubicBezTo>
                <a:cubicBezTo>
                  <a:pt x="3022523" y="2361867"/>
                  <a:pt x="3048237" y="2370524"/>
                  <a:pt x="3072809" y="2381693"/>
                </a:cubicBezTo>
                <a:cubicBezTo>
                  <a:pt x="3087239" y="2388252"/>
                  <a:pt x="3100499" y="2397394"/>
                  <a:pt x="3115340" y="2402959"/>
                </a:cubicBezTo>
                <a:cubicBezTo>
                  <a:pt x="3129023" y="2408090"/>
                  <a:pt x="3143819" y="2409576"/>
                  <a:pt x="3157870" y="2413591"/>
                </a:cubicBezTo>
                <a:cubicBezTo>
                  <a:pt x="3264635" y="2444095"/>
                  <a:pt x="3099351" y="2401622"/>
                  <a:pt x="3232298" y="2434856"/>
                </a:cubicBezTo>
                <a:cubicBezTo>
                  <a:pt x="3242930" y="2441944"/>
                  <a:pt x="3252450" y="2451087"/>
                  <a:pt x="3264195" y="2456121"/>
                </a:cubicBezTo>
                <a:cubicBezTo>
                  <a:pt x="3302689" y="2472619"/>
                  <a:pt x="3404723" y="2475155"/>
                  <a:pt x="3423684" y="2477386"/>
                </a:cubicBezTo>
                <a:cubicBezTo>
                  <a:pt x="3519017" y="2488602"/>
                  <a:pt x="3504427" y="2488019"/>
                  <a:pt x="3476847" y="248801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Behind Our Approach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096000" y="1524000"/>
            <a:ext cx="1447800" cy="461665"/>
            <a:chOff x="4724400" y="5486400"/>
            <a:chExt cx="1447800" cy="461665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4724400" y="5715000"/>
              <a:ext cx="304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105400" y="54864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40mph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6000" y="1900535"/>
            <a:ext cx="1447800" cy="461665"/>
            <a:chOff x="4724400" y="5862935"/>
            <a:chExt cx="1447800" cy="461665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4724400" y="6096000"/>
              <a:ext cx="304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05400" y="58629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80mph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96000" y="2281535"/>
            <a:ext cx="1447800" cy="461665"/>
            <a:chOff x="4724400" y="6243935"/>
            <a:chExt cx="1447800" cy="461665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4724400" y="6477000"/>
              <a:ext cx="304800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105400" y="62439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20mph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4800" y="4689879"/>
            <a:ext cx="86106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scale path loss and shadow fading component of RSS traces </a:t>
            </a:r>
          </a:p>
          <a:p>
            <a:pPr algn="ctr"/>
            <a:r>
              <a:rPr lang="en-US" dirty="0" smtClean="0"/>
              <a:t>on a given road segment appear similar over multiple trips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xcept</a:t>
            </a:r>
            <a:r>
              <a:rPr lang="en-US" dirty="0" smtClean="0"/>
              <a:t> for distortion along time axis due to speed variation</a:t>
            </a:r>
          </a:p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57249" y="6259539"/>
            <a:ext cx="750569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Stretch or compression is uniform ~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4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819400"/>
            <a:ext cx="1370986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381125"/>
            <a:ext cx="44005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Realistic Scenario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371600" y="1600200"/>
            <a:ext cx="0" cy="2514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>
            <a:off x="1371600" y="4114800"/>
            <a:ext cx="7010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461234" y="2586767"/>
            <a:ext cx="91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4267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(sec)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371600" y="1524000"/>
            <a:ext cx="3497544" cy="2583712"/>
          </a:xfrm>
          <a:custGeom>
            <a:avLst/>
            <a:gdLst>
              <a:gd name="connsiteX0" fmla="*/ 0 w 3497544"/>
              <a:gd name="connsiteY0" fmla="*/ 2583712 h 2583712"/>
              <a:gd name="connsiteX1" fmla="*/ 21265 w 3497544"/>
              <a:gd name="connsiteY1" fmla="*/ 2456121 h 2583712"/>
              <a:gd name="connsiteX2" fmla="*/ 31898 w 3497544"/>
              <a:gd name="connsiteY2" fmla="*/ 2413591 h 2583712"/>
              <a:gd name="connsiteX3" fmla="*/ 63795 w 3497544"/>
              <a:gd name="connsiteY3" fmla="*/ 2254103 h 2583712"/>
              <a:gd name="connsiteX4" fmla="*/ 85060 w 3497544"/>
              <a:gd name="connsiteY4" fmla="*/ 2200940 h 2583712"/>
              <a:gd name="connsiteX5" fmla="*/ 95693 w 3497544"/>
              <a:gd name="connsiteY5" fmla="*/ 2115879 h 2583712"/>
              <a:gd name="connsiteX6" fmla="*/ 116958 w 3497544"/>
              <a:gd name="connsiteY6" fmla="*/ 2073349 h 2583712"/>
              <a:gd name="connsiteX7" fmla="*/ 138223 w 3497544"/>
              <a:gd name="connsiteY7" fmla="*/ 1998921 h 2583712"/>
              <a:gd name="connsiteX8" fmla="*/ 159488 w 3497544"/>
              <a:gd name="connsiteY8" fmla="*/ 1945759 h 2583712"/>
              <a:gd name="connsiteX9" fmla="*/ 170121 w 3497544"/>
              <a:gd name="connsiteY9" fmla="*/ 1881963 h 2583712"/>
              <a:gd name="connsiteX10" fmla="*/ 180753 w 3497544"/>
              <a:gd name="connsiteY10" fmla="*/ 1850065 h 2583712"/>
              <a:gd name="connsiteX11" fmla="*/ 191386 w 3497544"/>
              <a:gd name="connsiteY11" fmla="*/ 1786270 h 2583712"/>
              <a:gd name="connsiteX12" fmla="*/ 212651 w 3497544"/>
              <a:gd name="connsiteY12" fmla="*/ 1658679 h 2583712"/>
              <a:gd name="connsiteX13" fmla="*/ 255181 w 3497544"/>
              <a:gd name="connsiteY13" fmla="*/ 1594884 h 2583712"/>
              <a:gd name="connsiteX14" fmla="*/ 308344 w 3497544"/>
              <a:gd name="connsiteY14" fmla="*/ 1499191 h 2583712"/>
              <a:gd name="connsiteX15" fmla="*/ 329609 w 3497544"/>
              <a:gd name="connsiteY15" fmla="*/ 1467293 h 2583712"/>
              <a:gd name="connsiteX16" fmla="*/ 393405 w 3497544"/>
              <a:gd name="connsiteY16" fmla="*/ 1414131 h 2583712"/>
              <a:gd name="connsiteX17" fmla="*/ 425302 w 3497544"/>
              <a:gd name="connsiteY17" fmla="*/ 1403498 h 2583712"/>
              <a:gd name="connsiteX18" fmla="*/ 457200 w 3497544"/>
              <a:gd name="connsiteY18" fmla="*/ 1382233 h 2583712"/>
              <a:gd name="connsiteX19" fmla="*/ 510363 w 3497544"/>
              <a:gd name="connsiteY19" fmla="*/ 1371600 h 2583712"/>
              <a:gd name="connsiteX20" fmla="*/ 584791 w 3497544"/>
              <a:gd name="connsiteY20" fmla="*/ 1382233 h 2583712"/>
              <a:gd name="connsiteX21" fmla="*/ 680484 w 3497544"/>
              <a:gd name="connsiteY21" fmla="*/ 1414131 h 2583712"/>
              <a:gd name="connsiteX22" fmla="*/ 754912 w 3497544"/>
              <a:gd name="connsiteY22" fmla="*/ 1488559 h 2583712"/>
              <a:gd name="connsiteX23" fmla="*/ 797442 w 3497544"/>
              <a:gd name="connsiteY23" fmla="*/ 1531089 h 2583712"/>
              <a:gd name="connsiteX24" fmla="*/ 839972 w 3497544"/>
              <a:gd name="connsiteY24" fmla="*/ 1637414 h 2583712"/>
              <a:gd name="connsiteX25" fmla="*/ 871870 w 3497544"/>
              <a:gd name="connsiteY25" fmla="*/ 1658679 h 2583712"/>
              <a:gd name="connsiteX26" fmla="*/ 882502 w 3497544"/>
              <a:gd name="connsiteY26" fmla="*/ 1701210 h 2583712"/>
              <a:gd name="connsiteX27" fmla="*/ 956930 w 3497544"/>
              <a:gd name="connsiteY27" fmla="*/ 1807535 h 2583712"/>
              <a:gd name="connsiteX28" fmla="*/ 988828 w 3497544"/>
              <a:gd name="connsiteY28" fmla="*/ 1892596 h 2583712"/>
              <a:gd name="connsiteX29" fmla="*/ 1031358 w 3497544"/>
              <a:gd name="connsiteY29" fmla="*/ 2009554 h 2583712"/>
              <a:gd name="connsiteX30" fmla="*/ 1052623 w 3497544"/>
              <a:gd name="connsiteY30" fmla="*/ 2041452 h 2583712"/>
              <a:gd name="connsiteX31" fmla="*/ 1105786 w 3497544"/>
              <a:gd name="connsiteY31" fmla="*/ 2105247 h 2583712"/>
              <a:gd name="connsiteX32" fmla="*/ 1180214 w 3497544"/>
              <a:gd name="connsiteY32" fmla="*/ 2190307 h 2583712"/>
              <a:gd name="connsiteX33" fmla="*/ 1190847 w 3497544"/>
              <a:gd name="connsiteY33" fmla="*/ 2222205 h 2583712"/>
              <a:gd name="connsiteX34" fmla="*/ 1286540 w 3497544"/>
              <a:gd name="connsiteY34" fmla="*/ 2200940 h 2583712"/>
              <a:gd name="connsiteX35" fmla="*/ 1318437 w 3497544"/>
              <a:gd name="connsiteY35" fmla="*/ 2179675 h 2583712"/>
              <a:gd name="connsiteX36" fmla="*/ 1339702 w 3497544"/>
              <a:gd name="connsiteY36" fmla="*/ 2147777 h 2583712"/>
              <a:gd name="connsiteX37" fmla="*/ 1371600 w 3497544"/>
              <a:gd name="connsiteY37" fmla="*/ 2094614 h 2583712"/>
              <a:gd name="connsiteX38" fmla="*/ 1382233 w 3497544"/>
              <a:gd name="connsiteY38" fmla="*/ 2041452 h 2583712"/>
              <a:gd name="connsiteX39" fmla="*/ 1414130 w 3497544"/>
              <a:gd name="connsiteY39" fmla="*/ 1935126 h 2583712"/>
              <a:gd name="connsiteX40" fmla="*/ 1435395 w 3497544"/>
              <a:gd name="connsiteY40" fmla="*/ 1807535 h 2583712"/>
              <a:gd name="connsiteX41" fmla="*/ 1456660 w 3497544"/>
              <a:gd name="connsiteY41" fmla="*/ 1733107 h 2583712"/>
              <a:gd name="connsiteX42" fmla="*/ 1467293 w 3497544"/>
              <a:gd name="connsiteY42" fmla="*/ 1658679 h 2583712"/>
              <a:gd name="connsiteX43" fmla="*/ 1477926 w 3497544"/>
              <a:gd name="connsiteY43" fmla="*/ 1626782 h 2583712"/>
              <a:gd name="connsiteX44" fmla="*/ 1488558 w 3497544"/>
              <a:gd name="connsiteY44" fmla="*/ 1477926 h 2583712"/>
              <a:gd name="connsiteX45" fmla="*/ 1488558 w 3497544"/>
              <a:gd name="connsiteY45" fmla="*/ 1414131 h 2583712"/>
              <a:gd name="connsiteX46" fmla="*/ 1477926 w 3497544"/>
              <a:gd name="connsiteY46" fmla="*/ 1360968 h 2583712"/>
              <a:gd name="connsiteX47" fmla="*/ 1488558 w 3497544"/>
              <a:gd name="connsiteY47" fmla="*/ 1329070 h 2583712"/>
              <a:gd name="connsiteX48" fmla="*/ 1499191 w 3497544"/>
              <a:gd name="connsiteY48" fmla="*/ 1286540 h 2583712"/>
              <a:gd name="connsiteX49" fmla="*/ 1520456 w 3497544"/>
              <a:gd name="connsiteY49" fmla="*/ 1254642 h 2583712"/>
              <a:gd name="connsiteX50" fmla="*/ 1541721 w 3497544"/>
              <a:gd name="connsiteY50" fmla="*/ 1158949 h 2583712"/>
              <a:gd name="connsiteX51" fmla="*/ 1562986 w 3497544"/>
              <a:gd name="connsiteY51" fmla="*/ 1031359 h 2583712"/>
              <a:gd name="connsiteX52" fmla="*/ 1573619 w 3497544"/>
              <a:gd name="connsiteY52" fmla="*/ 648586 h 2583712"/>
              <a:gd name="connsiteX53" fmla="*/ 1605516 w 3497544"/>
              <a:gd name="connsiteY53" fmla="*/ 244549 h 2583712"/>
              <a:gd name="connsiteX54" fmla="*/ 1616149 w 3497544"/>
              <a:gd name="connsiteY54" fmla="*/ 191386 h 2583712"/>
              <a:gd name="connsiteX55" fmla="*/ 1637414 w 3497544"/>
              <a:gd name="connsiteY55" fmla="*/ 159489 h 2583712"/>
              <a:gd name="connsiteX56" fmla="*/ 1658679 w 3497544"/>
              <a:gd name="connsiteY56" fmla="*/ 116959 h 2583712"/>
              <a:gd name="connsiteX57" fmla="*/ 1743740 w 3497544"/>
              <a:gd name="connsiteY57" fmla="*/ 21265 h 2583712"/>
              <a:gd name="connsiteX58" fmla="*/ 1786270 w 3497544"/>
              <a:gd name="connsiteY58" fmla="*/ 10633 h 2583712"/>
              <a:gd name="connsiteX59" fmla="*/ 1818167 w 3497544"/>
              <a:gd name="connsiteY59" fmla="*/ 0 h 2583712"/>
              <a:gd name="connsiteX60" fmla="*/ 1913860 w 3497544"/>
              <a:gd name="connsiteY60" fmla="*/ 10633 h 2583712"/>
              <a:gd name="connsiteX61" fmla="*/ 1945758 w 3497544"/>
              <a:gd name="connsiteY61" fmla="*/ 21265 h 2583712"/>
              <a:gd name="connsiteX62" fmla="*/ 2009553 w 3497544"/>
              <a:gd name="connsiteY62" fmla="*/ 127591 h 2583712"/>
              <a:gd name="connsiteX63" fmla="*/ 2083981 w 3497544"/>
              <a:gd name="connsiteY63" fmla="*/ 233917 h 2583712"/>
              <a:gd name="connsiteX64" fmla="*/ 2105247 w 3497544"/>
              <a:gd name="connsiteY64" fmla="*/ 297712 h 2583712"/>
              <a:gd name="connsiteX65" fmla="*/ 2115879 w 3497544"/>
              <a:gd name="connsiteY65" fmla="*/ 329610 h 2583712"/>
              <a:gd name="connsiteX66" fmla="*/ 2137144 w 3497544"/>
              <a:gd name="connsiteY66" fmla="*/ 404038 h 2583712"/>
              <a:gd name="connsiteX67" fmla="*/ 2158409 w 3497544"/>
              <a:gd name="connsiteY67" fmla="*/ 478465 h 2583712"/>
              <a:gd name="connsiteX68" fmla="*/ 2169042 w 3497544"/>
              <a:gd name="connsiteY68" fmla="*/ 510363 h 2583712"/>
              <a:gd name="connsiteX69" fmla="*/ 2200940 w 3497544"/>
              <a:gd name="connsiteY69" fmla="*/ 616689 h 2583712"/>
              <a:gd name="connsiteX70" fmla="*/ 2211572 w 3497544"/>
              <a:gd name="connsiteY70" fmla="*/ 680484 h 2583712"/>
              <a:gd name="connsiteX71" fmla="*/ 2222205 w 3497544"/>
              <a:gd name="connsiteY71" fmla="*/ 712382 h 2583712"/>
              <a:gd name="connsiteX72" fmla="*/ 2232837 w 3497544"/>
              <a:gd name="connsiteY72" fmla="*/ 776177 h 2583712"/>
              <a:gd name="connsiteX73" fmla="*/ 2254102 w 3497544"/>
              <a:gd name="connsiteY73" fmla="*/ 850605 h 2583712"/>
              <a:gd name="connsiteX74" fmla="*/ 2286000 w 3497544"/>
              <a:gd name="connsiteY74" fmla="*/ 988828 h 2583712"/>
              <a:gd name="connsiteX75" fmla="*/ 2296633 w 3497544"/>
              <a:gd name="connsiteY75" fmla="*/ 1063256 h 2583712"/>
              <a:gd name="connsiteX76" fmla="*/ 2307265 w 3497544"/>
              <a:gd name="connsiteY76" fmla="*/ 1148317 h 2583712"/>
              <a:gd name="connsiteX77" fmla="*/ 2328530 w 3497544"/>
              <a:gd name="connsiteY77" fmla="*/ 1201479 h 2583712"/>
              <a:gd name="connsiteX78" fmla="*/ 2339163 w 3497544"/>
              <a:gd name="connsiteY78" fmla="*/ 1254642 h 2583712"/>
              <a:gd name="connsiteX79" fmla="*/ 2360428 w 3497544"/>
              <a:gd name="connsiteY79" fmla="*/ 1382233 h 2583712"/>
              <a:gd name="connsiteX80" fmla="*/ 2392326 w 3497544"/>
              <a:gd name="connsiteY80" fmla="*/ 1488559 h 2583712"/>
              <a:gd name="connsiteX81" fmla="*/ 2402958 w 3497544"/>
              <a:gd name="connsiteY81" fmla="*/ 1531089 h 2583712"/>
              <a:gd name="connsiteX82" fmla="*/ 2413591 w 3497544"/>
              <a:gd name="connsiteY82" fmla="*/ 1562986 h 2583712"/>
              <a:gd name="connsiteX83" fmla="*/ 2424223 w 3497544"/>
              <a:gd name="connsiteY83" fmla="*/ 1616149 h 2583712"/>
              <a:gd name="connsiteX84" fmla="*/ 2456121 w 3497544"/>
              <a:gd name="connsiteY84" fmla="*/ 1679945 h 2583712"/>
              <a:gd name="connsiteX85" fmla="*/ 2477386 w 3497544"/>
              <a:gd name="connsiteY85" fmla="*/ 1733107 h 2583712"/>
              <a:gd name="connsiteX86" fmla="*/ 2519916 w 3497544"/>
              <a:gd name="connsiteY86" fmla="*/ 1796903 h 2583712"/>
              <a:gd name="connsiteX87" fmla="*/ 2573079 w 3497544"/>
              <a:gd name="connsiteY87" fmla="*/ 1871331 h 2583712"/>
              <a:gd name="connsiteX88" fmla="*/ 2604977 w 3497544"/>
              <a:gd name="connsiteY88" fmla="*/ 1945759 h 2583712"/>
              <a:gd name="connsiteX89" fmla="*/ 2636874 w 3497544"/>
              <a:gd name="connsiteY89" fmla="*/ 1998921 h 2583712"/>
              <a:gd name="connsiteX90" fmla="*/ 2679405 w 3497544"/>
              <a:gd name="connsiteY90" fmla="*/ 2041452 h 2583712"/>
              <a:gd name="connsiteX91" fmla="*/ 2711302 w 3497544"/>
              <a:gd name="connsiteY91" fmla="*/ 2073349 h 2583712"/>
              <a:gd name="connsiteX92" fmla="*/ 2743200 w 3497544"/>
              <a:gd name="connsiteY92" fmla="*/ 2115879 h 2583712"/>
              <a:gd name="connsiteX93" fmla="*/ 2796363 w 3497544"/>
              <a:gd name="connsiteY93" fmla="*/ 2169042 h 2583712"/>
              <a:gd name="connsiteX94" fmla="*/ 2892056 w 3497544"/>
              <a:gd name="connsiteY94" fmla="*/ 2275368 h 2583712"/>
              <a:gd name="connsiteX95" fmla="*/ 2923953 w 3497544"/>
              <a:gd name="connsiteY95" fmla="*/ 2307265 h 2583712"/>
              <a:gd name="connsiteX96" fmla="*/ 2966484 w 3497544"/>
              <a:gd name="connsiteY96" fmla="*/ 2328531 h 2583712"/>
              <a:gd name="connsiteX97" fmla="*/ 2998381 w 3497544"/>
              <a:gd name="connsiteY97" fmla="*/ 2349796 h 2583712"/>
              <a:gd name="connsiteX98" fmla="*/ 3072809 w 3497544"/>
              <a:gd name="connsiteY98" fmla="*/ 2381693 h 2583712"/>
              <a:gd name="connsiteX99" fmla="*/ 3115340 w 3497544"/>
              <a:gd name="connsiteY99" fmla="*/ 2402959 h 2583712"/>
              <a:gd name="connsiteX100" fmla="*/ 3157870 w 3497544"/>
              <a:gd name="connsiteY100" fmla="*/ 2413591 h 2583712"/>
              <a:gd name="connsiteX101" fmla="*/ 3232298 w 3497544"/>
              <a:gd name="connsiteY101" fmla="*/ 2434856 h 2583712"/>
              <a:gd name="connsiteX102" fmla="*/ 3264195 w 3497544"/>
              <a:gd name="connsiteY102" fmla="*/ 2456121 h 2583712"/>
              <a:gd name="connsiteX103" fmla="*/ 3423684 w 3497544"/>
              <a:gd name="connsiteY103" fmla="*/ 2477386 h 2583712"/>
              <a:gd name="connsiteX104" fmla="*/ 3476847 w 3497544"/>
              <a:gd name="connsiteY104" fmla="*/ 2488019 h 258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97544" h="2583712">
                <a:moveTo>
                  <a:pt x="0" y="2583712"/>
                </a:moveTo>
                <a:cubicBezTo>
                  <a:pt x="55970" y="2490429"/>
                  <a:pt x="21265" y="2573600"/>
                  <a:pt x="21265" y="2456121"/>
                </a:cubicBezTo>
                <a:cubicBezTo>
                  <a:pt x="21265" y="2441508"/>
                  <a:pt x="29032" y="2427920"/>
                  <a:pt x="31898" y="2413591"/>
                </a:cubicBezTo>
                <a:cubicBezTo>
                  <a:pt x="34298" y="2401590"/>
                  <a:pt x="51474" y="2291067"/>
                  <a:pt x="63795" y="2254103"/>
                </a:cubicBezTo>
                <a:cubicBezTo>
                  <a:pt x="69830" y="2235996"/>
                  <a:pt x="77972" y="2218661"/>
                  <a:pt x="85060" y="2200940"/>
                </a:cubicBezTo>
                <a:cubicBezTo>
                  <a:pt x="88604" y="2172586"/>
                  <a:pt x="88763" y="2143600"/>
                  <a:pt x="95693" y="2115879"/>
                </a:cubicBezTo>
                <a:cubicBezTo>
                  <a:pt x="99537" y="2100502"/>
                  <a:pt x="111541" y="2088245"/>
                  <a:pt x="116958" y="2073349"/>
                </a:cubicBezTo>
                <a:cubicBezTo>
                  <a:pt x="125776" y="2049100"/>
                  <a:pt x="130064" y="2023399"/>
                  <a:pt x="138223" y="1998921"/>
                </a:cubicBezTo>
                <a:cubicBezTo>
                  <a:pt x="144258" y="1980815"/>
                  <a:pt x="152400" y="1963480"/>
                  <a:pt x="159488" y="1945759"/>
                </a:cubicBezTo>
                <a:cubicBezTo>
                  <a:pt x="163032" y="1924494"/>
                  <a:pt x="165444" y="1903008"/>
                  <a:pt x="170121" y="1881963"/>
                </a:cubicBezTo>
                <a:cubicBezTo>
                  <a:pt x="172552" y="1871022"/>
                  <a:pt x="178322" y="1861006"/>
                  <a:pt x="180753" y="1850065"/>
                </a:cubicBezTo>
                <a:cubicBezTo>
                  <a:pt x="185430" y="1829020"/>
                  <a:pt x="188108" y="1807578"/>
                  <a:pt x="191386" y="1786270"/>
                </a:cubicBezTo>
                <a:cubicBezTo>
                  <a:pt x="192068" y="1781840"/>
                  <a:pt x="206123" y="1673040"/>
                  <a:pt x="212651" y="1658679"/>
                </a:cubicBezTo>
                <a:cubicBezTo>
                  <a:pt x="223227" y="1635412"/>
                  <a:pt x="247099" y="1619130"/>
                  <a:pt x="255181" y="1594884"/>
                </a:cubicBezTo>
                <a:cubicBezTo>
                  <a:pt x="273896" y="1538740"/>
                  <a:pt x="259597" y="1572312"/>
                  <a:pt x="308344" y="1499191"/>
                </a:cubicBezTo>
                <a:cubicBezTo>
                  <a:pt x="315432" y="1488558"/>
                  <a:pt x="320573" y="1476329"/>
                  <a:pt x="329609" y="1467293"/>
                </a:cubicBezTo>
                <a:cubicBezTo>
                  <a:pt x="353125" y="1443778"/>
                  <a:pt x="363798" y="1428935"/>
                  <a:pt x="393405" y="1414131"/>
                </a:cubicBezTo>
                <a:cubicBezTo>
                  <a:pt x="403429" y="1409119"/>
                  <a:pt x="415278" y="1408510"/>
                  <a:pt x="425302" y="1403498"/>
                </a:cubicBezTo>
                <a:cubicBezTo>
                  <a:pt x="436732" y="1397783"/>
                  <a:pt x="445235" y="1386720"/>
                  <a:pt x="457200" y="1382233"/>
                </a:cubicBezTo>
                <a:cubicBezTo>
                  <a:pt x="474121" y="1375887"/>
                  <a:pt x="492642" y="1375144"/>
                  <a:pt x="510363" y="1371600"/>
                </a:cubicBezTo>
                <a:cubicBezTo>
                  <a:pt x="535172" y="1375144"/>
                  <a:pt x="560071" y="1378113"/>
                  <a:pt x="584791" y="1382233"/>
                </a:cubicBezTo>
                <a:cubicBezTo>
                  <a:pt x="619333" y="1387990"/>
                  <a:pt x="651753" y="1391785"/>
                  <a:pt x="680484" y="1414131"/>
                </a:cubicBezTo>
                <a:cubicBezTo>
                  <a:pt x="680507" y="1414149"/>
                  <a:pt x="740019" y="1473665"/>
                  <a:pt x="754912" y="1488559"/>
                </a:cubicBezTo>
                <a:lnTo>
                  <a:pt x="797442" y="1531089"/>
                </a:lnTo>
                <a:cubicBezTo>
                  <a:pt x="804052" y="1550920"/>
                  <a:pt x="822589" y="1616555"/>
                  <a:pt x="839972" y="1637414"/>
                </a:cubicBezTo>
                <a:cubicBezTo>
                  <a:pt x="848153" y="1647231"/>
                  <a:pt x="861237" y="1651591"/>
                  <a:pt x="871870" y="1658679"/>
                </a:cubicBezTo>
                <a:cubicBezTo>
                  <a:pt x="875414" y="1672856"/>
                  <a:pt x="875967" y="1688139"/>
                  <a:pt x="882502" y="1701210"/>
                </a:cubicBezTo>
                <a:cubicBezTo>
                  <a:pt x="906768" y="1749742"/>
                  <a:pt x="937693" y="1749826"/>
                  <a:pt x="956930" y="1807535"/>
                </a:cubicBezTo>
                <a:cubicBezTo>
                  <a:pt x="988536" y="1902350"/>
                  <a:pt x="937964" y="1752718"/>
                  <a:pt x="988828" y="1892596"/>
                </a:cubicBezTo>
                <a:cubicBezTo>
                  <a:pt x="1002061" y="1928986"/>
                  <a:pt x="1013747" y="1974331"/>
                  <a:pt x="1031358" y="2009554"/>
                </a:cubicBezTo>
                <a:cubicBezTo>
                  <a:pt x="1037073" y="2020984"/>
                  <a:pt x="1046908" y="2030022"/>
                  <a:pt x="1052623" y="2041452"/>
                </a:cubicBezTo>
                <a:cubicBezTo>
                  <a:pt x="1085678" y="2107563"/>
                  <a:pt x="1051302" y="2087085"/>
                  <a:pt x="1105786" y="2105247"/>
                </a:cubicBezTo>
                <a:cubicBezTo>
                  <a:pt x="1155404" y="2179675"/>
                  <a:pt x="1127051" y="2154865"/>
                  <a:pt x="1180214" y="2190307"/>
                </a:cubicBezTo>
                <a:cubicBezTo>
                  <a:pt x="1183758" y="2200940"/>
                  <a:pt x="1180070" y="2219126"/>
                  <a:pt x="1190847" y="2222205"/>
                </a:cubicBezTo>
                <a:cubicBezTo>
                  <a:pt x="1210996" y="2227962"/>
                  <a:pt x="1262628" y="2208910"/>
                  <a:pt x="1286540" y="2200940"/>
                </a:cubicBezTo>
                <a:cubicBezTo>
                  <a:pt x="1297172" y="2193852"/>
                  <a:pt x="1309401" y="2188711"/>
                  <a:pt x="1318437" y="2179675"/>
                </a:cubicBezTo>
                <a:cubicBezTo>
                  <a:pt x="1327473" y="2170639"/>
                  <a:pt x="1332929" y="2158613"/>
                  <a:pt x="1339702" y="2147777"/>
                </a:cubicBezTo>
                <a:cubicBezTo>
                  <a:pt x="1350655" y="2130252"/>
                  <a:pt x="1360967" y="2112335"/>
                  <a:pt x="1371600" y="2094614"/>
                </a:cubicBezTo>
                <a:cubicBezTo>
                  <a:pt x="1375144" y="2076893"/>
                  <a:pt x="1377478" y="2058887"/>
                  <a:pt x="1382233" y="2041452"/>
                </a:cubicBezTo>
                <a:cubicBezTo>
                  <a:pt x="1398755" y="1980871"/>
                  <a:pt x="1404166" y="1988269"/>
                  <a:pt x="1414130" y="1935126"/>
                </a:cubicBezTo>
                <a:cubicBezTo>
                  <a:pt x="1422076" y="1892747"/>
                  <a:pt x="1424937" y="1849364"/>
                  <a:pt x="1435395" y="1807535"/>
                </a:cubicBezTo>
                <a:cubicBezTo>
                  <a:pt x="1448746" y="1754132"/>
                  <a:pt x="1441407" y="1778868"/>
                  <a:pt x="1456660" y="1733107"/>
                </a:cubicBezTo>
                <a:cubicBezTo>
                  <a:pt x="1460204" y="1708298"/>
                  <a:pt x="1462378" y="1683254"/>
                  <a:pt x="1467293" y="1658679"/>
                </a:cubicBezTo>
                <a:cubicBezTo>
                  <a:pt x="1469491" y="1647689"/>
                  <a:pt x="1476617" y="1637913"/>
                  <a:pt x="1477926" y="1626782"/>
                </a:cubicBezTo>
                <a:cubicBezTo>
                  <a:pt x="1483738" y="1577378"/>
                  <a:pt x="1485014" y="1527545"/>
                  <a:pt x="1488558" y="1477926"/>
                </a:cubicBezTo>
                <a:cubicBezTo>
                  <a:pt x="1460206" y="1392863"/>
                  <a:pt x="1488558" y="1499192"/>
                  <a:pt x="1488558" y="1414131"/>
                </a:cubicBezTo>
                <a:cubicBezTo>
                  <a:pt x="1488558" y="1396059"/>
                  <a:pt x="1481470" y="1378689"/>
                  <a:pt x="1477926" y="1360968"/>
                </a:cubicBezTo>
                <a:cubicBezTo>
                  <a:pt x="1481470" y="1350335"/>
                  <a:pt x="1485479" y="1339847"/>
                  <a:pt x="1488558" y="1329070"/>
                </a:cubicBezTo>
                <a:cubicBezTo>
                  <a:pt x="1492572" y="1315019"/>
                  <a:pt x="1493435" y="1299971"/>
                  <a:pt x="1499191" y="1286540"/>
                </a:cubicBezTo>
                <a:cubicBezTo>
                  <a:pt x="1504225" y="1274794"/>
                  <a:pt x="1513368" y="1265275"/>
                  <a:pt x="1520456" y="1254642"/>
                </a:cubicBezTo>
                <a:cubicBezTo>
                  <a:pt x="1528920" y="1220783"/>
                  <a:pt x="1536323" y="1194035"/>
                  <a:pt x="1541721" y="1158949"/>
                </a:cubicBezTo>
                <a:cubicBezTo>
                  <a:pt x="1561633" y="1029519"/>
                  <a:pt x="1541603" y="1116885"/>
                  <a:pt x="1562986" y="1031359"/>
                </a:cubicBezTo>
                <a:cubicBezTo>
                  <a:pt x="1566530" y="903768"/>
                  <a:pt x="1567823" y="776095"/>
                  <a:pt x="1573619" y="648586"/>
                </a:cubicBezTo>
                <a:cubicBezTo>
                  <a:pt x="1577714" y="558504"/>
                  <a:pt x="1586781" y="366326"/>
                  <a:pt x="1605516" y="244549"/>
                </a:cubicBezTo>
                <a:cubicBezTo>
                  <a:pt x="1608264" y="226687"/>
                  <a:pt x="1609803" y="208307"/>
                  <a:pt x="1616149" y="191386"/>
                </a:cubicBezTo>
                <a:cubicBezTo>
                  <a:pt x="1620636" y="179421"/>
                  <a:pt x="1631074" y="170584"/>
                  <a:pt x="1637414" y="159489"/>
                </a:cubicBezTo>
                <a:cubicBezTo>
                  <a:pt x="1645278" y="145727"/>
                  <a:pt x="1650524" y="130550"/>
                  <a:pt x="1658679" y="116959"/>
                </a:cubicBezTo>
                <a:cubicBezTo>
                  <a:pt x="1684097" y="74595"/>
                  <a:pt x="1699444" y="43413"/>
                  <a:pt x="1743740" y="21265"/>
                </a:cubicBezTo>
                <a:cubicBezTo>
                  <a:pt x="1756810" y="14730"/>
                  <a:pt x="1772219" y="14648"/>
                  <a:pt x="1786270" y="10633"/>
                </a:cubicBezTo>
                <a:cubicBezTo>
                  <a:pt x="1797046" y="7554"/>
                  <a:pt x="1807535" y="3544"/>
                  <a:pt x="1818167" y="0"/>
                </a:cubicBezTo>
                <a:cubicBezTo>
                  <a:pt x="1850065" y="3544"/>
                  <a:pt x="1882203" y="5357"/>
                  <a:pt x="1913860" y="10633"/>
                </a:cubicBezTo>
                <a:cubicBezTo>
                  <a:pt x="1924915" y="12476"/>
                  <a:pt x="1937833" y="13340"/>
                  <a:pt x="1945758" y="21265"/>
                </a:cubicBezTo>
                <a:cubicBezTo>
                  <a:pt x="1984948" y="60455"/>
                  <a:pt x="1984382" y="85640"/>
                  <a:pt x="2009553" y="127591"/>
                </a:cubicBezTo>
                <a:cubicBezTo>
                  <a:pt x="2035726" y="171212"/>
                  <a:pt x="2054908" y="195152"/>
                  <a:pt x="2083981" y="233917"/>
                </a:cubicBezTo>
                <a:lnTo>
                  <a:pt x="2105247" y="297712"/>
                </a:lnTo>
                <a:cubicBezTo>
                  <a:pt x="2108791" y="308345"/>
                  <a:pt x="2113161" y="318737"/>
                  <a:pt x="2115879" y="329610"/>
                </a:cubicBezTo>
                <a:cubicBezTo>
                  <a:pt x="2139173" y="422783"/>
                  <a:pt x="2114265" y="327774"/>
                  <a:pt x="2137144" y="404038"/>
                </a:cubicBezTo>
                <a:cubicBezTo>
                  <a:pt x="2144558" y="428752"/>
                  <a:pt x="2150995" y="453751"/>
                  <a:pt x="2158409" y="478465"/>
                </a:cubicBezTo>
                <a:cubicBezTo>
                  <a:pt x="2161630" y="489200"/>
                  <a:pt x="2165821" y="499628"/>
                  <a:pt x="2169042" y="510363"/>
                </a:cubicBezTo>
                <a:cubicBezTo>
                  <a:pt x="2205559" y="632084"/>
                  <a:pt x="2176860" y="544451"/>
                  <a:pt x="2200940" y="616689"/>
                </a:cubicBezTo>
                <a:cubicBezTo>
                  <a:pt x="2204484" y="637954"/>
                  <a:pt x="2206895" y="659439"/>
                  <a:pt x="2211572" y="680484"/>
                </a:cubicBezTo>
                <a:cubicBezTo>
                  <a:pt x="2214003" y="691425"/>
                  <a:pt x="2219774" y="701441"/>
                  <a:pt x="2222205" y="712382"/>
                </a:cubicBezTo>
                <a:cubicBezTo>
                  <a:pt x="2226882" y="733427"/>
                  <a:pt x="2227990" y="755171"/>
                  <a:pt x="2232837" y="776177"/>
                </a:cubicBezTo>
                <a:cubicBezTo>
                  <a:pt x="2238639" y="801318"/>
                  <a:pt x="2248192" y="825489"/>
                  <a:pt x="2254102" y="850605"/>
                </a:cubicBezTo>
                <a:cubicBezTo>
                  <a:pt x="2291640" y="1010145"/>
                  <a:pt x="2259572" y="909549"/>
                  <a:pt x="2286000" y="988828"/>
                </a:cubicBezTo>
                <a:cubicBezTo>
                  <a:pt x="2289544" y="1013637"/>
                  <a:pt x="2293321" y="1038415"/>
                  <a:pt x="2296633" y="1063256"/>
                </a:cubicBezTo>
                <a:cubicBezTo>
                  <a:pt x="2300409" y="1091580"/>
                  <a:pt x="2300840" y="1120474"/>
                  <a:pt x="2307265" y="1148317"/>
                </a:cubicBezTo>
                <a:cubicBezTo>
                  <a:pt x="2311557" y="1166914"/>
                  <a:pt x="2323046" y="1183198"/>
                  <a:pt x="2328530" y="1201479"/>
                </a:cubicBezTo>
                <a:cubicBezTo>
                  <a:pt x="2333723" y="1218789"/>
                  <a:pt x="2336022" y="1236845"/>
                  <a:pt x="2339163" y="1254642"/>
                </a:cubicBezTo>
                <a:cubicBezTo>
                  <a:pt x="2346656" y="1297103"/>
                  <a:pt x="2350872" y="1340188"/>
                  <a:pt x="2360428" y="1382233"/>
                </a:cubicBezTo>
                <a:cubicBezTo>
                  <a:pt x="2368629" y="1418315"/>
                  <a:pt x="2382161" y="1452980"/>
                  <a:pt x="2392326" y="1488559"/>
                </a:cubicBezTo>
                <a:cubicBezTo>
                  <a:pt x="2396340" y="1502610"/>
                  <a:pt x="2398943" y="1517038"/>
                  <a:pt x="2402958" y="1531089"/>
                </a:cubicBezTo>
                <a:cubicBezTo>
                  <a:pt x="2406037" y="1541865"/>
                  <a:pt x="2410873" y="1552113"/>
                  <a:pt x="2413591" y="1562986"/>
                </a:cubicBezTo>
                <a:cubicBezTo>
                  <a:pt x="2417974" y="1580518"/>
                  <a:pt x="2418047" y="1599165"/>
                  <a:pt x="2424223" y="1616149"/>
                </a:cubicBezTo>
                <a:cubicBezTo>
                  <a:pt x="2432348" y="1638493"/>
                  <a:pt x="2446283" y="1658301"/>
                  <a:pt x="2456121" y="1679945"/>
                </a:cubicBezTo>
                <a:cubicBezTo>
                  <a:pt x="2464019" y="1697320"/>
                  <a:pt x="2468247" y="1716352"/>
                  <a:pt x="2477386" y="1733107"/>
                </a:cubicBezTo>
                <a:cubicBezTo>
                  <a:pt x="2489624" y="1755544"/>
                  <a:pt x="2506766" y="1774988"/>
                  <a:pt x="2519916" y="1796903"/>
                </a:cubicBezTo>
                <a:cubicBezTo>
                  <a:pt x="2556972" y="1858661"/>
                  <a:pt x="2537201" y="1835452"/>
                  <a:pt x="2573079" y="1871331"/>
                </a:cubicBezTo>
                <a:cubicBezTo>
                  <a:pt x="2585627" y="1908973"/>
                  <a:pt x="2583081" y="1906345"/>
                  <a:pt x="2604977" y="1945759"/>
                </a:cubicBezTo>
                <a:cubicBezTo>
                  <a:pt x="2615013" y="1963824"/>
                  <a:pt x="2624187" y="1982609"/>
                  <a:pt x="2636874" y="1998921"/>
                </a:cubicBezTo>
                <a:cubicBezTo>
                  <a:pt x="2649183" y="2014747"/>
                  <a:pt x="2665228" y="2027275"/>
                  <a:pt x="2679405" y="2041452"/>
                </a:cubicBezTo>
                <a:cubicBezTo>
                  <a:pt x="2690037" y="2052084"/>
                  <a:pt x="2702280" y="2061320"/>
                  <a:pt x="2711302" y="2073349"/>
                </a:cubicBezTo>
                <a:cubicBezTo>
                  <a:pt x="2721935" y="2087526"/>
                  <a:pt x="2731427" y="2102634"/>
                  <a:pt x="2743200" y="2115879"/>
                </a:cubicBezTo>
                <a:cubicBezTo>
                  <a:pt x="2759850" y="2134610"/>
                  <a:pt x="2781326" y="2148993"/>
                  <a:pt x="2796363" y="2169042"/>
                </a:cubicBezTo>
                <a:cubicBezTo>
                  <a:pt x="2846304" y="2235631"/>
                  <a:pt x="2815730" y="2199042"/>
                  <a:pt x="2892056" y="2275368"/>
                </a:cubicBezTo>
                <a:cubicBezTo>
                  <a:pt x="2902688" y="2286000"/>
                  <a:pt x="2910504" y="2300540"/>
                  <a:pt x="2923953" y="2307265"/>
                </a:cubicBezTo>
                <a:cubicBezTo>
                  <a:pt x="2938130" y="2314354"/>
                  <a:pt x="2952722" y="2320667"/>
                  <a:pt x="2966484" y="2328531"/>
                </a:cubicBezTo>
                <a:cubicBezTo>
                  <a:pt x="2977579" y="2334871"/>
                  <a:pt x="2986952" y="2344081"/>
                  <a:pt x="2998381" y="2349796"/>
                </a:cubicBezTo>
                <a:cubicBezTo>
                  <a:pt x="3022523" y="2361867"/>
                  <a:pt x="3048237" y="2370524"/>
                  <a:pt x="3072809" y="2381693"/>
                </a:cubicBezTo>
                <a:cubicBezTo>
                  <a:pt x="3087239" y="2388252"/>
                  <a:pt x="3100499" y="2397394"/>
                  <a:pt x="3115340" y="2402959"/>
                </a:cubicBezTo>
                <a:cubicBezTo>
                  <a:pt x="3129023" y="2408090"/>
                  <a:pt x="3143819" y="2409576"/>
                  <a:pt x="3157870" y="2413591"/>
                </a:cubicBezTo>
                <a:cubicBezTo>
                  <a:pt x="3264635" y="2444095"/>
                  <a:pt x="3099351" y="2401622"/>
                  <a:pt x="3232298" y="2434856"/>
                </a:cubicBezTo>
                <a:cubicBezTo>
                  <a:pt x="3242930" y="2441944"/>
                  <a:pt x="3252450" y="2451087"/>
                  <a:pt x="3264195" y="2456121"/>
                </a:cubicBezTo>
                <a:cubicBezTo>
                  <a:pt x="3302689" y="2472619"/>
                  <a:pt x="3404723" y="2475155"/>
                  <a:pt x="3423684" y="2477386"/>
                </a:cubicBezTo>
                <a:cubicBezTo>
                  <a:pt x="3519017" y="2488602"/>
                  <a:pt x="3504427" y="2488019"/>
                  <a:pt x="3476847" y="248801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162800" y="1524000"/>
            <a:ext cx="1447800" cy="461665"/>
            <a:chOff x="4724400" y="5486400"/>
            <a:chExt cx="1447800" cy="461665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4724400" y="5715000"/>
              <a:ext cx="304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54864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40mph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1371600" y="1447800"/>
            <a:ext cx="1219200" cy="267366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47928" y="1600200"/>
            <a:ext cx="1294658" cy="400110"/>
            <a:chOff x="4876994" y="5486400"/>
            <a:chExt cx="1295206" cy="340599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4876994" y="5684808"/>
              <a:ext cx="304800" cy="0"/>
            </a:xfrm>
            <a:prstGeom prst="line">
              <a:avLst/>
            </a:pr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105400" y="5486400"/>
              <a:ext cx="1066800" cy="34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40mph</a:t>
              </a:r>
              <a:endParaRPr lang="en-U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20342" y="1600200"/>
            <a:ext cx="1294658" cy="400110"/>
            <a:chOff x="4876994" y="5486400"/>
            <a:chExt cx="1295206" cy="340599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4876994" y="5684808"/>
              <a:ext cx="304800" cy="0"/>
            </a:xfrm>
            <a:prstGeom prst="line">
              <a:avLst/>
            </a:pr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105400" y="5486400"/>
              <a:ext cx="1066800" cy="34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20mph</a:t>
              </a:r>
              <a:endParaRPr lang="en-US" b="1" dirty="0"/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2590800" y="1447800"/>
            <a:ext cx="4419600" cy="2659912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" y="4876800"/>
            <a:ext cx="766033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Stretch/Compression can vary over the length of the trace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3400" y="5634335"/>
            <a:ext cx="8305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Relative stretch/compression can give speed of one trace </a:t>
            </a:r>
            <a:r>
              <a:rPr lang="en-US" dirty="0" err="1" smtClean="0"/>
              <a:t>wrt</a:t>
            </a:r>
            <a:r>
              <a:rPr lang="en-US" dirty="0" smtClean="0"/>
              <a:t>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Problem Description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1600200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Training RSS trace ( Known Speed)</a:t>
            </a:r>
          </a:p>
          <a:p>
            <a:pPr lvl="1"/>
            <a:r>
              <a:rPr lang="en-US" dirty="0" smtClean="0"/>
              <a:t>Testing RSS trace (Unknown Speed)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Rutgers University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048000"/>
            <a:ext cx="79248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chemeClr val="tx1"/>
                </a:solidFill>
                <a:latin typeface="Times New Roman" pitchFamily="-112" charset="0"/>
              </a:rPr>
              <a:t>How do we compress or stretch the </a:t>
            </a:r>
            <a:r>
              <a:rPr lang="en-US" i="1" dirty="0" smtClean="0">
                <a:solidFill>
                  <a:schemeClr val="tx1"/>
                </a:solidFill>
                <a:latin typeface="Times New Roman" pitchFamily="-112" charset="0"/>
              </a:rPr>
              <a:t>testing RSS </a:t>
            </a:r>
            <a:r>
              <a:rPr lang="en-US" dirty="0" smtClean="0">
                <a:solidFill>
                  <a:schemeClr val="tx1"/>
                </a:solidFill>
                <a:latin typeface="Times New Roman" pitchFamily="-112" charset="0"/>
              </a:rPr>
              <a:t>trace to </a:t>
            </a:r>
            <a:r>
              <a:rPr lang="en-US" b="1" dirty="0" smtClean="0">
                <a:solidFill>
                  <a:srgbClr val="FF0000"/>
                </a:solidFill>
                <a:latin typeface="Times New Roman" pitchFamily="-112" charset="0"/>
              </a:rPr>
              <a:t>match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chemeClr val="tx1"/>
                </a:solidFill>
                <a:latin typeface="Times New Roman" pitchFamily="-112" charset="0"/>
              </a:rPr>
              <a:t>the </a:t>
            </a:r>
            <a:r>
              <a:rPr lang="en-US" i="1" dirty="0" smtClean="0">
                <a:solidFill>
                  <a:schemeClr val="tx1"/>
                </a:solidFill>
                <a:latin typeface="Times New Roman" pitchFamily="-112" charset="0"/>
              </a:rPr>
              <a:t>training RSS </a:t>
            </a:r>
            <a:r>
              <a:rPr lang="en-US" dirty="0" smtClean="0">
                <a:solidFill>
                  <a:schemeClr val="tx1"/>
                </a:solidFill>
                <a:latin typeface="Times New Roman" pitchFamily="-112" charset="0"/>
              </a:rPr>
              <a:t>trace?</a:t>
            </a:r>
            <a:endParaRPr lang="en-US" dirty="0">
              <a:solidFill>
                <a:schemeClr val="tx1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ecture-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lecture-templat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-templat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templat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templat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templat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-templat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4608</TotalTime>
  <Words>1430</Words>
  <Application>Microsoft Office PowerPoint</Application>
  <PresentationFormat>On-screen Show (4:3)</PresentationFormat>
  <Paragraphs>262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Technic</vt:lpstr>
      <vt:lpstr>Tracking Fine-grain Vehicular Speed Variations by Warping Mobile Phone Signal Strengths</vt:lpstr>
      <vt:lpstr>Motivating Applications for Speed Tracking</vt:lpstr>
      <vt:lpstr>State of the Art for Vehicular Speed Estimation</vt:lpstr>
      <vt:lpstr>Our Objectives</vt:lpstr>
      <vt:lpstr>Why use GSM Signal Strength ?</vt:lpstr>
      <vt:lpstr>Problem Statement</vt:lpstr>
      <vt:lpstr>Observation Behind Our Approach</vt:lpstr>
      <vt:lpstr>More Realistic Scenario</vt:lpstr>
      <vt:lpstr>Detailed Problem Description</vt:lpstr>
      <vt:lpstr>Time Warping Algorithm</vt:lpstr>
      <vt:lpstr>How do we accomplish optimal alignment ?</vt:lpstr>
      <vt:lpstr>Derivative Dynamic Time Warping</vt:lpstr>
      <vt:lpstr>Derivative Dynamic Time Warping</vt:lpstr>
      <vt:lpstr>Deriving Speed from Warping Path</vt:lpstr>
      <vt:lpstr>Experiment Set-up</vt:lpstr>
      <vt:lpstr>Speed Estimation Accuracy - DDTW</vt:lpstr>
      <vt:lpstr>DDTW  vs  Localization ?</vt:lpstr>
      <vt:lpstr>Detecting Walking Speeds Indoors (Wi-Fi)</vt:lpstr>
      <vt:lpstr>Effectiveness of DDTW at detecting Slowdowns</vt:lpstr>
      <vt:lpstr>Conclusion</vt:lpstr>
      <vt:lpstr>Questions ?</vt:lpstr>
      <vt:lpstr>Thank you </vt:lpstr>
      <vt:lpstr>Metrics to Evaluate Slowdown Prediction</vt:lpstr>
      <vt:lpstr>Backup Slides</vt:lpstr>
      <vt:lpstr>Other Results</vt:lpstr>
      <vt:lpstr>DDTW: Cost Function</vt:lpstr>
      <vt:lpstr>Energy Tradeoffs for Different Technologies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Vehicular Speed Variations by Warping Mobile Phone Signal Strengths</dc:title>
  <dc:creator>Gayathri</dc:creator>
  <cp:lastModifiedBy>Tamvu-dev</cp:lastModifiedBy>
  <cp:revision>234</cp:revision>
  <cp:lastPrinted>2008-09-09T03:33:36Z</cp:lastPrinted>
  <dcterms:created xsi:type="dcterms:W3CDTF">2011-03-21T17:25:26Z</dcterms:created>
  <dcterms:modified xsi:type="dcterms:W3CDTF">2012-05-21T01:08:45Z</dcterms:modified>
</cp:coreProperties>
</file>