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9"/>
  </p:notesMasterIdLst>
  <p:sldIdLst>
    <p:sldId id="1258" r:id="rId2"/>
    <p:sldId id="1259" r:id="rId3"/>
    <p:sldId id="1260" r:id="rId4"/>
    <p:sldId id="1261" r:id="rId5"/>
    <p:sldId id="1288" r:id="rId6"/>
    <p:sldId id="1287" r:id="rId7"/>
    <p:sldId id="1296" r:id="rId8"/>
    <p:sldId id="1299" r:id="rId9"/>
    <p:sldId id="1300" r:id="rId10"/>
    <p:sldId id="1303" r:id="rId11"/>
    <p:sldId id="1304" r:id="rId12"/>
    <p:sldId id="1306" r:id="rId13"/>
    <p:sldId id="1305" r:id="rId14"/>
    <p:sldId id="1265" r:id="rId15"/>
    <p:sldId id="1308" r:id="rId16"/>
    <p:sldId id="1266" r:id="rId17"/>
    <p:sldId id="1267" r:id="rId18"/>
    <p:sldId id="1269" r:id="rId19"/>
    <p:sldId id="1270" r:id="rId20"/>
    <p:sldId id="1271" r:id="rId21"/>
    <p:sldId id="1272" r:id="rId22"/>
    <p:sldId id="1274" r:id="rId23"/>
    <p:sldId id="1275" r:id="rId24"/>
    <p:sldId id="1276" r:id="rId25"/>
    <p:sldId id="1278" r:id="rId26"/>
    <p:sldId id="1310" r:id="rId27"/>
    <p:sldId id="1309" r:id="rId2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umimoji="1" sz="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umimoji="1" sz="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umimoji="1" sz="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umimoji="1" sz="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CCFF"/>
    <a:srgbClr val="333300"/>
    <a:srgbClr val="0000FF"/>
    <a:srgbClr val="99CCFF"/>
    <a:srgbClr val="FFFFCC"/>
    <a:srgbClr val="FFFFFF"/>
    <a:srgbClr val="CCFFCC"/>
    <a:srgbClr val="0066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1" autoAdjust="0"/>
    <p:restoredTop sz="84298" autoAdjust="0"/>
  </p:normalViewPr>
  <p:slideViewPr>
    <p:cSldViewPr snapToGrid="0">
      <p:cViewPr varScale="1">
        <p:scale>
          <a:sx n="56" d="100"/>
          <a:sy n="56" d="100"/>
        </p:scale>
        <p:origin x="-18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6788">
              <a:defRPr kumimoji="0"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6788">
              <a:defRPr kumimoji="0"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0"/>
            <a:ext cx="5851525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6788">
              <a:defRPr kumimoji="0"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kumimoji="0"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805940-7AA8-4757-B173-36330A65D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19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30 years old </a:t>
            </a:r>
            <a:r>
              <a:rPr lang="en-US" dirty="0" smtClean="0"/>
              <a:t>design</a:t>
            </a:r>
            <a:r>
              <a:rPr lang="en-US" baseline="0" dirty="0" smtClean="0"/>
              <a:t> with </a:t>
            </a:r>
            <a:r>
              <a:rPr lang="en-US" dirty="0" smtClean="0"/>
              <a:t>IP proven</a:t>
            </a:r>
            <a:r>
              <a:rPr lang="en-US" baseline="0" dirty="0" smtClean="0"/>
              <a:t> to be a key factor to the success of Today’s Internet. </a:t>
            </a:r>
          </a:p>
          <a:p>
            <a:endParaRPr lang="en-US" dirty="0" smtClean="0"/>
          </a:p>
          <a:p>
            <a:r>
              <a:rPr lang="en-US" dirty="0" smtClean="0"/>
              <a:t>Mobility: Connection tears down if Locator</a:t>
            </a:r>
            <a:r>
              <a:rPr lang="en-US" baseline="0" dirty="0" smtClean="0"/>
              <a:t> changes</a:t>
            </a:r>
          </a:p>
          <a:p>
            <a:r>
              <a:rPr lang="en-US" baseline="0" dirty="0" err="1" smtClean="0"/>
              <a:t>Scalabilty</a:t>
            </a:r>
            <a:r>
              <a:rPr lang="en-US" baseline="0" dirty="0" smtClean="0"/>
              <a:t>: Huge routing tables due to granular subnets and traffic engineering </a:t>
            </a:r>
          </a:p>
          <a:p>
            <a:r>
              <a:rPr lang="en-US" baseline="0" dirty="0" smtClean="0"/>
              <a:t>Security: IPs not authenticated at all</a:t>
            </a:r>
          </a:p>
          <a:p>
            <a:r>
              <a:rPr lang="en-US" baseline="0" dirty="0" smtClean="0"/>
              <a:t>Addressing: Not content or user, but Host at Location is addressed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Cisco forecast 10.8 </a:t>
            </a:r>
            <a:r>
              <a:rPr lang="en-US" baseline="0" dirty="0" err="1" smtClean="0"/>
              <a:t>Exabytes</a:t>
            </a:r>
            <a:r>
              <a:rPr lang="en-US" baseline="0" dirty="0" smtClean="0"/>
              <a:t> per Month of Mobile data traffic by 2016.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D1340-6A51-574E-9238-E81E51B047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61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05940-7AA8-4757-B173-36330A65DDC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01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By design,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DMAp</a:t>
            </a:r>
            <a:r>
              <a:rPr lang="en-US" baseline="0" dirty="0" smtClean="0"/>
              <a:t> support </a:t>
            </a:r>
            <a:r>
              <a:rPr lang="en-US" baseline="0" dirty="0" err="1" smtClean="0"/>
              <a:t>Support</a:t>
            </a:r>
            <a:r>
              <a:rPr lang="en-US" baseline="0" dirty="0" smtClean="0"/>
              <a:t> Flat ID which intern enable all type of name overloading for SECURITY and Migration</a:t>
            </a:r>
          </a:p>
          <a:p>
            <a:r>
              <a:rPr lang="en-US" dirty="0" smtClean="0"/>
              <a:t>2. How LOW</a:t>
            </a:r>
            <a:r>
              <a:rPr lang="en-US" baseline="0" dirty="0" smtClean="0"/>
              <a:t> will be shown in the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05940-7AA8-4757-B173-36330A65DDC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01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05940-7AA8-4757-B173-36330A65DDC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01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05940-7AA8-4757-B173-36330A65DDC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32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05940-7AA8-4757-B173-36330A65DDC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81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05940-7AA8-4757-B173-36330A65DDC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08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05940-7AA8-4757-B173-36330A65DDC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08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05940-7AA8-4757-B173-36330A65DDC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08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05940-7AA8-4757-B173-36330A65DDC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96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An approach advocated by industry and research communities. (e.g. I3, HIP, LISP, MILSA, </a:t>
            </a:r>
            <a:r>
              <a:rPr lang="en-US" dirty="0" err="1" smtClean="0"/>
              <a:t>MobilifiFirst</a:t>
            </a:r>
            <a:r>
              <a:rPr lang="en-US" dirty="0" smtClean="0"/>
              <a:t>, etc..)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F53F-FAEA-4BCD-A1C4-8D92B870BE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95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75B78-F7F4-439A-B66F-C1B375E380D5}" type="slidenum">
              <a:rPr lang="en-US"/>
              <a:pPr/>
              <a:t>5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DNS is an example of high staleness win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0CB799-C9FE-46FE-A5D5-95C29E7EB7BD}" type="slidenum">
              <a:rPr lang="en-US"/>
              <a:pPr/>
              <a:t>6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LISP-TREE is slow</a:t>
            </a:r>
            <a:r>
              <a:rPr lang="en-US" baseline="0" dirty="0" smtClean="0"/>
              <a:t> since it recursively go through or iteratively query servers. </a:t>
            </a:r>
          </a:p>
          <a:p>
            <a:r>
              <a:rPr lang="en-US" baseline="0" dirty="0" smtClean="0"/>
              <a:t>	Staleness is relatively high due to heavily caching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DHT-MAP: is normal look up latency since it going through multiple neighbor – USING CAN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Six/one: address is hierarchical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SILMS: High overhead due to separate management/policies servers &amp;&amp; it is overlay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05940-7AA8-4757-B173-36330A65DDC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01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05940-7AA8-4757-B173-36330A65DDC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01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05940-7AA8-4757-B173-36330A65DDC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01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05940-7AA8-4757-B173-36330A65DDC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01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05940-7AA8-4757-B173-36330A65DDC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0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en-US" sz="2400" b="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2400" b="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 b="0"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317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7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3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9090D-D89E-4B13-B2DC-198D8FEE9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08A2-0238-43FB-962E-C2B104BC8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4EC59-F56F-4473-8BC6-A5986EDC2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3FF2B-0D53-4FFA-A3C6-3D9378D15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C1EBA-3776-4AD3-A754-A7AD9C1F0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6940550" y="6491287"/>
            <a:ext cx="2203450" cy="396875"/>
            <a:chOff x="4092" y="4009"/>
            <a:chExt cx="1388" cy="250"/>
          </a:xfrm>
        </p:grpSpPr>
        <p:pic>
          <p:nvPicPr>
            <p:cNvPr id="7" name="Picture 10" descr="waves_gradian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051"/>
            <a:stretch>
              <a:fillRect/>
            </a:stretch>
          </p:blipFill>
          <p:spPr bwMode="auto">
            <a:xfrm>
              <a:off x="4778" y="4048"/>
              <a:ext cx="70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4092" y="4009"/>
              <a:ext cx="7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kumimoji="0" lang="en-US" sz="2000" b="0">
                  <a:solidFill>
                    <a:srgbClr val="33CCFF"/>
                  </a:solidFill>
                </a:rPr>
                <a:t>WINLAB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5B897-1C95-43C6-9DB0-5983292B7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0420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010400" y="5829300"/>
            <a:ext cx="21336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FEFE9-B027-4E63-B1D2-C2C914D77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900" y="18573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5918200"/>
            <a:ext cx="21336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7F050-DFE3-4FE6-B707-06DC3BCEB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31800" y="59150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35988-1D96-4B88-AAE3-8F9DCC364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6940550" y="6461125"/>
            <a:ext cx="2203450" cy="396875"/>
            <a:chOff x="4092" y="4009"/>
            <a:chExt cx="1388" cy="250"/>
          </a:xfrm>
        </p:grpSpPr>
        <p:pic>
          <p:nvPicPr>
            <p:cNvPr id="7" name="Picture 10" descr="waves_gradian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051"/>
            <a:stretch>
              <a:fillRect/>
            </a:stretch>
          </p:blipFill>
          <p:spPr bwMode="auto">
            <a:xfrm>
              <a:off x="4778" y="4048"/>
              <a:ext cx="70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4092" y="4009"/>
              <a:ext cx="7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kumimoji="0" lang="en-US" sz="2000" b="0">
                  <a:solidFill>
                    <a:srgbClr val="33CCFF"/>
                  </a:solidFill>
                </a:rPr>
                <a:t>WINLAB</a:t>
              </a: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228600" y="61372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29233-22B6-499B-807F-FFA7CF9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04AC6-F0F3-4DCD-9B0F-9A13DDC19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kumimoji="0" sz="12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13410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kumimoji="0" sz="10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255B273-81B7-4B5A-8E77-C0DCC5958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en-US" sz="2400" b="0">
                <a:latin typeface="Times New Roman" pitchFamily="18" charset="0"/>
                <a:cs typeface="+mn-cs"/>
              </a:endParaRPr>
            </a:p>
          </p:txBody>
        </p:sp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2400" b="0">
                <a:latin typeface="Times New Roman" pitchFamily="18" charset="0"/>
                <a:cs typeface="+mn-cs"/>
              </a:endParaRPr>
            </a:p>
          </p:txBody>
        </p:sp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1800" b="0">
                <a:solidFill>
                  <a:schemeClr val="hlink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072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1800" b="0">
                <a:solidFill>
                  <a:schemeClr val="hlink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1800" b="0">
                <a:solidFill>
                  <a:schemeClr val="accent2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1800" b="0">
                <a:solidFill>
                  <a:schemeClr val="hlink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2400" b="0">
                <a:latin typeface="Times New Roman" pitchFamily="18" charset="0"/>
                <a:cs typeface="+mn-cs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1800" b="0">
                <a:solidFill>
                  <a:schemeClr val="accent2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073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1800" b="0">
                <a:solidFill>
                  <a:schemeClr val="accent2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3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kumimoji="0" sz="12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2" name="Picture 18" descr="RU_LOGOTYPE_CMYK_S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14300" y="6464300"/>
            <a:ext cx="13620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3" name="Group 19"/>
          <p:cNvGrpSpPr>
            <a:grpSpLocks/>
          </p:cNvGrpSpPr>
          <p:nvPr/>
        </p:nvGrpSpPr>
        <p:grpSpPr bwMode="auto">
          <a:xfrm>
            <a:off x="6635750" y="6461125"/>
            <a:ext cx="2203450" cy="396875"/>
            <a:chOff x="4092" y="4009"/>
            <a:chExt cx="1388" cy="250"/>
          </a:xfrm>
        </p:grpSpPr>
        <p:pic>
          <p:nvPicPr>
            <p:cNvPr id="1034" name="Picture 20" descr="waves_gradiant2"/>
            <p:cNvPicPr>
              <a:picLocks noChangeAspect="1" noChangeArrowheads="1"/>
            </p:cNvPicPr>
            <p:nvPr userDrawn="1"/>
          </p:nvPicPr>
          <p:blipFill>
            <a:blip r:embed="rId16"/>
            <a:srcRect r="23051"/>
            <a:stretch>
              <a:fillRect/>
            </a:stretch>
          </p:blipFill>
          <p:spPr bwMode="auto">
            <a:xfrm>
              <a:off x="4778" y="4048"/>
              <a:ext cx="702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1" name="Rectangle 21"/>
            <p:cNvSpPr>
              <a:spLocks noChangeArrowheads="1"/>
            </p:cNvSpPr>
            <p:nvPr userDrawn="1"/>
          </p:nvSpPr>
          <p:spPr bwMode="auto">
            <a:xfrm>
              <a:off x="4092" y="4009"/>
              <a:ext cx="7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en-US" sz="2000" b="0">
                  <a:solidFill>
                    <a:srgbClr val="33CCFF"/>
                  </a:solidFill>
                  <a:latin typeface="Arial" pitchFamily="34" charset="0"/>
                  <a:cs typeface="+mn-cs"/>
                </a:rPr>
                <a:t>WINLAB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16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nlab.rutgers.edu/~tamv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labs.com/images/products/wireless-laptop-antenna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www.radiolabs.com/images/products/wireless-laptop-antenna.jpg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www.radiolabs.com/images/products/wireless-laptop-antenna.jpg" TargetMode="Externa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www.radiolabs.com/images/products/wireless-laptop-antenna.jpg" TargetMode="Externa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nlab.rutgers.edu/~tamvu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i="1" dirty="0" smtClean="0">
                <a:solidFill>
                  <a:srgbClr val="FFCC66"/>
                </a:solidFill>
              </a:rPr>
              <a:t>DMAP : Global </a:t>
            </a:r>
            <a:r>
              <a:rPr lang="en-US" sz="4000" b="1" i="1" dirty="0">
                <a:solidFill>
                  <a:srgbClr val="FFCC66"/>
                </a:solidFill>
              </a:rPr>
              <a:t>Name Resolution Services Through Direct </a:t>
            </a:r>
            <a:r>
              <a:rPr lang="en-US" sz="4000" b="1" i="1" dirty="0" smtClean="0">
                <a:solidFill>
                  <a:srgbClr val="FFCC66"/>
                </a:solidFill>
              </a:rPr>
              <a:t>Mapping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748986" y="4246245"/>
            <a:ext cx="4853234" cy="1285875"/>
          </a:xfrm>
        </p:spPr>
        <p:txBody>
          <a:bodyPr/>
          <a:lstStyle/>
          <a:p>
            <a:pPr algn="ctr"/>
            <a:r>
              <a:rPr lang="en-US" sz="2000" b="1" dirty="0"/>
              <a:t>Tam Vu</a:t>
            </a:r>
          </a:p>
          <a:p>
            <a:pPr algn="ctr"/>
            <a:r>
              <a:rPr lang="en-US" sz="2000" dirty="0"/>
              <a:t>WINLAB, Rutgers University</a:t>
            </a:r>
          </a:p>
          <a:p>
            <a:pPr algn="ctr"/>
            <a:r>
              <a:rPr lang="en-US" sz="1800" dirty="0">
                <a:hlinkClick r:id="rId2"/>
              </a:rPr>
              <a:t>http://www.winlab.rutgers.edu/~tamvu/</a:t>
            </a:r>
            <a:endParaRPr lang="en-US" sz="1800" i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538480" y="5730240"/>
            <a:ext cx="8096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latin typeface="+mn-lt"/>
                <a:cs typeface="+mn-cs"/>
              </a:rPr>
              <a:t>(Joint work with </a:t>
            </a:r>
            <a:r>
              <a:rPr lang="en-US" sz="1800" dirty="0" err="1">
                <a:latin typeface="+mn-lt"/>
                <a:cs typeface="+mn-cs"/>
              </a:rPr>
              <a:t>Akash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Baid</a:t>
            </a:r>
            <a:r>
              <a:rPr lang="en-US" sz="1800" dirty="0">
                <a:latin typeface="+mn-lt"/>
                <a:cs typeface="+mn-cs"/>
              </a:rPr>
              <a:t>, </a:t>
            </a:r>
            <a:r>
              <a:rPr lang="en-US" sz="1800" dirty="0" err="1">
                <a:latin typeface="+mn-lt"/>
                <a:cs typeface="+mn-cs"/>
              </a:rPr>
              <a:t>Yanyong</a:t>
            </a:r>
            <a:r>
              <a:rPr lang="en-US" sz="1800" dirty="0">
                <a:latin typeface="+mn-lt"/>
                <a:cs typeface="+mn-cs"/>
              </a:rPr>
              <a:t> Zhang, Thu D. Nguyen,</a:t>
            </a:r>
          </a:p>
          <a:p>
            <a:pPr algn="ctr"/>
            <a:r>
              <a:rPr lang="en-US" sz="1800" dirty="0">
                <a:latin typeface="+mn-lt"/>
                <a:cs typeface="+mn-cs"/>
              </a:rPr>
              <a:t>Junichiro Fukuyama, Richard P. </a:t>
            </a:r>
            <a:r>
              <a:rPr lang="en-US" sz="1800" dirty="0" smtClean="0">
                <a:latin typeface="+mn-lt"/>
                <a:cs typeface="+mn-cs"/>
              </a:rPr>
              <a:t>Martin, </a:t>
            </a:r>
            <a:r>
              <a:rPr lang="en-US" sz="1800" dirty="0" err="1">
                <a:latin typeface="+mn-lt"/>
                <a:cs typeface="+mn-cs"/>
              </a:rPr>
              <a:t>Dipankar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 smtClean="0">
                <a:latin typeface="+mn-lt"/>
                <a:cs typeface="+mn-cs"/>
              </a:rPr>
              <a:t>Raychaudhuri</a:t>
            </a:r>
            <a:r>
              <a:rPr lang="en-US" sz="1800" b="0" dirty="0" smtClean="0">
                <a:latin typeface="+mn-lt"/>
                <a:cs typeface="+mn-cs"/>
              </a:rPr>
              <a:t>)</a:t>
            </a:r>
            <a:endParaRPr lang="en-US" sz="1800" b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72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9" y="1498601"/>
            <a:ext cx="3852861" cy="502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53456" y="5260181"/>
            <a:ext cx="228917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 </a:t>
            </a:r>
            <a:r>
              <a:rPr lang="en-US" sz="1600" dirty="0" smtClean="0"/>
              <a:t>Storage AS#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58206" y="5364956"/>
            <a:ext cx="228917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 </a:t>
            </a:r>
            <a:r>
              <a:rPr lang="en-US" sz="1600" dirty="0" smtClean="0"/>
              <a:t>Storage AS#</a:t>
            </a:r>
            <a:endParaRPr lang="en-US" b="1" dirty="0"/>
          </a:p>
        </p:txBody>
      </p:sp>
      <p:sp>
        <p:nvSpPr>
          <p:cNvPr id="35" name="Rectangle 34"/>
          <p:cNvSpPr/>
          <p:nvPr/>
        </p:nvSpPr>
        <p:spPr>
          <a:xfrm>
            <a:off x="417512" y="4287601"/>
            <a:ext cx="2133600" cy="381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/>
              <a:t>IP to AS# lookup</a:t>
            </a:r>
            <a:endParaRPr lang="en-US" sz="1800" b="1" dirty="0"/>
          </a:p>
        </p:txBody>
      </p:sp>
      <p:sp>
        <p:nvSpPr>
          <p:cNvPr id="31" name="Rectangle 30"/>
          <p:cNvSpPr/>
          <p:nvPr/>
        </p:nvSpPr>
        <p:spPr>
          <a:xfrm>
            <a:off x="303212" y="4363801"/>
            <a:ext cx="2133600" cy="381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/>
              <a:t>IP to AS# lookup</a:t>
            </a:r>
            <a:endParaRPr lang="en-US" sz="1800" b="1" dirty="0"/>
          </a:p>
        </p:txBody>
      </p:sp>
      <p:sp>
        <p:nvSpPr>
          <p:cNvPr id="25" name="Rectangle 24"/>
          <p:cNvSpPr/>
          <p:nvPr/>
        </p:nvSpPr>
        <p:spPr>
          <a:xfrm>
            <a:off x="474662" y="2704307"/>
            <a:ext cx="2133600" cy="381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/>
              <a:t>Consistent hash</a:t>
            </a:r>
            <a:endParaRPr lang="en-US" sz="1800" b="1" dirty="0"/>
          </a:p>
        </p:txBody>
      </p:sp>
      <p:sp>
        <p:nvSpPr>
          <p:cNvPr id="24" name="Rectangle 23"/>
          <p:cNvSpPr/>
          <p:nvPr/>
        </p:nvSpPr>
        <p:spPr>
          <a:xfrm>
            <a:off x="322262" y="2780507"/>
            <a:ext cx="2133600" cy="381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/>
              <a:t>Consistent hash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90675" y="2284003"/>
            <a:ext cx="2514600" cy="3698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(00101100……10011001)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812" y="2866232"/>
            <a:ext cx="2133600" cy="381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/>
              <a:t>Consistent hash</a:t>
            </a:r>
            <a:endParaRPr lang="en-US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5500" y="2251074"/>
            <a:ext cx="76200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 </a:t>
            </a:r>
            <a:r>
              <a:rPr lang="en-US" sz="1200" b="1" dirty="0" smtClean="0"/>
              <a:t>GUID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5" idx="2"/>
            <a:endCxn id="4" idx="0"/>
          </p:cNvCxnSpPr>
          <p:nvPr/>
        </p:nvCxnSpPr>
        <p:spPr>
          <a:xfrm>
            <a:off x="1206500" y="2528073"/>
            <a:ext cx="11112" cy="33815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90675" y="3770074"/>
            <a:ext cx="1981200" cy="4068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IP</a:t>
            </a:r>
            <a:r>
              <a:rPr lang="en-US" b="1" baseline="-25000" dirty="0"/>
              <a:t>x</a:t>
            </a:r>
            <a:r>
              <a:rPr lang="en-US" b="1" dirty="0"/>
              <a:t> = (44.32.1.153)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Mapping (</a:t>
            </a:r>
            <a:r>
              <a:rPr lang="en-US" dirty="0" err="1" smtClean="0"/>
              <a:t>DMap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292100" y="1498600"/>
            <a:ext cx="8699500" cy="127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3906" y="5479256"/>
            <a:ext cx="228917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 </a:t>
            </a:r>
            <a:r>
              <a:rPr lang="en-US" sz="1600" dirty="0" smtClean="0"/>
              <a:t>Storage AS#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2666922" y="3835369"/>
            <a:ext cx="2051128" cy="144622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36850" y="3930393"/>
            <a:ext cx="1914525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Global Prefix Table</a:t>
            </a:r>
          </a:p>
          <a:p>
            <a:pPr algn="ctr">
              <a:defRPr/>
            </a:pPr>
            <a:r>
              <a:rPr lang="en-US" sz="1200" dirty="0" smtClean="0"/>
              <a:t>{e.g. BGP)</a:t>
            </a:r>
            <a:endParaRPr lang="en-US" sz="1200" b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869885"/>
              </p:ext>
            </p:extLst>
          </p:nvPr>
        </p:nvGraphicFramePr>
        <p:xfrm>
          <a:off x="2736850" y="4318612"/>
          <a:ext cx="1905000" cy="80557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35000"/>
                <a:gridCol w="635000"/>
                <a:gridCol w="635000"/>
              </a:tblGrid>
              <a:tr h="348379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Prefix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AS#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Nexhop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9158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...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...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...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71533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150812" y="4459051"/>
            <a:ext cx="2133600" cy="381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/>
              <a:t>IP to AS# lookup</a:t>
            </a:r>
            <a:endParaRPr lang="en-US" sz="1800" b="1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1004888" y="4241720"/>
            <a:ext cx="382588" cy="17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0" idx="0"/>
          </p:cNvCxnSpPr>
          <p:nvPr/>
        </p:nvCxnSpPr>
        <p:spPr>
          <a:xfrm>
            <a:off x="1188493" y="4840051"/>
            <a:ext cx="1" cy="6392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 flipV="1">
            <a:off x="2284412" y="3860770"/>
            <a:ext cx="382510" cy="573117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2284412" y="4845039"/>
            <a:ext cx="382510" cy="436553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996950" y="3548618"/>
            <a:ext cx="7620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 </a:t>
            </a:r>
            <a:r>
              <a:rPr lang="en-US" sz="1600" b="1" dirty="0" err="1" smtClean="0"/>
              <a:t>IP</a:t>
            </a:r>
            <a:r>
              <a:rPr lang="en-US" sz="1600" baseline="-25000" dirty="0" err="1"/>
              <a:t>x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911225" y="3624818"/>
            <a:ext cx="7620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 </a:t>
            </a:r>
            <a:r>
              <a:rPr lang="en-US" sz="1600" b="1" dirty="0" err="1" smtClean="0"/>
              <a:t>IP</a:t>
            </a:r>
            <a:r>
              <a:rPr lang="en-US" sz="1600" baseline="-25000" dirty="0" err="1"/>
              <a:t>x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25500" y="3691493"/>
            <a:ext cx="7620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 </a:t>
            </a:r>
            <a:r>
              <a:rPr lang="en-US" sz="1600" b="1" dirty="0" err="1" smtClean="0"/>
              <a:t>IP</a:t>
            </a:r>
            <a:r>
              <a:rPr lang="en-US" sz="1600" baseline="-25000" dirty="0" err="1"/>
              <a:t>x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014413" y="3508295"/>
            <a:ext cx="382588" cy="17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/>
          <p:cNvSpPr/>
          <p:nvPr/>
        </p:nvSpPr>
        <p:spPr bwMode="auto">
          <a:xfrm rot="2700000">
            <a:off x="2419012" y="5556084"/>
            <a:ext cx="113307" cy="421352"/>
          </a:xfrm>
          <a:prstGeom prst="rightBrac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5862" y="5710026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K replicas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40" name="Right Brace 39"/>
          <p:cNvSpPr/>
          <p:nvPr/>
        </p:nvSpPr>
        <p:spPr bwMode="auto">
          <a:xfrm rot="2700000">
            <a:off x="2399208" y="4627905"/>
            <a:ext cx="113307" cy="421352"/>
          </a:xfrm>
          <a:prstGeom prst="rightBrac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Right Brace 41"/>
          <p:cNvSpPr/>
          <p:nvPr/>
        </p:nvSpPr>
        <p:spPr bwMode="auto">
          <a:xfrm rot="2700000">
            <a:off x="2465457" y="3058521"/>
            <a:ext cx="113307" cy="421352"/>
          </a:xfrm>
          <a:prstGeom prst="rightBrac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7612" y="3242784"/>
            <a:ext cx="2584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K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86489" y="4821692"/>
            <a:ext cx="2584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K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852512" y="6457890"/>
            <a:ext cx="2180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Mapping Update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0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6" grpId="0" animBg="1"/>
      <p:bldP spid="35" grpId="0" animBg="1"/>
      <p:bldP spid="31" grpId="0" animBg="1"/>
      <p:bldP spid="19" grpId="0" animBg="1"/>
      <p:bldP spid="20" grpId="0" animBg="1"/>
      <p:bldP spid="14" grpId="0" animBg="1"/>
      <p:bldP spid="23" grpId="0" animBg="1"/>
      <p:bldP spid="26" grpId="0" animBg="1"/>
      <p:bldP spid="29" grpId="0" animBg="1"/>
      <p:bldP spid="27" grpId="0" animBg="1"/>
      <p:bldP spid="22" grpId="0" animBg="1"/>
      <p:bldP spid="7" grpId="0" animBg="1"/>
      <p:bldP spid="8" grpId="0"/>
      <p:bldP spid="4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9" y="1511300"/>
            <a:ext cx="3885822" cy="502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417512" y="4287601"/>
            <a:ext cx="2133600" cy="381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/>
              <a:t>IP to AS# lookup</a:t>
            </a:r>
            <a:endParaRPr lang="en-US" sz="1800" b="1" dirty="0"/>
          </a:p>
        </p:txBody>
      </p:sp>
      <p:sp>
        <p:nvSpPr>
          <p:cNvPr id="31" name="Rectangle 30"/>
          <p:cNvSpPr/>
          <p:nvPr/>
        </p:nvSpPr>
        <p:spPr>
          <a:xfrm>
            <a:off x="303212" y="4363801"/>
            <a:ext cx="2133600" cy="381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/>
              <a:t>IP to AS# lookup</a:t>
            </a:r>
            <a:endParaRPr lang="en-US" sz="1800" b="1" dirty="0"/>
          </a:p>
        </p:txBody>
      </p:sp>
      <p:sp>
        <p:nvSpPr>
          <p:cNvPr id="25" name="Rectangle 24"/>
          <p:cNvSpPr/>
          <p:nvPr/>
        </p:nvSpPr>
        <p:spPr>
          <a:xfrm>
            <a:off x="474662" y="2704307"/>
            <a:ext cx="2133600" cy="381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/>
              <a:t>Consistent hash</a:t>
            </a:r>
            <a:endParaRPr lang="en-US" sz="1800" b="1" dirty="0"/>
          </a:p>
        </p:txBody>
      </p:sp>
      <p:sp>
        <p:nvSpPr>
          <p:cNvPr id="24" name="Rectangle 23"/>
          <p:cNvSpPr/>
          <p:nvPr/>
        </p:nvSpPr>
        <p:spPr>
          <a:xfrm>
            <a:off x="322262" y="2780507"/>
            <a:ext cx="2133600" cy="381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/>
              <a:t>Consistent hash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90675" y="2284003"/>
            <a:ext cx="2514600" cy="3698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(00101100……10011001)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812" y="2866232"/>
            <a:ext cx="2133600" cy="381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/>
              <a:t>Consistent hash</a:t>
            </a:r>
            <a:endParaRPr lang="en-US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5500" y="2251074"/>
            <a:ext cx="76200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 </a:t>
            </a:r>
            <a:r>
              <a:rPr lang="en-US" sz="1200" b="1" dirty="0" smtClean="0"/>
              <a:t>GUID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5" idx="2"/>
            <a:endCxn id="4" idx="0"/>
          </p:cNvCxnSpPr>
          <p:nvPr/>
        </p:nvCxnSpPr>
        <p:spPr>
          <a:xfrm>
            <a:off x="1206500" y="2528073"/>
            <a:ext cx="11112" cy="33815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90675" y="3770074"/>
            <a:ext cx="1981200" cy="4068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IP</a:t>
            </a:r>
            <a:r>
              <a:rPr lang="en-US" b="1" baseline="-25000" dirty="0"/>
              <a:t>x</a:t>
            </a:r>
            <a:r>
              <a:rPr lang="en-US" b="1" dirty="0"/>
              <a:t> = (44.32.1.153)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Mapping (</a:t>
            </a:r>
            <a:r>
              <a:rPr lang="en-US" dirty="0" err="1" smtClean="0"/>
              <a:t>DMap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292100" y="1498600"/>
            <a:ext cx="8699500" cy="127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666922" y="3835369"/>
            <a:ext cx="2051128" cy="144622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36850" y="3930393"/>
            <a:ext cx="1914525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Global Prefix Table</a:t>
            </a:r>
          </a:p>
          <a:p>
            <a:pPr algn="ctr">
              <a:defRPr/>
            </a:pPr>
            <a:r>
              <a:rPr lang="en-US" sz="1200" dirty="0" smtClean="0"/>
              <a:t>{e.g. BGP)</a:t>
            </a:r>
            <a:endParaRPr lang="en-US" sz="1200" b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915902"/>
              </p:ext>
            </p:extLst>
          </p:nvPr>
        </p:nvGraphicFramePr>
        <p:xfrm>
          <a:off x="2736850" y="4318612"/>
          <a:ext cx="1905000" cy="80557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35000"/>
                <a:gridCol w="635000"/>
                <a:gridCol w="635000"/>
              </a:tblGrid>
              <a:tr h="348379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Prefix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AS#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Nexhop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9158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...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...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...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71533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150812" y="4459051"/>
            <a:ext cx="2133600" cy="381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/>
              <a:t>IP to AS# lookup</a:t>
            </a:r>
            <a:endParaRPr lang="en-US" sz="1800" b="1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1004888" y="4241720"/>
            <a:ext cx="382588" cy="17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 flipV="1">
            <a:off x="2284412" y="3860770"/>
            <a:ext cx="382510" cy="573117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2284412" y="4845039"/>
            <a:ext cx="382510" cy="436553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996950" y="3548618"/>
            <a:ext cx="7620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 </a:t>
            </a:r>
            <a:r>
              <a:rPr lang="en-US" sz="1600" b="1" dirty="0" err="1" smtClean="0"/>
              <a:t>IP</a:t>
            </a:r>
            <a:r>
              <a:rPr lang="en-US" sz="1600" baseline="-25000" dirty="0" err="1"/>
              <a:t>x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911225" y="3624818"/>
            <a:ext cx="7620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 </a:t>
            </a:r>
            <a:r>
              <a:rPr lang="en-US" sz="1600" b="1" dirty="0" err="1" smtClean="0"/>
              <a:t>IP</a:t>
            </a:r>
            <a:r>
              <a:rPr lang="en-US" sz="1600" baseline="-25000" dirty="0" err="1"/>
              <a:t>x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25500" y="3691493"/>
            <a:ext cx="7620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 </a:t>
            </a:r>
            <a:r>
              <a:rPr lang="en-US" sz="1600" b="1" dirty="0" err="1" smtClean="0"/>
              <a:t>IP</a:t>
            </a:r>
            <a:r>
              <a:rPr lang="en-US" sz="1600" baseline="-25000" dirty="0" err="1"/>
              <a:t>x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014413" y="3508295"/>
            <a:ext cx="382588" cy="17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Brace 39"/>
          <p:cNvSpPr/>
          <p:nvPr/>
        </p:nvSpPr>
        <p:spPr bwMode="auto">
          <a:xfrm rot="2700000">
            <a:off x="2399208" y="4627905"/>
            <a:ext cx="113307" cy="421352"/>
          </a:xfrm>
          <a:prstGeom prst="rightBrac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Right Brace 41"/>
          <p:cNvSpPr/>
          <p:nvPr/>
        </p:nvSpPr>
        <p:spPr bwMode="auto">
          <a:xfrm rot="2700000">
            <a:off x="2465457" y="3058521"/>
            <a:ext cx="113307" cy="421352"/>
          </a:xfrm>
          <a:prstGeom prst="rightBrac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7612" y="3242784"/>
            <a:ext cx="2584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K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86489" y="4821692"/>
            <a:ext cx="2584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K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40" y="1498601"/>
            <a:ext cx="3852860" cy="503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718050" y="6457890"/>
            <a:ext cx="2238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00"/>
                </a:solidFill>
              </a:rPr>
              <a:t>Mapping Lookup</a:t>
            </a:r>
            <a:endParaRPr lang="en-US" sz="2000" dirty="0">
              <a:solidFill>
                <a:srgbClr val="3333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188493" y="4840051"/>
            <a:ext cx="1" cy="6392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3906" y="5479256"/>
            <a:ext cx="228917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 </a:t>
            </a:r>
            <a:r>
              <a:rPr lang="en-US" sz="1600" dirty="0" smtClean="0"/>
              <a:t>Retrieve Mapping from the closest 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8901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4" grpId="0" animBg="1"/>
      <p:bldP spid="42" grpId="0" animBg="1"/>
      <p:bldP spid="9" grpId="0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17512" y="4287601"/>
            <a:ext cx="2133600" cy="381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/>
              <a:t>IP to AS# lookup</a:t>
            </a:r>
            <a:endParaRPr lang="en-US" sz="1800" b="1" dirty="0"/>
          </a:p>
        </p:txBody>
      </p:sp>
      <p:sp>
        <p:nvSpPr>
          <p:cNvPr id="31" name="Rectangle 30"/>
          <p:cNvSpPr/>
          <p:nvPr/>
        </p:nvSpPr>
        <p:spPr>
          <a:xfrm>
            <a:off x="303212" y="4363801"/>
            <a:ext cx="2133600" cy="381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/>
              <a:t>IP to AS# lookup</a:t>
            </a:r>
            <a:endParaRPr lang="en-US" sz="1800" b="1" dirty="0"/>
          </a:p>
        </p:txBody>
      </p:sp>
      <p:sp>
        <p:nvSpPr>
          <p:cNvPr id="25" name="Rectangle 24"/>
          <p:cNvSpPr/>
          <p:nvPr/>
        </p:nvSpPr>
        <p:spPr>
          <a:xfrm>
            <a:off x="474662" y="2704307"/>
            <a:ext cx="2133600" cy="381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/>
              <a:t>Consistent hash</a:t>
            </a:r>
            <a:endParaRPr lang="en-US" sz="1800" b="1" dirty="0"/>
          </a:p>
        </p:txBody>
      </p:sp>
      <p:sp>
        <p:nvSpPr>
          <p:cNvPr id="24" name="Rectangle 23"/>
          <p:cNvSpPr/>
          <p:nvPr/>
        </p:nvSpPr>
        <p:spPr>
          <a:xfrm>
            <a:off x="322262" y="2780507"/>
            <a:ext cx="2133600" cy="381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/>
              <a:t>Consistent hash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90675" y="2284003"/>
            <a:ext cx="2514600" cy="3698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(00101100……10011001)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812" y="2866232"/>
            <a:ext cx="2133600" cy="381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/>
              <a:t>Consistent hash</a:t>
            </a:r>
            <a:endParaRPr lang="en-US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5500" y="2251074"/>
            <a:ext cx="76200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 </a:t>
            </a:r>
            <a:r>
              <a:rPr lang="en-US" sz="1200" b="1" dirty="0" smtClean="0"/>
              <a:t>GUID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5" idx="2"/>
            <a:endCxn id="4" idx="0"/>
          </p:cNvCxnSpPr>
          <p:nvPr/>
        </p:nvCxnSpPr>
        <p:spPr>
          <a:xfrm>
            <a:off x="1206500" y="2528073"/>
            <a:ext cx="11112" cy="33815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90675" y="3770074"/>
            <a:ext cx="1981200" cy="4068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IP</a:t>
            </a:r>
            <a:r>
              <a:rPr lang="en-US" b="1" baseline="-25000" dirty="0"/>
              <a:t>x</a:t>
            </a:r>
            <a:r>
              <a:rPr lang="en-US" b="1" dirty="0"/>
              <a:t> = (44.32.1.153)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Mapping (</a:t>
            </a:r>
            <a:r>
              <a:rPr lang="en-US" dirty="0" err="1" smtClean="0"/>
              <a:t>DMap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292100" y="1498600"/>
            <a:ext cx="8699500" cy="127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666922" y="3835369"/>
            <a:ext cx="2051128" cy="144622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36850" y="3930393"/>
            <a:ext cx="1914525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Global Prefix Table</a:t>
            </a:r>
          </a:p>
          <a:p>
            <a:pPr algn="ctr">
              <a:defRPr/>
            </a:pPr>
            <a:r>
              <a:rPr lang="en-US" sz="1200" dirty="0" smtClean="0"/>
              <a:t>{e.g. BGP)</a:t>
            </a:r>
            <a:endParaRPr lang="en-US" sz="1200" b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999168"/>
              </p:ext>
            </p:extLst>
          </p:nvPr>
        </p:nvGraphicFramePr>
        <p:xfrm>
          <a:off x="2736850" y="4318612"/>
          <a:ext cx="1905000" cy="80557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35000"/>
                <a:gridCol w="635000"/>
                <a:gridCol w="635000"/>
              </a:tblGrid>
              <a:tr h="348379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Prefix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AS#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Nexhop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9158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...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...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...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71533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150812" y="4459051"/>
            <a:ext cx="2133600" cy="381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/>
              <a:t>IP to AS# lookup</a:t>
            </a:r>
            <a:endParaRPr lang="en-US" sz="1800" b="1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1004888" y="4241720"/>
            <a:ext cx="382588" cy="17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188493" y="4840051"/>
            <a:ext cx="1" cy="6392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 flipV="1">
            <a:off x="2284412" y="3860770"/>
            <a:ext cx="382510" cy="573117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2284412" y="4845039"/>
            <a:ext cx="382510" cy="436553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996950" y="3548618"/>
            <a:ext cx="7620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 </a:t>
            </a:r>
            <a:r>
              <a:rPr lang="en-US" sz="1600" b="1" dirty="0" err="1" smtClean="0"/>
              <a:t>IP</a:t>
            </a:r>
            <a:r>
              <a:rPr lang="en-US" sz="1600" baseline="-25000" dirty="0" err="1"/>
              <a:t>x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911225" y="3624818"/>
            <a:ext cx="7620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 </a:t>
            </a:r>
            <a:r>
              <a:rPr lang="en-US" sz="1600" b="1" dirty="0" err="1" smtClean="0"/>
              <a:t>IP</a:t>
            </a:r>
            <a:r>
              <a:rPr lang="en-US" sz="1600" baseline="-25000" dirty="0" err="1"/>
              <a:t>x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25500" y="3691493"/>
            <a:ext cx="7620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 </a:t>
            </a:r>
            <a:r>
              <a:rPr lang="en-US" sz="1600" b="1" dirty="0" err="1" smtClean="0"/>
              <a:t>IP</a:t>
            </a:r>
            <a:r>
              <a:rPr lang="en-US" sz="1600" baseline="-25000" dirty="0" err="1"/>
              <a:t>x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014413" y="3508295"/>
            <a:ext cx="382588" cy="17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Brace 39"/>
          <p:cNvSpPr/>
          <p:nvPr/>
        </p:nvSpPr>
        <p:spPr bwMode="auto">
          <a:xfrm rot="2700000">
            <a:off x="2399208" y="4627905"/>
            <a:ext cx="113307" cy="421352"/>
          </a:xfrm>
          <a:prstGeom prst="rightBrac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Right Brace 41"/>
          <p:cNvSpPr/>
          <p:nvPr/>
        </p:nvSpPr>
        <p:spPr bwMode="auto">
          <a:xfrm rot="2700000">
            <a:off x="2465457" y="3058521"/>
            <a:ext cx="113307" cy="421352"/>
          </a:xfrm>
          <a:prstGeom prst="rightBrac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7612" y="3242784"/>
            <a:ext cx="2584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K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86489" y="4821692"/>
            <a:ext cx="2584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K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513" y="1498600"/>
            <a:ext cx="3961246" cy="502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718050" y="6457890"/>
            <a:ext cx="2238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00"/>
                </a:solidFill>
              </a:rPr>
              <a:t>Mapping Lookup</a:t>
            </a:r>
            <a:endParaRPr lang="en-US" sz="2000" dirty="0">
              <a:solidFill>
                <a:srgbClr val="3333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906" y="5479256"/>
            <a:ext cx="228917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 </a:t>
            </a:r>
            <a:r>
              <a:rPr lang="en-US" sz="1600" dirty="0" smtClean="0"/>
              <a:t>Retrieve Mapping from the closest 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03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1" grpId="0" animBg="1"/>
      <p:bldP spid="19" grpId="0" animBg="1"/>
      <p:bldP spid="14" grpId="0" animBg="1"/>
      <p:bldP spid="23" grpId="0" animBg="1"/>
      <p:bldP spid="26" grpId="0" animBg="1"/>
      <p:bldP spid="29" grpId="0" animBg="1"/>
      <p:bldP spid="27" grpId="0" animBg="1"/>
      <p:bldP spid="22" grpId="0" animBg="1"/>
      <p:bldP spid="40" grpId="0" animBg="1"/>
      <p:bldP spid="11" grpId="0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9" y="1511301"/>
            <a:ext cx="3899771" cy="494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417512" y="4287601"/>
            <a:ext cx="2133600" cy="381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/>
              <a:t>IP to AS# lookup</a:t>
            </a:r>
            <a:endParaRPr lang="en-US" sz="1800" b="1" dirty="0"/>
          </a:p>
        </p:txBody>
      </p:sp>
      <p:sp>
        <p:nvSpPr>
          <p:cNvPr id="31" name="Rectangle 30"/>
          <p:cNvSpPr/>
          <p:nvPr/>
        </p:nvSpPr>
        <p:spPr>
          <a:xfrm>
            <a:off x="303212" y="4363801"/>
            <a:ext cx="2133600" cy="381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/>
              <a:t>IP to AS# lookup</a:t>
            </a:r>
            <a:endParaRPr lang="en-US" sz="1800" b="1" dirty="0"/>
          </a:p>
        </p:txBody>
      </p:sp>
      <p:sp>
        <p:nvSpPr>
          <p:cNvPr id="25" name="Rectangle 24"/>
          <p:cNvSpPr/>
          <p:nvPr/>
        </p:nvSpPr>
        <p:spPr>
          <a:xfrm>
            <a:off x="474662" y="2704307"/>
            <a:ext cx="2133600" cy="381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/>
              <a:t>Consistent hash</a:t>
            </a:r>
            <a:endParaRPr lang="en-US" sz="1800" b="1" dirty="0"/>
          </a:p>
        </p:txBody>
      </p:sp>
      <p:sp>
        <p:nvSpPr>
          <p:cNvPr id="24" name="Rectangle 23"/>
          <p:cNvSpPr/>
          <p:nvPr/>
        </p:nvSpPr>
        <p:spPr>
          <a:xfrm>
            <a:off x="322262" y="2780507"/>
            <a:ext cx="2133600" cy="381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/>
              <a:t>Consistent hash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90675" y="2284003"/>
            <a:ext cx="2514600" cy="3698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(00101100……10011001)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812" y="2866232"/>
            <a:ext cx="2133600" cy="381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/>
              <a:t>Consistent hash</a:t>
            </a:r>
            <a:endParaRPr lang="en-US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5500" y="2251074"/>
            <a:ext cx="76200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 </a:t>
            </a:r>
            <a:r>
              <a:rPr lang="en-US" sz="1200" b="1" dirty="0" smtClean="0"/>
              <a:t>GUID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5" idx="2"/>
            <a:endCxn id="4" idx="0"/>
          </p:cNvCxnSpPr>
          <p:nvPr/>
        </p:nvCxnSpPr>
        <p:spPr>
          <a:xfrm>
            <a:off x="1206500" y="2528073"/>
            <a:ext cx="11112" cy="33815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90675" y="3770074"/>
            <a:ext cx="1981200" cy="4068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IP</a:t>
            </a:r>
            <a:r>
              <a:rPr lang="en-US" b="1" baseline="-25000" dirty="0"/>
              <a:t>x</a:t>
            </a:r>
            <a:r>
              <a:rPr lang="en-US" b="1" dirty="0"/>
              <a:t> = (44.32.1.153)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Mapping (</a:t>
            </a:r>
            <a:r>
              <a:rPr lang="en-US" dirty="0" err="1" smtClean="0"/>
              <a:t>DMap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292100" y="1498600"/>
            <a:ext cx="8699500" cy="127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666922" y="3835369"/>
            <a:ext cx="2051128" cy="144622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36850" y="3930393"/>
            <a:ext cx="1914525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Global Prefix Table</a:t>
            </a:r>
          </a:p>
          <a:p>
            <a:pPr algn="ctr">
              <a:defRPr/>
            </a:pPr>
            <a:r>
              <a:rPr lang="en-US" sz="1200" dirty="0" smtClean="0"/>
              <a:t>{e.g. BGP)</a:t>
            </a:r>
            <a:endParaRPr lang="en-US" sz="1200" b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86955"/>
              </p:ext>
            </p:extLst>
          </p:nvPr>
        </p:nvGraphicFramePr>
        <p:xfrm>
          <a:off x="2736850" y="4318612"/>
          <a:ext cx="1905000" cy="80557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35000"/>
                <a:gridCol w="635000"/>
                <a:gridCol w="635000"/>
              </a:tblGrid>
              <a:tr h="348379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Prefix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AS#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Nexhop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9158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...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...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...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71533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150812" y="4459051"/>
            <a:ext cx="2133600" cy="381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/>
              <a:t>IP to AS# lookup</a:t>
            </a:r>
            <a:endParaRPr lang="en-US" sz="1800" b="1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1004888" y="4241720"/>
            <a:ext cx="382588" cy="17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188493" y="4840051"/>
            <a:ext cx="1" cy="6392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 flipV="1">
            <a:off x="2284412" y="3860770"/>
            <a:ext cx="382510" cy="573117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2284412" y="4845039"/>
            <a:ext cx="382510" cy="436553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996950" y="3548618"/>
            <a:ext cx="7620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 </a:t>
            </a:r>
            <a:r>
              <a:rPr lang="en-US" sz="1600" b="1" dirty="0" err="1" smtClean="0"/>
              <a:t>IP</a:t>
            </a:r>
            <a:r>
              <a:rPr lang="en-US" sz="1600" baseline="-25000" dirty="0" err="1"/>
              <a:t>x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911225" y="3624818"/>
            <a:ext cx="7620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 </a:t>
            </a:r>
            <a:r>
              <a:rPr lang="en-US" sz="1600" b="1" dirty="0" err="1" smtClean="0"/>
              <a:t>IP</a:t>
            </a:r>
            <a:r>
              <a:rPr lang="en-US" sz="1600" baseline="-25000" dirty="0" err="1"/>
              <a:t>x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25500" y="3691493"/>
            <a:ext cx="7620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 </a:t>
            </a:r>
            <a:r>
              <a:rPr lang="en-US" sz="1600" b="1" dirty="0" err="1" smtClean="0"/>
              <a:t>IP</a:t>
            </a:r>
            <a:r>
              <a:rPr lang="en-US" sz="1600" baseline="-25000" dirty="0" err="1"/>
              <a:t>x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014413" y="3508295"/>
            <a:ext cx="382588" cy="17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Brace 39"/>
          <p:cNvSpPr/>
          <p:nvPr/>
        </p:nvSpPr>
        <p:spPr bwMode="auto">
          <a:xfrm rot="2700000">
            <a:off x="2399208" y="4627905"/>
            <a:ext cx="113307" cy="421352"/>
          </a:xfrm>
          <a:prstGeom prst="rightBrac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Right Brace 41"/>
          <p:cNvSpPr/>
          <p:nvPr/>
        </p:nvSpPr>
        <p:spPr bwMode="auto">
          <a:xfrm rot="2700000">
            <a:off x="2465457" y="3058521"/>
            <a:ext cx="113307" cy="421352"/>
          </a:xfrm>
          <a:prstGeom prst="rightBrac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7612" y="3242784"/>
            <a:ext cx="2584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K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86489" y="4821692"/>
            <a:ext cx="2584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K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718050" y="6457890"/>
            <a:ext cx="2238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00"/>
                </a:solidFill>
              </a:rPr>
              <a:t>Mapping Lookup</a:t>
            </a:r>
            <a:endParaRPr lang="en-US" sz="2000" dirty="0">
              <a:solidFill>
                <a:srgbClr val="3333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906" y="5479256"/>
            <a:ext cx="228917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 </a:t>
            </a:r>
            <a:r>
              <a:rPr lang="en-US" sz="1600" dirty="0" smtClean="0"/>
              <a:t>Retrieve the mapping from the closest 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722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Mapping (</a:t>
            </a:r>
            <a:r>
              <a:rPr lang="en-US" dirty="0" err="1" smtClean="0"/>
              <a:t>DMap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292100" y="1498600"/>
            <a:ext cx="8699500" cy="127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238625" y="2137001"/>
            <a:ext cx="42386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173717" y="1749426"/>
            <a:ext cx="8534854" cy="1951718"/>
          </a:xfrm>
        </p:spPr>
        <p:txBody>
          <a:bodyPr/>
          <a:lstStyle/>
          <a:p>
            <a:r>
              <a:rPr lang="en-US" b="1" dirty="0" smtClean="0"/>
              <a:t>Minimize latency through in-network single-hop hashing</a:t>
            </a:r>
          </a:p>
          <a:p>
            <a:r>
              <a:rPr lang="en-US" b="1" dirty="0" smtClean="0"/>
              <a:t>Leveraging reachability information of underlying routing infrastructure</a:t>
            </a: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046213"/>
              </p:ext>
            </p:extLst>
          </p:nvPr>
        </p:nvGraphicFramePr>
        <p:xfrm>
          <a:off x="647700" y="3367284"/>
          <a:ext cx="7988299" cy="6400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81601"/>
                <a:gridCol w="1388532"/>
                <a:gridCol w="1526967"/>
                <a:gridCol w="2035956"/>
                <a:gridCol w="1555243"/>
              </a:tblGrid>
              <a:tr h="1990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Lookup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Latency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Staleness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 Flat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r>
                        <a:rPr lang="en-US" baseline="0" dirty="0" smtClean="0"/>
                        <a:t> overhead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082135"/>
              </p:ext>
            </p:extLst>
          </p:nvPr>
        </p:nvGraphicFramePr>
        <p:xfrm>
          <a:off x="633182" y="4056767"/>
          <a:ext cx="7988299" cy="4444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81601"/>
                <a:gridCol w="1388532"/>
                <a:gridCol w="1526967"/>
                <a:gridCol w="2035956"/>
                <a:gridCol w="1555243"/>
              </a:tblGrid>
              <a:tr h="444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DMAP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pic>
        <p:nvPicPr>
          <p:cNvPr id="51" name="Picture 14" descr="Green Check Mark Clip Art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285" y="4098380"/>
            <a:ext cx="484884" cy="36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2441594" y="409765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  <a:latin typeface="+mn-lt"/>
                <a:cs typeface="+mn-cs"/>
              </a:rPr>
              <a:t>Low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020205" y="409862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  <a:latin typeface="+mn-lt"/>
                <a:cs typeface="+mn-cs"/>
              </a:rPr>
              <a:t>Low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464445" y="4098623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  <a:latin typeface="+mn-lt"/>
                <a:cs typeface="+mn-cs"/>
              </a:rPr>
              <a:t>~Zero</a:t>
            </a:r>
            <a:endParaRPr lang="en-US" sz="1800" dirty="0">
              <a:solidFill>
                <a:srgbClr val="00B05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7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5" grpId="0"/>
      <p:bldP spid="55" grpId="1"/>
      <p:bldP spid="56" grpId="0"/>
      <p:bldP spid="5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0"/>
            <a:ext cx="8229600" cy="1371600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1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186781" y="1358854"/>
            <a:ext cx="6013994" cy="329887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800" dirty="0" smtClean="0"/>
              <a:t>What if the hashed </a:t>
            </a:r>
            <a:r>
              <a:rPr lang="en-US" sz="1800" dirty="0" err="1" smtClean="0"/>
              <a:t>IP</a:t>
            </a:r>
            <a:r>
              <a:rPr lang="en-US" sz="1800" baseline="-25000" dirty="0" err="1" smtClean="0"/>
              <a:t>x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doesn’t belong to any ASs ?</a:t>
            </a:r>
          </a:p>
          <a:p>
            <a:pPr lvl="1"/>
            <a:r>
              <a:rPr lang="en-US" sz="1200" dirty="0" smtClean="0"/>
              <a:t>IP hole problem</a:t>
            </a:r>
          </a:p>
          <a:p>
            <a:pPr lvl="1"/>
            <a:endParaRPr lang="en-US" sz="1200" dirty="0" smtClean="0"/>
          </a:p>
          <a:p>
            <a:r>
              <a:rPr lang="en-US" sz="1800" dirty="0" smtClean="0"/>
              <a:t>Mappings could be stored in random ASs ? </a:t>
            </a:r>
          </a:p>
          <a:p>
            <a:pPr lvl="1"/>
            <a:r>
              <a:rPr lang="en-US" sz="1200" dirty="0" smtClean="0"/>
              <a:t>Limited locality</a:t>
            </a:r>
          </a:p>
          <a:p>
            <a:pPr lvl="1"/>
            <a:endParaRPr lang="en-US" sz="1200" dirty="0" smtClean="0"/>
          </a:p>
          <a:p>
            <a:r>
              <a:rPr lang="en-US" sz="1800" dirty="0" smtClean="0"/>
              <a:t>Infrastructure dynamism (Routers and ASs) </a:t>
            </a:r>
          </a:p>
          <a:p>
            <a:pPr lvl="1"/>
            <a:r>
              <a:rPr lang="en-US" sz="1200" dirty="0" smtClean="0"/>
              <a:t>Mapping entries inconsistency</a:t>
            </a:r>
          </a:p>
          <a:p>
            <a:pPr lvl="1"/>
            <a:endParaRPr lang="en-US" sz="1200" dirty="0"/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0" y="1041400"/>
            <a:ext cx="8699500" cy="127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942" y="1457325"/>
            <a:ext cx="336305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15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 descr="variationWith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7800"/>
            <a:ext cx="4229100" cy="201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0"/>
            <a:ext cx="8229600" cy="1371600"/>
          </a:xfrm>
        </p:spPr>
        <p:txBody>
          <a:bodyPr/>
          <a:lstStyle/>
          <a:p>
            <a:r>
              <a:rPr lang="en-US" dirty="0" smtClean="0"/>
              <a:t>Fixing IP Holes for IPv4</a:t>
            </a:r>
            <a:endParaRPr lang="en-US" dirty="0"/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0" y="1422400"/>
            <a:ext cx="3581400" cy="2463800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Fixing IP Holes:</a:t>
            </a:r>
          </a:p>
          <a:p>
            <a:pPr lvl="1"/>
            <a:r>
              <a:rPr lang="en-US" sz="1800" dirty="0" smtClean="0"/>
              <a:t>If hash of GUID falls in the IP hole, rehash that IP </a:t>
            </a:r>
            <a:r>
              <a:rPr lang="en-US" sz="1800" dirty="0" smtClean="0">
                <a:solidFill>
                  <a:srgbClr val="FF0000"/>
                </a:solidFill>
              </a:rPr>
              <a:t>m</a:t>
            </a:r>
            <a:r>
              <a:rPr lang="en-US" sz="1800" dirty="0" smtClean="0"/>
              <a:t> times to get out of the hole</a:t>
            </a:r>
          </a:p>
          <a:p>
            <a:pPr lvl="1"/>
            <a:r>
              <a:rPr lang="en-US" sz="1800" dirty="0" smtClean="0"/>
              <a:t>Lookup follows the same process to find GUID</a:t>
            </a:r>
          </a:p>
        </p:txBody>
      </p:sp>
      <p:cxnSp>
        <p:nvCxnSpPr>
          <p:cNvPr id="10" name="Straight Arrow Connector 9"/>
          <p:cNvCxnSpPr>
            <a:stCxn id="16390" idx="1"/>
          </p:cNvCxnSpPr>
          <p:nvPr/>
        </p:nvCxnSpPr>
        <p:spPr>
          <a:xfrm flipH="1">
            <a:off x="3838575" y="5785273"/>
            <a:ext cx="871311" cy="61915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" name="TextBox 14"/>
          <p:cNvSpPr txBox="1">
            <a:spLocks noChangeArrowheads="1"/>
          </p:cNvSpPr>
          <p:nvPr/>
        </p:nvSpPr>
        <p:spPr bwMode="auto">
          <a:xfrm>
            <a:off x="4709886" y="5615996"/>
            <a:ext cx="3429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/>
              <a:t>Value at m=10 is 0.0009</a:t>
            </a:r>
          </a:p>
        </p:txBody>
      </p:sp>
      <p:pic>
        <p:nvPicPr>
          <p:cNvPr id="12" name="Picture 4" descr="IP Spac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1659134"/>
            <a:ext cx="5259100" cy="303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28"/>
          <p:cNvSpPr>
            <a:spLocks noChangeShapeType="1"/>
          </p:cNvSpPr>
          <p:nvPr/>
        </p:nvSpPr>
        <p:spPr bwMode="auto">
          <a:xfrm flipV="1">
            <a:off x="-50800" y="1003300"/>
            <a:ext cx="9194800" cy="127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5040086" y="4726996"/>
            <a:ext cx="342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0" dirty="0" smtClean="0"/>
              <a:t>Map of IP (/8) address space (white = unassigned addresses)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31514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Fixing IP Holes for Larger </a:t>
            </a:r>
            <a:br>
              <a:rPr lang="en-US" dirty="0" smtClean="0"/>
            </a:br>
            <a:r>
              <a:rPr lang="en-US" dirty="0" smtClean="0"/>
              <a:t>Network Addressing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8000"/>
            <a:ext cx="81534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In a general network addressing scheme, we can have more holes than used segments (e.g., IPv6)</a:t>
            </a:r>
          </a:p>
          <a:p>
            <a:r>
              <a:rPr lang="en-US" dirty="0" smtClean="0"/>
              <a:t>Used address segments are hashed into N buckets</a:t>
            </a:r>
          </a:p>
          <a:p>
            <a:pPr lvl="1"/>
            <a:r>
              <a:rPr lang="en-US" dirty="0" smtClean="0"/>
              <a:t>a two-level index: (</a:t>
            </a:r>
            <a:r>
              <a:rPr lang="en-US" dirty="0" smtClean="0">
                <a:solidFill>
                  <a:srgbClr val="FF0000"/>
                </a:solidFill>
              </a:rPr>
              <a:t>bucket ID: segment ID</a:t>
            </a:r>
            <a:r>
              <a:rPr lang="en-US" dirty="0" smtClean="0"/>
              <a:t>)</a:t>
            </a:r>
          </a:p>
          <a:p>
            <a:r>
              <a:rPr lang="en-US" dirty="0" smtClean="0">
                <a:sym typeface="Wingdings" pitchFamily="2" charset="2"/>
              </a:rPr>
              <a:t>Mapping GUID to NA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</a:t>
            </a:r>
            <a:r>
              <a:rPr lang="en-US" baseline="-25000" dirty="0" smtClean="0">
                <a:sym typeface="Wingdings" pitchFamily="2" charset="2"/>
              </a:rPr>
              <a:t>1</a:t>
            </a:r>
            <a:r>
              <a:rPr lang="en-US" dirty="0" smtClean="0">
                <a:sym typeface="Wingdings" pitchFamily="2" charset="2"/>
              </a:rPr>
              <a:t>(GUID)  bucket ID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(GUID)  segment ID within a bucket</a:t>
            </a:r>
            <a:endParaRPr lang="en-US" dirty="0"/>
          </a:p>
        </p:txBody>
      </p:sp>
      <p:sp>
        <p:nvSpPr>
          <p:cNvPr id="46" name="Line 28"/>
          <p:cNvSpPr>
            <a:spLocks noChangeShapeType="1"/>
          </p:cNvSpPr>
          <p:nvPr/>
        </p:nvSpPr>
        <p:spPr bwMode="auto">
          <a:xfrm flipV="1">
            <a:off x="203200" y="1765300"/>
            <a:ext cx="8699500" cy="127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73" y="4323726"/>
            <a:ext cx="7515153" cy="209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0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loud"/>
          <p:cNvSpPr>
            <a:spLocks noChangeAspect="1" noEditPoints="1" noChangeArrowheads="1"/>
          </p:cNvSpPr>
          <p:nvPr/>
        </p:nvSpPr>
        <p:spPr bwMode="auto">
          <a:xfrm>
            <a:off x="2601830" y="3909719"/>
            <a:ext cx="3765415" cy="2018006"/>
          </a:xfrm>
          <a:custGeom>
            <a:avLst/>
            <a:gdLst>
              <a:gd name="T0" fmla="*/ 0 w 21600"/>
              <a:gd name="T1" fmla="*/ 1 h 21600"/>
              <a:gd name="T2" fmla="*/ 65 w 21600"/>
              <a:gd name="T3" fmla="*/ 3 h 21600"/>
              <a:gd name="T4" fmla="*/ 131 w 21600"/>
              <a:gd name="T5" fmla="*/ 1 h 21600"/>
              <a:gd name="T6" fmla="*/ 6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4 w 21600"/>
              <a:gd name="T13" fmla="*/ 3266 h 21600"/>
              <a:gd name="T14" fmla="*/ 17089 w 21600"/>
              <a:gd name="T15" fmla="*/ 173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64358" tIns="32179" rIns="64358" bIns="32179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0" descr="wireless-laptop-antenn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0231" y="3627438"/>
            <a:ext cx="40798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-9525" y="25400"/>
            <a:ext cx="8229600" cy="1371600"/>
          </a:xfrm>
        </p:spPr>
        <p:txBody>
          <a:bodyPr/>
          <a:lstStyle/>
          <a:p>
            <a:r>
              <a:rPr lang="en-US" dirty="0" smtClean="0"/>
              <a:t>Capturing Locality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5" y="1222374"/>
            <a:ext cx="8229600" cy="1644651"/>
          </a:xfrm>
        </p:spPr>
        <p:txBody>
          <a:bodyPr>
            <a:noAutofit/>
          </a:bodyPr>
          <a:lstStyle/>
          <a:p>
            <a:r>
              <a:rPr lang="en-US" sz="2000" dirty="0" smtClean="0"/>
              <a:t>Spatial locality: </a:t>
            </a:r>
          </a:p>
          <a:p>
            <a:pPr lvl="1"/>
            <a:r>
              <a:rPr lang="en-US" sz="1800" dirty="0" smtClean="0"/>
              <a:t>GUIDs will be more often accessed by local nodes (within the same AS)</a:t>
            </a:r>
          </a:p>
          <a:p>
            <a:r>
              <a:rPr lang="en-US" sz="2000" dirty="0" smtClean="0"/>
              <a:t>Solution: Keep a local replica of the mapping</a:t>
            </a:r>
          </a:p>
          <a:p>
            <a:pPr lvl="1"/>
            <a:r>
              <a:rPr lang="en-US" sz="1400" dirty="0" smtClean="0"/>
              <a:t>A lookup can involve simultaneous local lookup and global lookup</a:t>
            </a:r>
          </a:p>
          <a:p>
            <a:pPr lvl="1"/>
            <a:r>
              <a:rPr lang="en-US" sz="1400" dirty="0" smtClean="0"/>
              <a:t>Updates are issued to both Local NRS ( LNRS) and Global NRS (GNRS)</a:t>
            </a:r>
            <a:endParaRPr lang="en-US" sz="1400" dirty="0"/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3528218" y="3351212"/>
            <a:ext cx="1990553" cy="1066801"/>
          </a:xfrm>
          <a:custGeom>
            <a:avLst/>
            <a:gdLst>
              <a:gd name="T0" fmla="*/ 0 w 21600"/>
              <a:gd name="T1" fmla="*/ 1 h 21600"/>
              <a:gd name="T2" fmla="*/ 65 w 21600"/>
              <a:gd name="T3" fmla="*/ 3 h 21600"/>
              <a:gd name="T4" fmla="*/ 131 w 21600"/>
              <a:gd name="T5" fmla="*/ 1 h 21600"/>
              <a:gd name="T6" fmla="*/ 6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4 w 21600"/>
              <a:gd name="T13" fmla="*/ 3266 h 21600"/>
              <a:gd name="T14" fmla="*/ 17089 w 21600"/>
              <a:gd name="T15" fmla="*/ 173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64358" tIns="32179" rIns="64358" bIns="32179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2"/>
          <p:cNvSpPr txBox="1">
            <a:spLocks noChangeArrowheads="1"/>
          </p:cNvSpPr>
          <p:nvPr/>
        </p:nvSpPr>
        <p:spPr bwMode="auto">
          <a:xfrm>
            <a:off x="3036028" y="4085581"/>
            <a:ext cx="63350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smtClean="0"/>
              <a:t>GUID 10</a:t>
            </a:r>
            <a:endParaRPr lang="en-US" sz="900" dirty="0"/>
          </a:p>
        </p:txBody>
      </p:sp>
      <p:pic>
        <p:nvPicPr>
          <p:cNvPr id="7" name="Picture 17" descr="rou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4907" y="3379787"/>
            <a:ext cx="4143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004826"/>
              </p:ext>
            </p:extLst>
          </p:nvPr>
        </p:nvGraphicFramePr>
        <p:xfrm>
          <a:off x="5417171" y="3195638"/>
          <a:ext cx="1237629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829"/>
                <a:gridCol w="55880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GUID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AS#</a:t>
                      </a:r>
                      <a:endParaRPr lang="en-US" sz="14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1297865" y="4468812"/>
            <a:ext cx="1990553" cy="1066801"/>
          </a:xfrm>
          <a:custGeom>
            <a:avLst/>
            <a:gdLst>
              <a:gd name="T0" fmla="*/ 0 w 21600"/>
              <a:gd name="T1" fmla="*/ 1 h 21600"/>
              <a:gd name="T2" fmla="*/ 65 w 21600"/>
              <a:gd name="T3" fmla="*/ 3 h 21600"/>
              <a:gd name="T4" fmla="*/ 131 w 21600"/>
              <a:gd name="T5" fmla="*/ 1 h 21600"/>
              <a:gd name="T6" fmla="*/ 6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4 w 21600"/>
              <a:gd name="T13" fmla="*/ 3266 h 21600"/>
              <a:gd name="T14" fmla="*/ 17089 w 21600"/>
              <a:gd name="T15" fmla="*/ 173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64358" tIns="32179" rIns="64358" bIns="32179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7" descr="rou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913" y="4924423"/>
            <a:ext cx="4143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2"/>
          <p:cNvSpPr txBox="1">
            <a:spLocks noChangeArrowheads="1"/>
          </p:cNvSpPr>
          <p:nvPr/>
        </p:nvSpPr>
        <p:spPr bwMode="auto">
          <a:xfrm>
            <a:off x="2202362" y="4720708"/>
            <a:ext cx="39946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smtClean="0"/>
              <a:t>K=1</a:t>
            </a:r>
            <a:endParaRPr lang="en-US" sz="900" dirty="0"/>
          </a:p>
        </p:txBody>
      </p:sp>
      <p:sp>
        <p:nvSpPr>
          <p:cNvPr id="12" name="Text Box 52"/>
          <p:cNvSpPr txBox="1">
            <a:spLocks noChangeArrowheads="1"/>
          </p:cNvSpPr>
          <p:nvPr/>
        </p:nvSpPr>
        <p:spPr bwMode="auto">
          <a:xfrm>
            <a:off x="3770370" y="3496619"/>
            <a:ext cx="5261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AS 1</a:t>
            </a:r>
            <a:endParaRPr lang="en-US" sz="1200" dirty="0"/>
          </a:p>
        </p:txBody>
      </p:sp>
      <p:sp>
        <p:nvSpPr>
          <p:cNvPr id="13" name="Text Box 52"/>
          <p:cNvSpPr txBox="1">
            <a:spLocks noChangeArrowheads="1"/>
          </p:cNvSpPr>
          <p:nvPr/>
        </p:nvSpPr>
        <p:spPr bwMode="auto">
          <a:xfrm>
            <a:off x="1481392" y="4641723"/>
            <a:ext cx="5261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AS 5</a:t>
            </a:r>
            <a:endParaRPr lang="en-US" sz="12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711851"/>
              </p:ext>
            </p:extLst>
          </p:nvPr>
        </p:nvGraphicFramePr>
        <p:xfrm>
          <a:off x="1857202" y="5535613"/>
          <a:ext cx="1237629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829"/>
                <a:gridCol w="5588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GUID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AS#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Cloud"/>
          <p:cNvSpPr>
            <a:spLocks noChangeAspect="1" noEditPoints="1" noChangeArrowheads="1"/>
          </p:cNvSpPr>
          <p:nvPr/>
        </p:nvSpPr>
        <p:spPr bwMode="auto">
          <a:xfrm>
            <a:off x="3545765" y="5154612"/>
            <a:ext cx="1990553" cy="1066801"/>
          </a:xfrm>
          <a:custGeom>
            <a:avLst/>
            <a:gdLst>
              <a:gd name="T0" fmla="*/ 0 w 21600"/>
              <a:gd name="T1" fmla="*/ 1 h 21600"/>
              <a:gd name="T2" fmla="*/ 65 w 21600"/>
              <a:gd name="T3" fmla="*/ 3 h 21600"/>
              <a:gd name="T4" fmla="*/ 131 w 21600"/>
              <a:gd name="T5" fmla="*/ 1 h 21600"/>
              <a:gd name="T6" fmla="*/ 6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4 w 21600"/>
              <a:gd name="T13" fmla="*/ 3266 h 21600"/>
              <a:gd name="T14" fmla="*/ 17089 w 21600"/>
              <a:gd name="T15" fmla="*/ 173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64358" tIns="32179" rIns="64358" bIns="32179"/>
          <a:lstStyle/>
          <a:p>
            <a:pPr>
              <a:defRPr/>
            </a:pPr>
            <a:endParaRPr lang="en-US" b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7" descr="rou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1813" y="5610223"/>
            <a:ext cx="4143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52"/>
          <p:cNvSpPr txBox="1">
            <a:spLocks noChangeArrowheads="1"/>
          </p:cNvSpPr>
          <p:nvPr/>
        </p:nvSpPr>
        <p:spPr bwMode="auto">
          <a:xfrm>
            <a:off x="4716245" y="5709593"/>
            <a:ext cx="39946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0" dirty="0" smtClean="0"/>
              <a:t>K=2</a:t>
            </a:r>
            <a:endParaRPr lang="en-US" sz="900" b="0" dirty="0"/>
          </a:p>
        </p:txBody>
      </p:sp>
      <p:sp>
        <p:nvSpPr>
          <p:cNvPr id="18" name="Text Box 52"/>
          <p:cNvSpPr txBox="1">
            <a:spLocks noChangeArrowheads="1"/>
          </p:cNvSpPr>
          <p:nvPr/>
        </p:nvSpPr>
        <p:spPr bwMode="auto">
          <a:xfrm>
            <a:off x="3709479" y="5300019"/>
            <a:ext cx="6960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AS 101</a:t>
            </a:r>
            <a:endParaRPr lang="en-US" sz="1200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473101"/>
              </p:ext>
            </p:extLst>
          </p:nvPr>
        </p:nvGraphicFramePr>
        <p:xfrm>
          <a:off x="4716245" y="5964238"/>
          <a:ext cx="1237629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829"/>
                <a:gridCol w="5588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GUID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AS#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Cloud"/>
          <p:cNvSpPr>
            <a:spLocks noChangeAspect="1" noEditPoints="1" noChangeArrowheads="1"/>
          </p:cNvSpPr>
          <p:nvPr/>
        </p:nvSpPr>
        <p:spPr bwMode="auto">
          <a:xfrm>
            <a:off x="5603165" y="4535617"/>
            <a:ext cx="1990553" cy="1066801"/>
          </a:xfrm>
          <a:custGeom>
            <a:avLst/>
            <a:gdLst>
              <a:gd name="T0" fmla="*/ 0 w 21600"/>
              <a:gd name="T1" fmla="*/ 1 h 21600"/>
              <a:gd name="T2" fmla="*/ 65 w 21600"/>
              <a:gd name="T3" fmla="*/ 3 h 21600"/>
              <a:gd name="T4" fmla="*/ 131 w 21600"/>
              <a:gd name="T5" fmla="*/ 1 h 21600"/>
              <a:gd name="T6" fmla="*/ 6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4 w 21600"/>
              <a:gd name="T13" fmla="*/ 3266 h 21600"/>
              <a:gd name="T14" fmla="*/ 17089 w 21600"/>
              <a:gd name="T15" fmla="*/ 173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64358" tIns="32179" rIns="64358" bIns="32179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17" descr="rou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9213" y="4991228"/>
            <a:ext cx="4143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52"/>
          <p:cNvSpPr txBox="1">
            <a:spLocks noChangeArrowheads="1"/>
          </p:cNvSpPr>
          <p:nvPr/>
        </p:nvSpPr>
        <p:spPr bwMode="auto">
          <a:xfrm>
            <a:off x="6443445" y="4823898"/>
            <a:ext cx="39946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smtClean="0"/>
              <a:t>K=3</a:t>
            </a:r>
            <a:endParaRPr lang="en-US" sz="900" dirty="0"/>
          </a:p>
        </p:txBody>
      </p:sp>
      <p:sp>
        <p:nvSpPr>
          <p:cNvPr id="23" name="Text Box 52"/>
          <p:cNvSpPr txBox="1">
            <a:spLocks noChangeArrowheads="1"/>
          </p:cNvSpPr>
          <p:nvPr/>
        </p:nvSpPr>
        <p:spPr bwMode="auto">
          <a:xfrm>
            <a:off x="6656382" y="4594656"/>
            <a:ext cx="6960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AS 200</a:t>
            </a:r>
            <a:endParaRPr lang="en-US" sz="1200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967202"/>
              </p:ext>
            </p:extLst>
          </p:nvPr>
        </p:nvGraphicFramePr>
        <p:xfrm>
          <a:off x="6162502" y="5602418"/>
          <a:ext cx="1237629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829"/>
                <a:gridCol w="5588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GUID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AS#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Text Box 52"/>
          <p:cNvSpPr txBox="1">
            <a:spLocks noChangeArrowheads="1"/>
          </p:cNvSpPr>
          <p:nvPr/>
        </p:nvSpPr>
        <p:spPr bwMode="auto">
          <a:xfrm>
            <a:off x="5499188" y="2994276"/>
            <a:ext cx="11256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Local replica</a:t>
            </a:r>
            <a:endParaRPr lang="en-US" sz="1200" dirty="0"/>
          </a:p>
        </p:txBody>
      </p:sp>
      <p:pic>
        <p:nvPicPr>
          <p:cNvPr id="27" name="Picture 17" descr="rou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16325" y="3991106"/>
            <a:ext cx="4143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Arrow Connector 28"/>
          <p:cNvCxnSpPr/>
          <p:nvPr/>
        </p:nvCxnSpPr>
        <p:spPr bwMode="auto">
          <a:xfrm>
            <a:off x="4391813" y="4407031"/>
            <a:ext cx="914400" cy="914400"/>
          </a:xfrm>
          <a:prstGeom prst="straightConnector1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2558252" y="4316413"/>
            <a:ext cx="1735838" cy="738317"/>
          </a:xfrm>
          <a:prstGeom prst="straightConnector1">
            <a:avLst/>
          </a:prstGeom>
          <a:solidFill>
            <a:schemeClr val="bg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4541041" y="4418013"/>
            <a:ext cx="57941" cy="1159005"/>
          </a:xfrm>
          <a:prstGeom prst="straightConnector1">
            <a:avLst/>
          </a:prstGeom>
          <a:solidFill>
            <a:schemeClr val="bg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4769243" y="4330119"/>
            <a:ext cx="1598002" cy="869071"/>
          </a:xfrm>
          <a:prstGeom prst="straightConnector1">
            <a:avLst/>
          </a:prstGeom>
          <a:solidFill>
            <a:schemeClr val="bg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Line 28"/>
          <p:cNvSpPr>
            <a:spLocks noChangeShapeType="1"/>
          </p:cNvSpPr>
          <p:nvPr/>
        </p:nvSpPr>
        <p:spPr bwMode="auto">
          <a:xfrm flipV="1">
            <a:off x="0" y="1024873"/>
            <a:ext cx="914400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324199" y="3178174"/>
            <a:ext cx="2119246" cy="1761140"/>
            <a:chOff x="4324199" y="3178174"/>
            <a:chExt cx="2119246" cy="1761140"/>
          </a:xfrm>
        </p:grpSpPr>
        <p:pic>
          <p:nvPicPr>
            <p:cNvPr id="33" name="Picture 1025" descr="http://www.mapds.com.au/newsletters/0807/iphone_home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24199" y="3178174"/>
              <a:ext cx="320675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0" name="Straight Arrow Connector 29"/>
            <p:cNvCxnSpPr>
              <a:stCxn id="33" idx="3"/>
              <a:endCxn id="7" idx="1"/>
            </p:cNvCxnSpPr>
            <p:nvPr/>
          </p:nvCxnSpPr>
          <p:spPr bwMode="auto">
            <a:xfrm>
              <a:off x="4644874" y="3443287"/>
              <a:ext cx="320033" cy="144463"/>
            </a:xfrm>
            <a:prstGeom prst="straightConnector1">
              <a:avLst/>
            </a:prstGeom>
            <a:solidFill>
              <a:schemeClr val="bg2"/>
            </a:solidFill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>
              <a:endCxn id="22" idx="1"/>
            </p:cNvCxnSpPr>
            <p:nvPr/>
          </p:nvCxnSpPr>
          <p:spPr bwMode="auto">
            <a:xfrm>
              <a:off x="4622425" y="3523455"/>
              <a:ext cx="1821020" cy="1415859"/>
            </a:xfrm>
            <a:prstGeom prst="straightConnector1">
              <a:avLst/>
            </a:prstGeom>
            <a:solidFill>
              <a:schemeClr val="bg2"/>
            </a:solidFill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2880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ud"/>
          <p:cNvSpPr>
            <a:spLocks noChangeAspect="1" noEditPoints="1" noChangeArrowheads="1"/>
          </p:cNvSpPr>
          <p:nvPr/>
        </p:nvSpPr>
        <p:spPr bwMode="auto">
          <a:xfrm>
            <a:off x="3759199" y="5281701"/>
            <a:ext cx="1917700" cy="1250200"/>
          </a:xfrm>
          <a:custGeom>
            <a:avLst/>
            <a:gdLst>
              <a:gd name="T0" fmla="*/ 0 w 21600"/>
              <a:gd name="T1" fmla="*/ 1 h 21600"/>
              <a:gd name="T2" fmla="*/ 65 w 21600"/>
              <a:gd name="T3" fmla="*/ 3 h 21600"/>
              <a:gd name="T4" fmla="*/ 131 w 21600"/>
              <a:gd name="T5" fmla="*/ 1 h 21600"/>
              <a:gd name="T6" fmla="*/ 6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4 w 21600"/>
              <a:gd name="T13" fmla="*/ 3266 h 21600"/>
              <a:gd name="T14" fmla="*/ 17089 w 21600"/>
              <a:gd name="T15" fmla="*/ 173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64358" tIns="32179" rIns="64358" bIns="32179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2743200" y="2336799"/>
            <a:ext cx="2413000" cy="1463675"/>
          </a:xfrm>
          <a:custGeom>
            <a:avLst/>
            <a:gdLst>
              <a:gd name="T0" fmla="*/ 0 w 21600"/>
              <a:gd name="T1" fmla="*/ 1 h 21600"/>
              <a:gd name="T2" fmla="*/ 65 w 21600"/>
              <a:gd name="T3" fmla="*/ 3 h 21600"/>
              <a:gd name="T4" fmla="*/ 131 w 21600"/>
              <a:gd name="T5" fmla="*/ 1 h 21600"/>
              <a:gd name="T6" fmla="*/ 6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4 w 21600"/>
              <a:gd name="T13" fmla="*/ 3266 h 21600"/>
              <a:gd name="T14" fmla="*/ 17089 w 21600"/>
              <a:gd name="T15" fmla="*/ 173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64358" tIns="32179" rIns="64358" bIns="32179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7" descr="rou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3400" y="2828924"/>
            <a:ext cx="4143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rou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8300" y="2549524"/>
            <a:ext cx="4143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rou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0800" y="3260724"/>
            <a:ext cx="4143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95771" y="2511424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GNRS</a:t>
            </a:r>
            <a:endParaRPr lang="en-US" sz="2000" dirty="0"/>
          </a:p>
        </p:txBody>
      </p:sp>
      <p:sp>
        <p:nvSpPr>
          <p:cNvPr id="10" name="Cloud"/>
          <p:cNvSpPr>
            <a:spLocks noChangeAspect="1" noEditPoints="1" noChangeArrowheads="1"/>
          </p:cNvSpPr>
          <p:nvPr/>
        </p:nvSpPr>
        <p:spPr bwMode="auto">
          <a:xfrm>
            <a:off x="5842176" y="3597074"/>
            <a:ext cx="1917700" cy="1609812"/>
          </a:xfrm>
          <a:custGeom>
            <a:avLst/>
            <a:gdLst>
              <a:gd name="T0" fmla="*/ 0 w 21600"/>
              <a:gd name="T1" fmla="*/ 1 h 21600"/>
              <a:gd name="T2" fmla="*/ 65 w 21600"/>
              <a:gd name="T3" fmla="*/ 3 h 21600"/>
              <a:gd name="T4" fmla="*/ 131 w 21600"/>
              <a:gd name="T5" fmla="*/ 1 h 21600"/>
              <a:gd name="T6" fmla="*/ 6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4 w 21600"/>
              <a:gd name="T13" fmla="*/ 3266 h 21600"/>
              <a:gd name="T14" fmla="*/ 17089 w 21600"/>
              <a:gd name="T15" fmla="*/ 173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64358" tIns="32179" rIns="64358" bIns="32179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940300" y="3183982"/>
            <a:ext cx="1730882" cy="985333"/>
            <a:chOff x="4940300" y="3328698"/>
            <a:chExt cx="1730882" cy="985333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4940300" y="3591717"/>
              <a:ext cx="889000" cy="722314"/>
            </a:xfrm>
            <a:prstGeom prst="straightConnector1">
              <a:avLst/>
            </a:prstGeom>
            <a:solidFill>
              <a:schemeClr val="bg2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5438152" y="3328698"/>
              <a:ext cx="1233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sz="1600" dirty="0" smtClean="0"/>
                <a:t>GUID </a:t>
              </a:r>
            </a:p>
            <a:p>
              <a:r>
                <a:rPr lang="en-US" sz="1600" dirty="0" smtClean="0"/>
                <a:t>Publishing</a:t>
              </a:r>
            </a:p>
          </p:txBody>
        </p:sp>
      </p:grpSp>
      <p:sp>
        <p:nvSpPr>
          <p:cNvPr id="17" name="Cloud"/>
          <p:cNvSpPr>
            <a:spLocks noChangeAspect="1" noEditPoints="1" noChangeArrowheads="1"/>
          </p:cNvSpPr>
          <p:nvPr/>
        </p:nvSpPr>
        <p:spPr bwMode="auto">
          <a:xfrm>
            <a:off x="527050" y="4407739"/>
            <a:ext cx="1917700" cy="1319256"/>
          </a:xfrm>
          <a:custGeom>
            <a:avLst/>
            <a:gdLst>
              <a:gd name="T0" fmla="*/ 0 w 21600"/>
              <a:gd name="T1" fmla="*/ 1 h 21600"/>
              <a:gd name="T2" fmla="*/ 65 w 21600"/>
              <a:gd name="T3" fmla="*/ 3 h 21600"/>
              <a:gd name="T4" fmla="*/ 131 w 21600"/>
              <a:gd name="T5" fmla="*/ 1 h 21600"/>
              <a:gd name="T6" fmla="*/ 6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4 w 21600"/>
              <a:gd name="T13" fmla="*/ 3266 h 21600"/>
              <a:gd name="T14" fmla="*/ 17089 w 21600"/>
              <a:gd name="T15" fmla="*/ 173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64358" tIns="32179" rIns="64358" bIns="32179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025" descr="http://www.mapds.com.au/newsletters/0807/iphone_hom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6725" y="4751476"/>
            <a:ext cx="3206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>
            <a:off x="1293807" y="3468686"/>
            <a:ext cx="1538293" cy="939053"/>
            <a:chOff x="1293807" y="3621086"/>
            <a:chExt cx="1538293" cy="939053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flipV="1">
              <a:off x="1736725" y="3621086"/>
              <a:ext cx="1095375" cy="939053"/>
            </a:xfrm>
            <a:prstGeom prst="straightConnector1">
              <a:avLst/>
            </a:prstGeom>
            <a:solidFill>
              <a:schemeClr val="bg2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1293807" y="3698586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2. GNRS</a:t>
              </a:r>
            </a:p>
            <a:p>
              <a:r>
                <a:rPr lang="en-US" sz="1600" dirty="0" smtClean="0"/>
                <a:t>lookup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978025" y="3559505"/>
            <a:ext cx="1566142" cy="963482"/>
            <a:chOff x="1978025" y="3711905"/>
            <a:chExt cx="1566142" cy="963482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 rot="10800000" flipV="1">
              <a:off x="1978025" y="3711905"/>
              <a:ext cx="1095375" cy="939053"/>
            </a:xfrm>
            <a:prstGeom prst="straightConnector1">
              <a:avLst/>
            </a:prstGeom>
            <a:solidFill>
              <a:schemeClr val="bg2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2527542" y="4090612"/>
              <a:ext cx="10166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3</a:t>
              </a:r>
              <a:r>
                <a:rPr lang="en-US" sz="1600" dirty="0" smtClean="0"/>
                <a:t>. GNRS</a:t>
              </a:r>
            </a:p>
            <a:p>
              <a:r>
                <a:rPr lang="en-US" sz="1600" dirty="0" smtClean="0"/>
                <a:t>Reply: H</a:t>
              </a:r>
            </a:p>
          </p:txBody>
        </p:sp>
      </p:grpSp>
      <p:pic>
        <p:nvPicPr>
          <p:cNvPr id="31" name="Picture 30" descr="wireless-laptop-antenna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74306" y="5561212"/>
            <a:ext cx="40798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4921249" y="3638881"/>
            <a:ext cx="2306466" cy="2088114"/>
            <a:chOff x="4921249" y="3791281"/>
            <a:chExt cx="2306466" cy="2088114"/>
          </a:xfrm>
        </p:grpSpPr>
        <p:sp>
          <p:nvSpPr>
            <p:cNvPr id="30" name="TextBox 29"/>
            <p:cNvSpPr txBox="1"/>
            <p:nvPr/>
          </p:nvSpPr>
          <p:spPr>
            <a:xfrm>
              <a:off x="4921249" y="5540841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H’</a:t>
              </a:r>
              <a:endParaRPr lang="en-US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95573" y="3791281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H</a:t>
              </a:r>
              <a:endParaRPr lang="en-US" sz="1600" dirty="0" smtClean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12622" y="4227712"/>
            <a:ext cx="782951" cy="514350"/>
            <a:chOff x="6112622" y="4380112"/>
            <a:chExt cx="782951" cy="514350"/>
          </a:xfrm>
        </p:grpSpPr>
        <p:pic>
          <p:nvPicPr>
            <p:cNvPr id="11" name="Picture 30" descr="wireless-laptop-antenna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112622" y="4380112"/>
              <a:ext cx="407987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6563431" y="4506110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smtClean="0"/>
                <a:t>C</a:t>
              </a: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71600"/>
          </a:xfrm>
        </p:spPr>
        <p:txBody>
          <a:bodyPr/>
          <a:lstStyle/>
          <a:p>
            <a:r>
              <a:rPr lang="en-US" dirty="0" smtClean="0"/>
              <a:t>Inconsistent Mapping Entries </a:t>
            </a:r>
            <a:endParaRPr lang="en-US" dirty="0"/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640667"/>
              </p:ext>
            </p:extLst>
          </p:nvPr>
        </p:nvGraphicFramePr>
        <p:xfrm>
          <a:off x="5232399" y="2223769"/>
          <a:ext cx="14732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800"/>
                <a:gridCol w="5334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GUID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" name="Line 28"/>
          <p:cNvSpPr>
            <a:spLocks noChangeShapeType="1"/>
          </p:cNvSpPr>
          <p:nvPr/>
        </p:nvSpPr>
        <p:spPr bwMode="auto">
          <a:xfrm flipV="1">
            <a:off x="0" y="1024873"/>
            <a:ext cx="914400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2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Today’s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IP address is used as both:</a:t>
            </a:r>
          </a:p>
          <a:p>
            <a:pPr lvl="1"/>
            <a:r>
              <a:rPr lang="en-US" sz="2000" dirty="0"/>
              <a:t>Routing Locator </a:t>
            </a:r>
            <a:r>
              <a:rPr lang="en-US" dirty="0"/>
              <a:t>- </a:t>
            </a:r>
            <a:r>
              <a:rPr lang="en-US" sz="1200" dirty="0"/>
              <a:t>how </a:t>
            </a:r>
            <a:r>
              <a:rPr lang="en-US" sz="1200" dirty="0" smtClean="0"/>
              <a:t>a device </a:t>
            </a:r>
            <a:r>
              <a:rPr lang="en-US" sz="1200" dirty="0"/>
              <a:t>is attached to the network</a:t>
            </a:r>
            <a:endParaRPr lang="en-US" sz="1100" dirty="0"/>
          </a:p>
          <a:p>
            <a:pPr lvl="1"/>
            <a:r>
              <a:rPr lang="en-US" sz="2000" dirty="0" smtClean="0"/>
              <a:t>Identifier</a:t>
            </a:r>
            <a:r>
              <a:rPr lang="en-US" dirty="0" smtClean="0"/>
              <a:t> </a:t>
            </a:r>
            <a:r>
              <a:rPr lang="en-US" sz="1800" dirty="0"/>
              <a:t>– </a:t>
            </a:r>
            <a:r>
              <a:rPr lang="en-US" sz="1200" dirty="0"/>
              <a:t>“</a:t>
            </a:r>
            <a:r>
              <a:rPr lang="en-US" sz="1200" dirty="0" smtClean="0"/>
              <a:t>who” the device is</a:t>
            </a:r>
          </a:p>
          <a:p>
            <a:r>
              <a:rPr lang="en-US" dirty="0" smtClean="0"/>
              <a:t>Results in a lot of problems:</a:t>
            </a:r>
          </a:p>
          <a:p>
            <a:pPr lvl="2"/>
            <a:r>
              <a:rPr lang="en-US" dirty="0" smtClean="0"/>
              <a:t>Mobility</a:t>
            </a:r>
          </a:p>
          <a:p>
            <a:pPr lvl="2"/>
            <a:r>
              <a:rPr lang="en-US" dirty="0"/>
              <a:t>Site/device/network </a:t>
            </a:r>
            <a:r>
              <a:rPr lang="en-US" dirty="0" smtClean="0"/>
              <a:t>multi-Homing</a:t>
            </a:r>
          </a:p>
          <a:p>
            <a:pPr lvl="2"/>
            <a:r>
              <a:rPr lang="en-US" dirty="0" smtClean="0"/>
              <a:t>Scalability</a:t>
            </a:r>
          </a:p>
          <a:p>
            <a:pPr lvl="2"/>
            <a:r>
              <a:rPr lang="en-US" dirty="0" smtClean="0"/>
              <a:t>Security</a:t>
            </a:r>
          </a:p>
          <a:p>
            <a:pPr lvl="2"/>
            <a:r>
              <a:rPr lang="en-US" dirty="0" smtClean="0"/>
              <a:t>Addressing</a:t>
            </a:r>
          </a:p>
          <a:p>
            <a:pPr lvl="2"/>
            <a:r>
              <a:rPr lang="en-US" dirty="0" smtClean="0"/>
              <a:t>...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82950"/>
            <a:ext cx="3810000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638" y="6469132"/>
            <a:ext cx="4040161" cy="38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762000"/>
            <a:ext cx="1714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28"/>
          <p:cNvSpPr>
            <a:spLocks noChangeShapeType="1"/>
          </p:cNvSpPr>
          <p:nvPr/>
        </p:nvSpPr>
        <p:spPr bwMode="auto">
          <a:xfrm flipV="1">
            <a:off x="-50800" y="1009650"/>
            <a:ext cx="7854373" cy="635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ud"/>
          <p:cNvSpPr>
            <a:spLocks noChangeAspect="1" noEditPoints="1" noChangeArrowheads="1"/>
          </p:cNvSpPr>
          <p:nvPr/>
        </p:nvSpPr>
        <p:spPr bwMode="auto">
          <a:xfrm>
            <a:off x="3759199" y="5281701"/>
            <a:ext cx="1917700" cy="1250200"/>
          </a:xfrm>
          <a:custGeom>
            <a:avLst/>
            <a:gdLst>
              <a:gd name="T0" fmla="*/ 0 w 21600"/>
              <a:gd name="T1" fmla="*/ 1 h 21600"/>
              <a:gd name="T2" fmla="*/ 65 w 21600"/>
              <a:gd name="T3" fmla="*/ 3 h 21600"/>
              <a:gd name="T4" fmla="*/ 131 w 21600"/>
              <a:gd name="T5" fmla="*/ 1 h 21600"/>
              <a:gd name="T6" fmla="*/ 6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4 w 21600"/>
              <a:gd name="T13" fmla="*/ 3266 h 21600"/>
              <a:gd name="T14" fmla="*/ 17089 w 21600"/>
              <a:gd name="T15" fmla="*/ 173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64358" tIns="32179" rIns="64358" bIns="32179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2743200" y="2336799"/>
            <a:ext cx="2413000" cy="1463675"/>
          </a:xfrm>
          <a:custGeom>
            <a:avLst/>
            <a:gdLst>
              <a:gd name="T0" fmla="*/ 0 w 21600"/>
              <a:gd name="T1" fmla="*/ 1 h 21600"/>
              <a:gd name="T2" fmla="*/ 65 w 21600"/>
              <a:gd name="T3" fmla="*/ 3 h 21600"/>
              <a:gd name="T4" fmla="*/ 131 w 21600"/>
              <a:gd name="T5" fmla="*/ 1 h 21600"/>
              <a:gd name="T6" fmla="*/ 6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4 w 21600"/>
              <a:gd name="T13" fmla="*/ 3266 h 21600"/>
              <a:gd name="T14" fmla="*/ 17089 w 21600"/>
              <a:gd name="T15" fmla="*/ 173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64358" tIns="32179" rIns="64358" bIns="32179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7" descr="rou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3400" y="2828924"/>
            <a:ext cx="4143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rou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8300" y="2549524"/>
            <a:ext cx="4143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rou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0800" y="3260724"/>
            <a:ext cx="4143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95771" y="2511424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GNRS</a:t>
            </a:r>
            <a:endParaRPr lang="en-US" sz="2000" dirty="0"/>
          </a:p>
        </p:txBody>
      </p:sp>
      <p:sp>
        <p:nvSpPr>
          <p:cNvPr id="10" name="Cloud"/>
          <p:cNvSpPr>
            <a:spLocks noChangeAspect="1" noEditPoints="1" noChangeArrowheads="1"/>
          </p:cNvSpPr>
          <p:nvPr/>
        </p:nvSpPr>
        <p:spPr bwMode="auto">
          <a:xfrm>
            <a:off x="5842176" y="3597074"/>
            <a:ext cx="1917700" cy="1609812"/>
          </a:xfrm>
          <a:custGeom>
            <a:avLst/>
            <a:gdLst>
              <a:gd name="T0" fmla="*/ 0 w 21600"/>
              <a:gd name="T1" fmla="*/ 1 h 21600"/>
              <a:gd name="T2" fmla="*/ 65 w 21600"/>
              <a:gd name="T3" fmla="*/ 3 h 21600"/>
              <a:gd name="T4" fmla="*/ 131 w 21600"/>
              <a:gd name="T5" fmla="*/ 1 h 21600"/>
              <a:gd name="T6" fmla="*/ 6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4 w 21600"/>
              <a:gd name="T13" fmla="*/ 3266 h 21600"/>
              <a:gd name="T14" fmla="*/ 17089 w 21600"/>
              <a:gd name="T15" fmla="*/ 173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64358" tIns="32179" rIns="64358" bIns="32179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940300" y="3183982"/>
            <a:ext cx="1730882" cy="985333"/>
            <a:chOff x="4940300" y="3328698"/>
            <a:chExt cx="1730882" cy="985333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4940300" y="3591717"/>
              <a:ext cx="889000" cy="722314"/>
            </a:xfrm>
            <a:prstGeom prst="straightConnector1">
              <a:avLst/>
            </a:prstGeom>
            <a:solidFill>
              <a:schemeClr val="bg2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5438152" y="3328698"/>
              <a:ext cx="1233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sz="1600" dirty="0" smtClean="0"/>
                <a:t>GUID </a:t>
              </a:r>
            </a:p>
            <a:p>
              <a:r>
                <a:rPr lang="en-US" sz="1600" dirty="0" smtClean="0"/>
                <a:t>Publishing</a:t>
              </a:r>
            </a:p>
          </p:txBody>
        </p:sp>
      </p:grpSp>
      <p:sp>
        <p:nvSpPr>
          <p:cNvPr id="17" name="Cloud"/>
          <p:cNvSpPr>
            <a:spLocks noChangeAspect="1" noEditPoints="1" noChangeArrowheads="1"/>
          </p:cNvSpPr>
          <p:nvPr/>
        </p:nvSpPr>
        <p:spPr bwMode="auto">
          <a:xfrm>
            <a:off x="527050" y="4407739"/>
            <a:ext cx="1917700" cy="1319256"/>
          </a:xfrm>
          <a:custGeom>
            <a:avLst/>
            <a:gdLst>
              <a:gd name="T0" fmla="*/ 0 w 21600"/>
              <a:gd name="T1" fmla="*/ 1 h 21600"/>
              <a:gd name="T2" fmla="*/ 65 w 21600"/>
              <a:gd name="T3" fmla="*/ 3 h 21600"/>
              <a:gd name="T4" fmla="*/ 131 w 21600"/>
              <a:gd name="T5" fmla="*/ 1 h 21600"/>
              <a:gd name="T6" fmla="*/ 6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4 w 21600"/>
              <a:gd name="T13" fmla="*/ 3266 h 21600"/>
              <a:gd name="T14" fmla="*/ 17089 w 21600"/>
              <a:gd name="T15" fmla="*/ 173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64358" tIns="32179" rIns="64358" bIns="32179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025" descr="http://www.mapds.com.au/newsletters/0807/iphone_hom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6725" y="4751476"/>
            <a:ext cx="3206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>
            <a:off x="1293807" y="3468686"/>
            <a:ext cx="1538293" cy="939053"/>
            <a:chOff x="1293807" y="3621086"/>
            <a:chExt cx="1538293" cy="939053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flipV="1">
              <a:off x="1736725" y="3621086"/>
              <a:ext cx="1095375" cy="939053"/>
            </a:xfrm>
            <a:prstGeom prst="straightConnector1">
              <a:avLst/>
            </a:prstGeom>
            <a:solidFill>
              <a:schemeClr val="bg2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1293807" y="3698586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2. GNRS</a:t>
              </a:r>
            </a:p>
            <a:p>
              <a:r>
                <a:rPr lang="en-US" sz="1600" dirty="0" smtClean="0"/>
                <a:t>lookup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978025" y="3559505"/>
            <a:ext cx="1566142" cy="963482"/>
            <a:chOff x="1978025" y="3711905"/>
            <a:chExt cx="1566142" cy="963482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 rot="10800000" flipV="1">
              <a:off x="1978025" y="3711905"/>
              <a:ext cx="1095375" cy="939053"/>
            </a:xfrm>
            <a:prstGeom prst="straightConnector1">
              <a:avLst/>
            </a:prstGeom>
            <a:solidFill>
              <a:schemeClr val="bg2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2527542" y="4090612"/>
              <a:ext cx="10166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3</a:t>
              </a:r>
              <a:r>
                <a:rPr lang="en-US" sz="1600" dirty="0" smtClean="0"/>
                <a:t>. GNRS</a:t>
              </a:r>
            </a:p>
            <a:p>
              <a:r>
                <a:rPr lang="en-US" sz="1600" dirty="0" smtClean="0"/>
                <a:t>Reply: H</a:t>
              </a: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372239"/>
              </p:ext>
            </p:extLst>
          </p:nvPr>
        </p:nvGraphicFramePr>
        <p:xfrm>
          <a:off x="5232399" y="2223769"/>
          <a:ext cx="14732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800"/>
                <a:gridCol w="5334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GUID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974306" y="5490787"/>
            <a:ext cx="665515" cy="584775"/>
            <a:chOff x="3974306" y="5643187"/>
            <a:chExt cx="665515" cy="584775"/>
          </a:xfrm>
        </p:grpSpPr>
        <p:sp>
          <p:nvSpPr>
            <p:cNvPr id="30" name="TextBox 29"/>
            <p:cNvSpPr txBox="1"/>
            <p:nvPr/>
          </p:nvSpPr>
          <p:spPr>
            <a:xfrm>
              <a:off x="4455090" y="5643187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600" dirty="0"/>
            </a:p>
          </p:txBody>
        </p:sp>
        <p:pic>
          <p:nvPicPr>
            <p:cNvPr id="31" name="Picture 30" descr="wireless-laptop-antenna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74306" y="5713612"/>
              <a:ext cx="407987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2446615" y="4490203"/>
            <a:ext cx="3382685" cy="742150"/>
            <a:chOff x="2446615" y="4642603"/>
            <a:chExt cx="3382685" cy="74215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 flipV="1">
              <a:off x="2446615" y="4713487"/>
              <a:ext cx="3382685" cy="316558"/>
            </a:xfrm>
            <a:prstGeom prst="straightConnector1">
              <a:avLst/>
            </a:prstGeom>
            <a:solidFill>
              <a:schemeClr val="bg2"/>
            </a:solidFill>
            <a:ln w="381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 rot="21300000">
              <a:off x="2856023" y="4642603"/>
              <a:ext cx="11993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4</a:t>
              </a:r>
              <a:r>
                <a:rPr lang="en-US" sz="1600" dirty="0" smtClean="0"/>
                <a:t>. connect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 flipV="1">
              <a:off x="2525712" y="4945174"/>
              <a:ext cx="3224690" cy="287112"/>
            </a:xfrm>
            <a:prstGeom prst="straightConnector1">
              <a:avLst/>
            </a:prstGeom>
            <a:solidFill>
              <a:schemeClr val="bg2"/>
            </a:solidFill>
            <a:ln w="38100" cap="flat" cmpd="sng" algn="ctr">
              <a:solidFill>
                <a:schemeClr val="accent1"/>
              </a:solidFill>
              <a:prstDash val="sysDash"/>
              <a:round/>
              <a:headEnd type="arrow" w="med" len="med"/>
              <a:tailEnd type="none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 rot="21300000">
              <a:off x="3087369" y="5046199"/>
              <a:ext cx="8819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5. miss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48407" y="5485695"/>
            <a:ext cx="1859805" cy="1196849"/>
            <a:chOff x="348407" y="5638095"/>
            <a:chExt cx="1859805" cy="1196849"/>
          </a:xfrm>
        </p:grpSpPr>
        <p:sp>
          <p:nvSpPr>
            <p:cNvPr id="38" name="Freeform 37"/>
            <p:cNvSpPr/>
            <p:nvPr/>
          </p:nvSpPr>
          <p:spPr bwMode="auto">
            <a:xfrm>
              <a:off x="995304" y="5638095"/>
              <a:ext cx="1158991" cy="639374"/>
            </a:xfrm>
            <a:custGeom>
              <a:avLst/>
              <a:gdLst>
                <a:gd name="connsiteX0" fmla="*/ 1106864 w 1198333"/>
                <a:gd name="connsiteY0" fmla="*/ 0 h 642962"/>
                <a:gd name="connsiteX1" fmla="*/ 1195764 w 1198333"/>
                <a:gd name="connsiteY1" fmla="*/ 304800 h 642962"/>
                <a:gd name="connsiteX2" fmla="*/ 1017964 w 1198333"/>
                <a:gd name="connsiteY2" fmla="*/ 482600 h 642962"/>
                <a:gd name="connsiteX3" fmla="*/ 649664 w 1198333"/>
                <a:gd name="connsiteY3" fmla="*/ 635000 h 642962"/>
                <a:gd name="connsiteX4" fmla="*/ 344864 w 1198333"/>
                <a:gd name="connsiteY4" fmla="*/ 609600 h 642962"/>
                <a:gd name="connsiteX5" fmla="*/ 167064 w 1198333"/>
                <a:gd name="connsiteY5" fmla="*/ 508000 h 642962"/>
                <a:gd name="connsiteX6" fmla="*/ 14664 w 1198333"/>
                <a:gd name="connsiteY6" fmla="*/ 152400 h 642962"/>
                <a:gd name="connsiteX7" fmla="*/ 14664 w 1198333"/>
                <a:gd name="connsiteY7" fmla="*/ 165100 h 642962"/>
                <a:gd name="connsiteX0" fmla="*/ 1106864 w 1163270"/>
                <a:gd name="connsiteY0" fmla="*/ 0 h 642962"/>
                <a:gd name="connsiteX1" fmla="*/ 1157664 w 1163270"/>
                <a:gd name="connsiteY1" fmla="*/ 279400 h 642962"/>
                <a:gd name="connsiteX2" fmla="*/ 1017964 w 1163270"/>
                <a:gd name="connsiteY2" fmla="*/ 482600 h 642962"/>
                <a:gd name="connsiteX3" fmla="*/ 649664 w 1163270"/>
                <a:gd name="connsiteY3" fmla="*/ 635000 h 642962"/>
                <a:gd name="connsiteX4" fmla="*/ 344864 w 1163270"/>
                <a:gd name="connsiteY4" fmla="*/ 609600 h 642962"/>
                <a:gd name="connsiteX5" fmla="*/ 167064 w 1163270"/>
                <a:gd name="connsiteY5" fmla="*/ 508000 h 642962"/>
                <a:gd name="connsiteX6" fmla="*/ 14664 w 1163270"/>
                <a:gd name="connsiteY6" fmla="*/ 152400 h 642962"/>
                <a:gd name="connsiteX7" fmla="*/ 14664 w 1163270"/>
                <a:gd name="connsiteY7" fmla="*/ 165100 h 642962"/>
                <a:gd name="connsiteX0" fmla="*/ 1106864 w 1158991"/>
                <a:gd name="connsiteY0" fmla="*/ 0 h 639374"/>
                <a:gd name="connsiteX1" fmla="*/ 1157664 w 1158991"/>
                <a:gd name="connsiteY1" fmla="*/ 279400 h 639374"/>
                <a:gd name="connsiteX2" fmla="*/ 1081464 w 1158991"/>
                <a:gd name="connsiteY2" fmla="*/ 533400 h 639374"/>
                <a:gd name="connsiteX3" fmla="*/ 649664 w 1158991"/>
                <a:gd name="connsiteY3" fmla="*/ 635000 h 639374"/>
                <a:gd name="connsiteX4" fmla="*/ 344864 w 1158991"/>
                <a:gd name="connsiteY4" fmla="*/ 609600 h 639374"/>
                <a:gd name="connsiteX5" fmla="*/ 167064 w 1158991"/>
                <a:gd name="connsiteY5" fmla="*/ 508000 h 639374"/>
                <a:gd name="connsiteX6" fmla="*/ 14664 w 1158991"/>
                <a:gd name="connsiteY6" fmla="*/ 152400 h 639374"/>
                <a:gd name="connsiteX7" fmla="*/ 14664 w 1158991"/>
                <a:gd name="connsiteY7" fmla="*/ 165100 h 63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8991" h="639374">
                  <a:moveTo>
                    <a:pt x="1106864" y="0"/>
                  </a:moveTo>
                  <a:cubicBezTo>
                    <a:pt x="1158722" y="112183"/>
                    <a:pt x="1161897" y="190500"/>
                    <a:pt x="1157664" y="279400"/>
                  </a:cubicBezTo>
                  <a:cubicBezTo>
                    <a:pt x="1153431" y="368300"/>
                    <a:pt x="1166131" y="474133"/>
                    <a:pt x="1081464" y="533400"/>
                  </a:cubicBezTo>
                  <a:cubicBezTo>
                    <a:pt x="996797" y="592667"/>
                    <a:pt x="772431" y="622300"/>
                    <a:pt x="649664" y="635000"/>
                  </a:cubicBezTo>
                  <a:cubicBezTo>
                    <a:pt x="526897" y="647700"/>
                    <a:pt x="425297" y="630767"/>
                    <a:pt x="344864" y="609600"/>
                  </a:cubicBezTo>
                  <a:cubicBezTo>
                    <a:pt x="264431" y="588433"/>
                    <a:pt x="222097" y="584200"/>
                    <a:pt x="167064" y="508000"/>
                  </a:cubicBezTo>
                  <a:cubicBezTo>
                    <a:pt x="112031" y="431800"/>
                    <a:pt x="40064" y="209550"/>
                    <a:pt x="14664" y="152400"/>
                  </a:cubicBezTo>
                  <a:cubicBezTo>
                    <a:pt x="-10736" y="95250"/>
                    <a:pt x="1964" y="130175"/>
                    <a:pt x="14664" y="165100"/>
                  </a:cubicBezTo>
                </a:path>
              </a:pathLst>
            </a:cu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8407" y="6250169"/>
              <a:ext cx="18598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6</a:t>
              </a:r>
              <a:r>
                <a:rPr lang="en-US" sz="1600" dirty="0" smtClean="0"/>
                <a:t>. Keep checking</a:t>
              </a:r>
            </a:p>
            <a:p>
              <a:r>
                <a:rPr lang="en-US" sz="1600" dirty="0" smtClean="0"/>
                <a:t>GNRS until H’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174328" y="3808159"/>
            <a:ext cx="1035932" cy="1519074"/>
            <a:chOff x="4174328" y="3960559"/>
            <a:chExt cx="1035932" cy="1519074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 flipH="1" flipV="1">
              <a:off x="4174328" y="3960559"/>
              <a:ext cx="576577" cy="1519074"/>
            </a:xfrm>
            <a:prstGeom prst="straightConnector1">
              <a:avLst/>
            </a:prstGeom>
            <a:solidFill>
              <a:schemeClr val="bg2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4331493" y="4001601"/>
              <a:ext cx="8787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GUID </a:t>
              </a:r>
            </a:p>
            <a:p>
              <a:r>
                <a:rPr lang="en-US" sz="1600" dirty="0" smtClean="0"/>
                <a:t>Update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921249" y="3638881"/>
            <a:ext cx="2306466" cy="2088114"/>
            <a:chOff x="4921249" y="3791281"/>
            <a:chExt cx="2306466" cy="2088114"/>
          </a:xfrm>
        </p:grpSpPr>
        <p:sp>
          <p:nvSpPr>
            <p:cNvPr id="44" name="TextBox 43"/>
            <p:cNvSpPr txBox="1"/>
            <p:nvPr/>
          </p:nvSpPr>
          <p:spPr>
            <a:xfrm>
              <a:off x="4921249" y="5540841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H’</a:t>
              </a:r>
              <a:endParaRPr lang="en-US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95573" y="3791281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H</a:t>
              </a:r>
              <a:endParaRPr lang="en-US" sz="1600" dirty="0" smtClean="0"/>
            </a:p>
          </p:txBody>
        </p:sp>
      </p:grpSp>
      <p:sp>
        <p:nvSpPr>
          <p:cNvPr id="46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71600"/>
          </a:xfrm>
        </p:spPr>
        <p:txBody>
          <a:bodyPr/>
          <a:lstStyle/>
          <a:p>
            <a:r>
              <a:rPr lang="en-US" dirty="0" smtClean="0"/>
              <a:t>Inconsistent Mapping Entries </a:t>
            </a:r>
            <a:endParaRPr lang="en-US" dirty="0"/>
          </a:p>
        </p:txBody>
      </p:sp>
      <p:sp>
        <p:nvSpPr>
          <p:cNvPr id="48" name="Line 28"/>
          <p:cNvSpPr>
            <a:spLocks noChangeShapeType="1"/>
          </p:cNvSpPr>
          <p:nvPr/>
        </p:nvSpPr>
        <p:spPr bwMode="auto">
          <a:xfrm flipV="1">
            <a:off x="0" y="1024873"/>
            <a:ext cx="914400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5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ud"/>
          <p:cNvSpPr>
            <a:spLocks noChangeAspect="1" noEditPoints="1" noChangeArrowheads="1"/>
          </p:cNvSpPr>
          <p:nvPr/>
        </p:nvSpPr>
        <p:spPr bwMode="auto">
          <a:xfrm>
            <a:off x="3759199" y="5281701"/>
            <a:ext cx="1917700" cy="1250200"/>
          </a:xfrm>
          <a:custGeom>
            <a:avLst/>
            <a:gdLst>
              <a:gd name="T0" fmla="*/ 0 w 21600"/>
              <a:gd name="T1" fmla="*/ 1 h 21600"/>
              <a:gd name="T2" fmla="*/ 65 w 21600"/>
              <a:gd name="T3" fmla="*/ 3 h 21600"/>
              <a:gd name="T4" fmla="*/ 131 w 21600"/>
              <a:gd name="T5" fmla="*/ 1 h 21600"/>
              <a:gd name="T6" fmla="*/ 6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4 w 21600"/>
              <a:gd name="T13" fmla="*/ 3266 h 21600"/>
              <a:gd name="T14" fmla="*/ 17089 w 21600"/>
              <a:gd name="T15" fmla="*/ 173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64358" tIns="32179" rIns="64358" bIns="32179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2743200" y="2336799"/>
            <a:ext cx="2413000" cy="1463675"/>
          </a:xfrm>
          <a:custGeom>
            <a:avLst/>
            <a:gdLst>
              <a:gd name="T0" fmla="*/ 0 w 21600"/>
              <a:gd name="T1" fmla="*/ 1 h 21600"/>
              <a:gd name="T2" fmla="*/ 65 w 21600"/>
              <a:gd name="T3" fmla="*/ 3 h 21600"/>
              <a:gd name="T4" fmla="*/ 131 w 21600"/>
              <a:gd name="T5" fmla="*/ 1 h 21600"/>
              <a:gd name="T6" fmla="*/ 6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4 w 21600"/>
              <a:gd name="T13" fmla="*/ 3266 h 21600"/>
              <a:gd name="T14" fmla="*/ 17089 w 21600"/>
              <a:gd name="T15" fmla="*/ 173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64358" tIns="32179" rIns="64358" bIns="32179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7" descr="rou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3400" y="2828924"/>
            <a:ext cx="4143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rou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8300" y="2549524"/>
            <a:ext cx="4143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rou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0800" y="3260724"/>
            <a:ext cx="4143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95771" y="2511424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GNRS</a:t>
            </a:r>
            <a:endParaRPr lang="en-US" sz="2000" dirty="0"/>
          </a:p>
        </p:txBody>
      </p:sp>
      <p:sp>
        <p:nvSpPr>
          <p:cNvPr id="10" name="Cloud"/>
          <p:cNvSpPr>
            <a:spLocks noChangeAspect="1" noEditPoints="1" noChangeArrowheads="1"/>
          </p:cNvSpPr>
          <p:nvPr/>
        </p:nvSpPr>
        <p:spPr bwMode="auto">
          <a:xfrm>
            <a:off x="5842176" y="3597074"/>
            <a:ext cx="1917700" cy="1609812"/>
          </a:xfrm>
          <a:custGeom>
            <a:avLst/>
            <a:gdLst>
              <a:gd name="T0" fmla="*/ 0 w 21600"/>
              <a:gd name="T1" fmla="*/ 1 h 21600"/>
              <a:gd name="T2" fmla="*/ 65 w 21600"/>
              <a:gd name="T3" fmla="*/ 3 h 21600"/>
              <a:gd name="T4" fmla="*/ 131 w 21600"/>
              <a:gd name="T5" fmla="*/ 1 h 21600"/>
              <a:gd name="T6" fmla="*/ 6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4 w 21600"/>
              <a:gd name="T13" fmla="*/ 3266 h 21600"/>
              <a:gd name="T14" fmla="*/ 17089 w 21600"/>
              <a:gd name="T15" fmla="*/ 173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64358" tIns="32179" rIns="64358" bIns="32179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940300" y="3183982"/>
            <a:ext cx="1730882" cy="985333"/>
            <a:chOff x="4940300" y="3328698"/>
            <a:chExt cx="1730882" cy="985333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4940300" y="3591717"/>
              <a:ext cx="889000" cy="722314"/>
            </a:xfrm>
            <a:prstGeom prst="straightConnector1">
              <a:avLst/>
            </a:prstGeom>
            <a:solidFill>
              <a:schemeClr val="bg2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5438152" y="3328698"/>
              <a:ext cx="12330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sz="1600" dirty="0" smtClean="0"/>
                <a:t>GUID </a:t>
              </a:r>
            </a:p>
            <a:p>
              <a:r>
                <a:rPr lang="en-US" sz="1600" dirty="0" smtClean="0"/>
                <a:t>Publishing</a:t>
              </a:r>
            </a:p>
          </p:txBody>
        </p:sp>
      </p:grpSp>
      <p:sp>
        <p:nvSpPr>
          <p:cNvPr id="17" name="Cloud"/>
          <p:cNvSpPr>
            <a:spLocks noChangeAspect="1" noEditPoints="1" noChangeArrowheads="1"/>
          </p:cNvSpPr>
          <p:nvPr/>
        </p:nvSpPr>
        <p:spPr bwMode="auto">
          <a:xfrm>
            <a:off x="527050" y="4407739"/>
            <a:ext cx="1917700" cy="1319256"/>
          </a:xfrm>
          <a:custGeom>
            <a:avLst/>
            <a:gdLst>
              <a:gd name="T0" fmla="*/ 0 w 21600"/>
              <a:gd name="T1" fmla="*/ 1 h 21600"/>
              <a:gd name="T2" fmla="*/ 65 w 21600"/>
              <a:gd name="T3" fmla="*/ 3 h 21600"/>
              <a:gd name="T4" fmla="*/ 131 w 21600"/>
              <a:gd name="T5" fmla="*/ 1 h 21600"/>
              <a:gd name="T6" fmla="*/ 6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4 w 21600"/>
              <a:gd name="T13" fmla="*/ 3266 h 21600"/>
              <a:gd name="T14" fmla="*/ 17089 w 21600"/>
              <a:gd name="T15" fmla="*/ 173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64358" tIns="32179" rIns="64358" bIns="32179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025" descr="http://www.mapds.com.au/newsletters/0807/iphone_hom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6725" y="4751476"/>
            <a:ext cx="3206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>
            <a:off x="1293807" y="3468686"/>
            <a:ext cx="1538293" cy="939053"/>
            <a:chOff x="1293807" y="3621086"/>
            <a:chExt cx="1538293" cy="939053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flipV="1">
              <a:off x="1736725" y="3621086"/>
              <a:ext cx="1095375" cy="939053"/>
            </a:xfrm>
            <a:prstGeom prst="straightConnector1">
              <a:avLst/>
            </a:prstGeom>
            <a:solidFill>
              <a:schemeClr val="bg2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1293807" y="3698586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2. GNRS</a:t>
              </a:r>
            </a:p>
            <a:p>
              <a:r>
                <a:rPr lang="en-US" sz="1600" dirty="0" smtClean="0"/>
                <a:t>lookup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978025" y="3559505"/>
            <a:ext cx="1566142" cy="963482"/>
            <a:chOff x="1978025" y="3711905"/>
            <a:chExt cx="1566142" cy="963482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 rot="10800000" flipV="1">
              <a:off x="1978025" y="3711905"/>
              <a:ext cx="1095375" cy="939053"/>
            </a:xfrm>
            <a:prstGeom prst="straightConnector1">
              <a:avLst/>
            </a:prstGeom>
            <a:solidFill>
              <a:schemeClr val="bg2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2527542" y="4090612"/>
              <a:ext cx="10166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3</a:t>
              </a:r>
              <a:r>
                <a:rPr lang="en-US" sz="1600" dirty="0" smtClean="0"/>
                <a:t>. GNRS</a:t>
              </a:r>
            </a:p>
            <a:p>
              <a:r>
                <a:rPr lang="en-US" sz="1600" dirty="0" smtClean="0"/>
                <a:t>Reply: H</a:t>
              </a: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09705"/>
              </p:ext>
            </p:extLst>
          </p:nvPr>
        </p:nvGraphicFramePr>
        <p:xfrm>
          <a:off x="5232399" y="2223769"/>
          <a:ext cx="1485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800"/>
                <a:gridCol w="5461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GUID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974306" y="5490787"/>
            <a:ext cx="665515" cy="584775"/>
            <a:chOff x="3974306" y="5643187"/>
            <a:chExt cx="665515" cy="584775"/>
          </a:xfrm>
        </p:grpSpPr>
        <p:sp>
          <p:nvSpPr>
            <p:cNvPr id="30" name="TextBox 29"/>
            <p:cNvSpPr txBox="1"/>
            <p:nvPr/>
          </p:nvSpPr>
          <p:spPr>
            <a:xfrm>
              <a:off x="4455090" y="5643187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600" dirty="0" smtClean="0"/>
            </a:p>
          </p:txBody>
        </p:sp>
        <p:pic>
          <p:nvPicPr>
            <p:cNvPr id="31" name="Picture 30" descr="wireless-laptop-antenna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74306" y="5713612"/>
              <a:ext cx="407987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2446615" y="4490203"/>
            <a:ext cx="3382685" cy="742150"/>
            <a:chOff x="2446615" y="4642603"/>
            <a:chExt cx="3382685" cy="74215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 flipV="1">
              <a:off x="2446615" y="4713487"/>
              <a:ext cx="3382685" cy="316558"/>
            </a:xfrm>
            <a:prstGeom prst="straightConnector1">
              <a:avLst/>
            </a:prstGeom>
            <a:solidFill>
              <a:schemeClr val="bg2"/>
            </a:solidFill>
            <a:ln w="381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 rot="21300000">
              <a:off x="2856024" y="4642603"/>
              <a:ext cx="11993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4</a:t>
              </a:r>
              <a:r>
                <a:rPr lang="en-US" sz="1600" dirty="0" smtClean="0"/>
                <a:t>. connect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 flipV="1">
              <a:off x="2525712" y="4945174"/>
              <a:ext cx="3224690" cy="287112"/>
            </a:xfrm>
            <a:prstGeom prst="straightConnector1">
              <a:avLst/>
            </a:prstGeom>
            <a:solidFill>
              <a:schemeClr val="bg2"/>
            </a:solidFill>
            <a:ln w="38100" cap="flat" cmpd="sng" algn="ctr">
              <a:solidFill>
                <a:schemeClr val="accent1"/>
              </a:solidFill>
              <a:prstDash val="sysDash"/>
              <a:round/>
              <a:headEnd type="arrow" w="med" len="med"/>
              <a:tailEnd type="none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 rot="21300000">
              <a:off x="3087369" y="5046199"/>
              <a:ext cx="8819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5. miss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48407" y="5485695"/>
            <a:ext cx="1859805" cy="1196849"/>
            <a:chOff x="348407" y="5638095"/>
            <a:chExt cx="1859805" cy="1196849"/>
          </a:xfrm>
        </p:grpSpPr>
        <p:sp>
          <p:nvSpPr>
            <p:cNvPr id="38" name="Freeform 37"/>
            <p:cNvSpPr/>
            <p:nvPr/>
          </p:nvSpPr>
          <p:spPr bwMode="auto">
            <a:xfrm>
              <a:off x="995304" y="5638095"/>
              <a:ext cx="1158991" cy="639374"/>
            </a:xfrm>
            <a:custGeom>
              <a:avLst/>
              <a:gdLst>
                <a:gd name="connsiteX0" fmla="*/ 1106864 w 1198333"/>
                <a:gd name="connsiteY0" fmla="*/ 0 h 642962"/>
                <a:gd name="connsiteX1" fmla="*/ 1195764 w 1198333"/>
                <a:gd name="connsiteY1" fmla="*/ 304800 h 642962"/>
                <a:gd name="connsiteX2" fmla="*/ 1017964 w 1198333"/>
                <a:gd name="connsiteY2" fmla="*/ 482600 h 642962"/>
                <a:gd name="connsiteX3" fmla="*/ 649664 w 1198333"/>
                <a:gd name="connsiteY3" fmla="*/ 635000 h 642962"/>
                <a:gd name="connsiteX4" fmla="*/ 344864 w 1198333"/>
                <a:gd name="connsiteY4" fmla="*/ 609600 h 642962"/>
                <a:gd name="connsiteX5" fmla="*/ 167064 w 1198333"/>
                <a:gd name="connsiteY5" fmla="*/ 508000 h 642962"/>
                <a:gd name="connsiteX6" fmla="*/ 14664 w 1198333"/>
                <a:gd name="connsiteY6" fmla="*/ 152400 h 642962"/>
                <a:gd name="connsiteX7" fmla="*/ 14664 w 1198333"/>
                <a:gd name="connsiteY7" fmla="*/ 165100 h 642962"/>
                <a:gd name="connsiteX0" fmla="*/ 1106864 w 1163270"/>
                <a:gd name="connsiteY0" fmla="*/ 0 h 642962"/>
                <a:gd name="connsiteX1" fmla="*/ 1157664 w 1163270"/>
                <a:gd name="connsiteY1" fmla="*/ 279400 h 642962"/>
                <a:gd name="connsiteX2" fmla="*/ 1017964 w 1163270"/>
                <a:gd name="connsiteY2" fmla="*/ 482600 h 642962"/>
                <a:gd name="connsiteX3" fmla="*/ 649664 w 1163270"/>
                <a:gd name="connsiteY3" fmla="*/ 635000 h 642962"/>
                <a:gd name="connsiteX4" fmla="*/ 344864 w 1163270"/>
                <a:gd name="connsiteY4" fmla="*/ 609600 h 642962"/>
                <a:gd name="connsiteX5" fmla="*/ 167064 w 1163270"/>
                <a:gd name="connsiteY5" fmla="*/ 508000 h 642962"/>
                <a:gd name="connsiteX6" fmla="*/ 14664 w 1163270"/>
                <a:gd name="connsiteY6" fmla="*/ 152400 h 642962"/>
                <a:gd name="connsiteX7" fmla="*/ 14664 w 1163270"/>
                <a:gd name="connsiteY7" fmla="*/ 165100 h 642962"/>
                <a:gd name="connsiteX0" fmla="*/ 1106864 w 1158991"/>
                <a:gd name="connsiteY0" fmla="*/ 0 h 639374"/>
                <a:gd name="connsiteX1" fmla="*/ 1157664 w 1158991"/>
                <a:gd name="connsiteY1" fmla="*/ 279400 h 639374"/>
                <a:gd name="connsiteX2" fmla="*/ 1081464 w 1158991"/>
                <a:gd name="connsiteY2" fmla="*/ 533400 h 639374"/>
                <a:gd name="connsiteX3" fmla="*/ 649664 w 1158991"/>
                <a:gd name="connsiteY3" fmla="*/ 635000 h 639374"/>
                <a:gd name="connsiteX4" fmla="*/ 344864 w 1158991"/>
                <a:gd name="connsiteY4" fmla="*/ 609600 h 639374"/>
                <a:gd name="connsiteX5" fmla="*/ 167064 w 1158991"/>
                <a:gd name="connsiteY5" fmla="*/ 508000 h 639374"/>
                <a:gd name="connsiteX6" fmla="*/ 14664 w 1158991"/>
                <a:gd name="connsiteY6" fmla="*/ 152400 h 639374"/>
                <a:gd name="connsiteX7" fmla="*/ 14664 w 1158991"/>
                <a:gd name="connsiteY7" fmla="*/ 165100 h 63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8991" h="639374">
                  <a:moveTo>
                    <a:pt x="1106864" y="0"/>
                  </a:moveTo>
                  <a:cubicBezTo>
                    <a:pt x="1158722" y="112183"/>
                    <a:pt x="1161897" y="190500"/>
                    <a:pt x="1157664" y="279400"/>
                  </a:cubicBezTo>
                  <a:cubicBezTo>
                    <a:pt x="1153431" y="368300"/>
                    <a:pt x="1166131" y="474133"/>
                    <a:pt x="1081464" y="533400"/>
                  </a:cubicBezTo>
                  <a:cubicBezTo>
                    <a:pt x="996797" y="592667"/>
                    <a:pt x="772431" y="622300"/>
                    <a:pt x="649664" y="635000"/>
                  </a:cubicBezTo>
                  <a:cubicBezTo>
                    <a:pt x="526897" y="647700"/>
                    <a:pt x="425297" y="630767"/>
                    <a:pt x="344864" y="609600"/>
                  </a:cubicBezTo>
                  <a:cubicBezTo>
                    <a:pt x="264431" y="588433"/>
                    <a:pt x="222097" y="584200"/>
                    <a:pt x="167064" y="508000"/>
                  </a:cubicBezTo>
                  <a:cubicBezTo>
                    <a:pt x="112031" y="431800"/>
                    <a:pt x="40064" y="209550"/>
                    <a:pt x="14664" y="152400"/>
                  </a:cubicBezTo>
                  <a:cubicBezTo>
                    <a:pt x="-10736" y="95250"/>
                    <a:pt x="1964" y="130175"/>
                    <a:pt x="14664" y="165100"/>
                  </a:cubicBezTo>
                </a:path>
              </a:pathLst>
            </a:cu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8407" y="6250169"/>
              <a:ext cx="18598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6</a:t>
              </a:r>
              <a:r>
                <a:rPr lang="en-US" sz="1600" dirty="0" smtClean="0"/>
                <a:t>. Keep checking</a:t>
              </a:r>
            </a:p>
            <a:p>
              <a:r>
                <a:rPr lang="en-US" sz="1600" dirty="0" smtClean="0"/>
                <a:t>GNRS until H’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174328" y="3808159"/>
            <a:ext cx="1035932" cy="1519074"/>
            <a:chOff x="4174328" y="3960559"/>
            <a:chExt cx="1035932" cy="1519074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 flipH="1" flipV="1">
              <a:off x="4174328" y="3960559"/>
              <a:ext cx="576577" cy="1519074"/>
            </a:xfrm>
            <a:prstGeom prst="straightConnector1">
              <a:avLst/>
            </a:prstGeom>
            <a:solidFill>
              <a:schemeClr val="bg2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4331493" y="4001601"/>
              <a:ext cx="8787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GUID </a:t>
              </a:r>
            </a:p>
            <a:p>
              <a:r>
                <a:rPr lang="en-US" sz="1600" dirty="0" smtClean="0"/>
                <a:t>Update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67216" y="5215546"/>
            <a:ext cx="2071239" cy="750542"/>
            <a:chOff x="2167216" y="5367946"/>
            <a:chExt cx="2071239" cy="750542"/>
          </a:xfrm>
        </p:grpSpPr>
        <p:grpSp>
          <p:nvGrpSpPr>
            <p:cNvPr id="43" name="Group 42"/>
            <p:cNvGrpSpPr/>
            <p:nvPr/>
          </p:nvGrpSpPr>
          <p:grpSpPr>
            <a:xfrm>
              <a:off x="2251885" y="5367946"/>
              <a:ext cx="1986570" cy="750542"/>
              <a:chOff x="2251885" y="5367946"/>
              <a:chExt cx="1986570" cy="750542"/>
            </a:xfrm>
          </p:grpSpPr>
          <p:sp>
            <p:nvSpPr>
              <p:cNvPr id="44" name="TextBox 43"/>
              <p:cNvSpPr txBox="1"/>
              <p:nvPr/>
            </p:nvSpPr>
            <p:spPr>
              <a:xfrm rot="600000">
                <a:off x="2251885" y="5367946"/>
                <a:ext cx="19865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7. connect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600000">
                <a:off x="2642963" y="5779934"/>
                <a:ext cx="7328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 reply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2167216" y="5639141"/>
              <a:ext cx="1704821" cy="296433"/>
              <a:chOff x="2167216" y="5639141"/>
              <a:chExt cx="1704821" cy="296433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 rot="600000" flipV="1">
                <a:off x="2251832" y="5639141"/>
                <a:ext cx="1620205" cy="27992"/>
              </a:xfrm>
              <a:prstGeom prst="straightConnector1">
                <a:avLst/>
              </a:prstGeom>
              <a:solidFill>
                <a:schemeClr val="bg2"/>
              </a:solid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1" name="Straight Arrow Connector 50"/>
              <p:cNvCxnSpPr/>
              <p:nvPr/>
            </p:nvCxnSpPr>
            <p:spPr bwMode="auto">
              <a:xfrm>
                <a:off x="2167216" y="5662581"/>
                <a:ext cx="1553884" cy="272993"/>
              </a:xfrm>
              <a:prstGeom prst="straightConnector1">
                <a:avLst/>
              </a:prstGeom>
              <a:solidFill>
                <a:schemeClr val="bg2"/>
              </a:solid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</p:grpSp>
      </p:grpSp>
      <p:sp>
        <p:nvSpPr>
          <p:cNvPr id="11" name="TextBox 10"/>
          <p:cNvSpPr txBox="1"/>
          <p:nvPr/>
        </p:nvSpPr>
        <p:spPr>
          <a:xfrm>
            <a:off x="6170575" y="258030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H’</a:t>
            </a:r>
            <a:endParaRPr lang="en-US" sz="1800" dirty="0">
              <a:solidFill>
                <a:srgbClr val="FF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921249" y="3638881"/>
            <a:ext cx="2306466" cy="2088114"/>
            <a:chOff x="4921249" y="3791281"/>
            <a:chExt cx="2306466" cy="2088114"/>
          </a:xfrm>
        </p:grpSpPr>
        <p:sp>
          <p:nvSpPr>
            <p:cNvPr id="47" name="TextBox 46"/>
            <p:cNvSpPr txBox="1"/>
            <p:nvPr/>
          </p:nvSpPr>
          <p:spPr>
            <a:xfrm>
              <a:off x="4921249" y="5540841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H’</a:t>
              </a:r>
              <a:endParaRPr lang="en-US" sz="16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95573" y="3791281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H</a:t>
              </a:r>
              <a:endParaRPr lang="en-US" sz="1600" dirty="0" smtClean="0"/>
            </a:p>
          </p:txBody>
        </p:sp>
      </p:grpSp>
      <p:sp>
        <p:nvSpPr>
          <p:cNvPr id="53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71600"/>
          </a:xfrm>
        </p:spPr>
        <p:txBody>
          <a:bodyPr/>
          <a:lstStyle/>
          <a:p>
            <a:r>
              <a:rPr lang="en-US" dirty="0" smtClean="0"/>
              <a:t>Inconsistent Mapping Entries </a:t>
            </a:r>
            <a:endParaRPr lang="en-US" dirty="0"/>
          </a:p>
        </p:txBody>
      </p:sp>
      <p:sp>
        <p:nvSpPr>
          <p:cNvPr id="54" name="Line 28"/>
          <p:cNvSpPr>
            <a:spLocks noChangeShapeType="1"/>
          </p:cNvSpPr>
          <p:nvPr/>
        </p:nvSpPr>
        <p:spPr bwMode="auto">
          <a:xfrm flipV="1">
            <a:off x="0" y="1024873"/>
            <a:ext cx="914400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9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71600"/>
          </a:xfrm>
        </p:spPr>
        <p:txBody>
          <a:bodyPr/>
          <a:lstStyle/>
          <a:p>
            <a:r>
              <a:rPr lang="en-US" dirty="0" smtClean="0"/>
              <a:t>Prototype and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0709"/>
            <a:ext cx="8229600" cy="3886200"/>
          </a:xfrm>
        </p:spPr>
        <p:txBody>
          <a:bodyPr/>
          <a:lstStyle/>
          <a:p>
            <a:r>
              <a:rPr lang="en-US" sz="2800" dirty="0" smtClean="0"/>
              <a:t>Internet-scale </a:t>
            </a:r>
            <a:r>
              <a:rPr lang="en-US" sz="2800" dirty="0"/>
              <a:t>simulation</a:t>
            </a:r>
          </a:p>
          <a:p>
            <a:pPr lvl="1"/>
            <a:r>
              <a:rPr lang="en-US" dirty="0" smtClean="0"/>
              <a:t>A custom built simulation at today’s Internet scale</a:t>
            </a:r>
          </a:p>
          <a:p>
            <a:pPr lvl="2"/>
            <a:r>
              <a:rPr lang="en-US" dirty="0" smtClean="0"/>
              <a:t>With 26,000 Autonomous Systems</a:t>
            </a:r>
          </a:p>
          <a:p>
            <a:pPr lvl="2"/>
            <a:r>
              <a:rPr lang="en-US" dirty="0" smtClean="0"/>
              <a:t>Real-world traffic and latency from DIMES repository</a:t>
            </a:r>
          </a:p>
          <a:p>
            <a:pPr lvl="1"/>
            <a:r>
              <a:rPr lang="en-US" sz="2000" dirty="0" smtClean="0"/>
              <a:t>Lookup and update latency ?</a:t>
            </a:r>
          </a:p>
          <a:p>
            <a:pPr lvl="1"/>
            <a:r>
              <a:rPr lang="en-US" sz="2000" dirty="0" smtClean="0"/>
              <a:t>Storage Fairness ?</a:t>
            </a:r>
            <a:br>
              <a:rPr lang="en-US" sz="2000" dirty="0" smtClean="0"/>
            </a:br>
            <a:endParaRPr lang="en-US" sz="2600" dirty="0" smtClean="0"/>
          </a:p>
          <a:p>
            <a:r>
              <a:rPr lang="en-US" sz="2800" dirty="0"/>
              <a:t>Emulation of GNRS on the Orbit </a:t>
            </a:r>
            <a:r>
              <a:rPr lang="en-US" sz="2800" dirty="0" err="1"/>
              <a:t>Testbed</a:t>
            </a:r>
            <a:endParaRPr lang="en-US" sz="2800" dirty="0"/>
          </a:p>
          <a:p>
            <a:pPr lvl="1"/>
            <a:r>
              <a:rPr lang="en-US" sz="2000" dirty="0"/>
              <a:t>In memory Berkeley DB on each node</a:t>
            </a:r>
          </a:p>
          <a:p>
            <a:pPr lvl="1"/>
            <a:r>
              <a:rPr lang="en-US" sz="2000" dirty="0"/>
              <a:t>Topology according to the Jellyfish model</a:t>
            </a:r>
          </a:p>
          <a:p>
            <a:pPr lvl="1"/>
            <a:r>
              <a:rPr lang="en-US" sz="2000" dirty="0"/>
              <a:t>Each Orbit node representing multiple </a:t>
            </a:r>
            <a:r>
              <a:rPr lang="en-US" sz="2000" dirty="0" smtClean="0"/>
              <a:t>Ass</a:t>
            </a:r>
          </a:p>
          <a:p>
            <a:pPr lvl="1"/>
            <a:endParaRPr lang="en-US" sz="2000" dirty="0"/>
          </a:p>
          <a:p>
            <a:r>
              <a:rPr lang="en-US" sz="2600" dirty="0"/>
              <a:t>Qualitative reasoning using Jellyfish model</a:t>
            </a:r>
          </a:p>
          <a:p>
            <a:pPr lvl="1"/>
            <a:r>
              <a:rPr lang="en-US" sz="2000" dirty="0"/>
              <a:t>Effects of number of replica on look up latency ?</a:t>
            </a:r>
          </a:p>
          <a:p>
            <a:pPr lvl="1"/>
            <a:endParaRPr lang="en-US" dirty="0"/>
          </a:p>
        </p:txBody>
      </p:sp>
      <p:sp>
        <p:nvSpPr>
          <p:cNvPr id="4" name="Line 28"/>
          <p:cNvSpPr>
            <a:spLocks noChangeShapeType="1"/>
          </p:cNvSpPr>
          <p:nvPr/>
        </p:nvSpPr>
        <p:spPr bwMode="auto">
          <a:xfrm flipV="1">
            <a:off x="0" y="1024873"/>
            <a:ext cx="914400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5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22" y="1714500"/>
            <a:ext cx="7227546" cy="505327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07126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4000" b="0" dirty="0"/>
              <a:t>Simulation Results – Query Latencies</a:t>
            </a:r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 flipV="1">
            <a:off x="0" y="1024873"/>
            <a:ext cx="914400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" y="0"/>
            <a:ext cx="9131300" cy="1371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Simulation Results – Load Distribution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22" y="1791943"/>
            <a:ext cx="7659878" cy="5066057"/>
          </a:xfrm>
          <a:prstGeom prst="rect">
            <a:avLst/>
          </a:prstGeom>
        </p:spPr>
      </p:pic>
      <p:sp>
        <p:nvSpPr>
          <p:cNvPr id="6" name="Line 28"/>
          <p:cNvSpPr>
            <a:spLocks noChangeShapeType="1"/>
          </p:cNvSpPr>
          <p:nvPr/>
        </p:nvSpPr>
        <p:spPr bwMode="auto">
          <a:xfrm flipV="1">
            <a:off x="0" y="1024873"/>
            <a:ext cx="914400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" y="2742184"/>
            <a:ext cx="7454604" cy="4115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1371600"/>
          </a:xfrm>
        </p:spPr>
        <p:txBody>
          <a:bodyPr/>
          <a:lstStyle/>
          <a:p>
            <a:r>
              <a:rPr lang="en-US" dirty="0" smtClean="0"/>
              <a:t>Tomorrow’s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5700"/>
            <a:ext cx="7886700" cy="38862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Jellyfish model 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aptures each AS’s distance to the core</a:t>
            </a:r>
          </a:p>
          <a:p>
            <a:r>
              <a:rPr lang="en-US" dirty="0" smtClean="0"/>
              <a:t>Tomorrow’s Internet</a:t>
            </a:r>
          </a:p>
          <a:p>
            <a:pPr lvl="1"/>
            <a:r>
              <a:rPr lang="en-US" dirty="0" smtClean="0"/>
              <a:t>More and larger ASs</a:t>
            </a:r>
          </a:p>
          <a:p>
            <a:pPr lvl="1"/>
            <a:r>
              <a:rPr lang="en-US" dirty="0" smtClean="0"/>
              <a:t>More direct paths between ASs and the core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 flipV="1">
            <a:off x="0" y="1024873"/>
            <a:ext cx="914400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9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716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8755"/>
            <a:ext cx="8707582" cy="3886200"/>
          </a:xfrm>
        </p:spPr>
        <p:txBody>
          <a:bodyPr/>
          <a:lstStyle/>
          <a:p>
            <a:r>
              <a:rPr lang="en-US" dirty="0" smtClean="0"/>
              <a:t>We presented the concept, design and evaluation of a </a:t>
            </a:r>
            <a:r>
              <a:rPr lang="en-US" i="1" dirty="0" smtClean="0"/>
              <a:t>highly scalable, distributed cooperative mapping system, called </a:t>
            </a:r>
            <a:r>
              <a:rPr lang="en-US" b="1" i="1" dirty="0" err="1" smtClean="0"/>
              <a:t>Dmap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b="1" dirty="0" smtClean="0"/>
          </a:p>
          <a:p>
            <a:r>
              <a:rPr lang="en-US" dirty="0" smtClean="0"/>
              <a:t>We shown that leveraging reachability information of underlying routing layer would help eliminating the need of maintaining states 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 flipV="1">
            <a:off x="0" y="1024873"/>
            <a:ext cx="914400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639937"/>
              </p:ext>
            </p:extLst>
          </p:nvPr>
        </p:nvGraphicFramePr>
        <p:xfrm>
          <a:off x="579583" y="2966039"/>
          <a:ext cx="7988299" cy="6400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81601"/>
                <a:gridCol w="1388532"/>
                <a:gridCol w="1526967"/>
                <a:gridCol w="2035956"/>
                <a:gridCol w="1555243"/>
              </a:tblGrid>
              <a:tr h="1990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Lookup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Latency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Staleness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 Flat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r>
                        <a:rPr lang="en-US" baseline="0" dirty="0" smtClean="0"/>
                        <a:t> overhead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333904"/>
              </p:ext>
            </p:extLst>
          </p:nvPr>
        </p:nvGraphicFramePr>
        <p:xfrm>
          <a:off x="579583" y="3631062"/>
          <a:ext cx="7988299" cy="4444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81601"/>
                <a:gridCol w="1388532"/>
                <a:gridCol w="1526967"/>
                <a:gridCol w="2035956"/>
                <a:gridCol w="1555243"/>
              </a:tblGrid>
              <a:tr h="444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DNS</a:t>
                      </a:r>
                      <a:endParaRPr 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Low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High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505829"/>
              </p:ext>
            </p:extLst>
          </p:nvPr>
        </p:nvGraphicFramePr>
        <p:xfrm>
          <a:off x="579583" y="4079025"/>
          <a:ext cx="7988299" cy="4444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81601"/>
                <a:gridCol w="1388532"/>
                <a:gridCol w="1526967"/>
                <a:gridCol w="2035956"/>
                <a:gridCol w="1555243"/>
              </a:tblGrid>
              <a:tr h="444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LISP-TREE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High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pic>
        <p:nvPicPr>
          <p:cNvPr id="22" name="Picture 10" descr="X Wrong Cross No Clip Art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261" y="3669160"/>
            <a:ext cx="594521" cy="34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X Wrong Cross No Clip Art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153" y="4121654"/>
            <a:ext cx="629407" cy="36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700887"/>
              </p:ext>
            </p:extLst>
          </p:nvPr>
        </p:nvGraphicFramePr>
        <p:xfrm>
          <a:off x="579583" y="4521215"/>
          <a:ext cx="7988299" cy="4444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81601"/>
                <a:gridCol w="1388532"/>
                <a:gridCol w="1526967"/>
                <a:gridCol w="2035956"/>
                <a:gridCol w="1555243"/>
              </a:tblGrid>
              <a:tr h="444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LISP-DHT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en-US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High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pic>
        <p:nvPicPr>
          <p:cNvPr id="25" name="Picture 12" descr="X Wrong Cross No Clip Art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153" y="4563844"/>
            <a:ext cx="629407" cy="36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837456"/>
              </p:ext>
            </p:extLst>
          </p:nvPr>
        </p:nvGraphicFramePr>
        <p:xfrm>
          <a:off x="579583" y="4963405"/>
          <a:ext cx="7988299" cy="4444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81601"/>
                <a:gridCol w="1388532"/>
                <a:gridCol w="1526967"/>
                <a:gridCol w="2035956"/>
                <a:gridCol w="1555243"/>
              </a:tblGrid>
              <a:tr h="444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DHT-MAP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endParaRPr lang="en-US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High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638383"/>
              </p:ext>
            </p:extLst>
          </p:nvPr>
        </p:nvGraphicFramePr>
        <p:xfrm>
          <a:off x="579583" y="5403286"/>
          <a:ext cx="7988299" cy="4444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81601"/>
                <a:gridCol w="1388532"/>
                <a:gridCol w="1526967"/>
                <a:gridCol w="2035956"/>
                <a:gridCol w="1555243"/>
              </a:tblGrid>
              <a:tr h="444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SILMS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High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endParaRPr lang="en-US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pic>
        <p:nvPicPr>
          <p:cNvPr id="28" name="Picture 14" descr="Green Check Mark Clip Art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386" y="4974176"/>
            <a:ext cx="484884" cy="36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Green Check Mark Clip Art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686" y="5401357"/>
            <a:ext cx="484884" cy="36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99450"/>
              </p:ext>
            </p:extLst>
          </p:nvPr>
        </p:nvGraphicFramePr>
        <p:xfrm>
          <a:off x="579583" y="5850094"/>
          <a:ext cx="7988299" cy="4444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81601"/>
                <a:gridCol w="1388532"/>
                <a:gridCol w="1526967"/>
                <a:gridCol w="2035956"/>
                <a:gridCol w="1555243"/>
              </a:tblGrid>
              <a:tr h="44449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DMap</a:t>
                      </a:r>
                      <a:endParaRPr lang="en-US" dirty="0" smtClean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endParaRPr lang="en-US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pic>
        <p:nvPicPr>
          <p:cNvPr id="31" name="Picture 14" descr="Green Check Mark Clip Art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686" y="5848165"/>
            <a:ext cx="484884" cy="36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7412489" y="5889729"/>
            <a:ext cx="819455" cy="369332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  <a:latin typeface="+mn-lt"/>
                <a:cs typeface="+mn-cs"/>
              </a:rPr>
              <a:t>~Zero</a:t>
            </a:r>
            <a:endParaRPr lang="en-US" sz="1800" dirty="0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01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sz="5400" b="1" kern="1200" cap="all" dirty="0">
                <a:ln/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parajita" pitchFamily="34" charset="0"/>
                <a:ea typeface="+mn-ea"/>
                <a:cs typeface="Aparajita" pitchFamily="34" charset="0"/>
              </a:rPr>
              <a:t>Thank you !!! </a:t>
            </a:r>
            <a:endParaRPr kumimoji="1" lang="en-US" sz="4000" b="1" kern="1200" cap="all" dirty="0">
              <a:ln/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parajita" pitchFamily="34" charset="0"/>
              <a:ea typeface="+mn-ea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2" y="1995914"/>
            <a:ext cx="2960688" cy="376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20902514">
            <a:off x="4138471" y="4006302"/>
            <a:ext cx="5600995" cy="15819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34122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cap="all" dirty="0" err="1" smtClean="0">
                <a:ln/>
                <a:solidFill>
                  <a:schemeClr val="accent3">
                    <a:lumMod val="6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parajita" pitchFamily="34" charset="0"/>
                <a:cs typeface="Aparajita" pitchFamily="34" charset="0"/>
              </a:rPr>
              <a:t>MobilityFirst</a:t>
            </a:r>
            <a:endParaRPr lang="en-US" sz="4000" cap="all" dirty="0">
              <a:ln/>
              <a:solidFill>
                <a:schemeClr val="accent3">
                  <a:lumMod val="6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8113" y="5882388"/>
            <a:ext cx="265008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i="1" dirty="0">
                <a:hlinkClick r:id="rId3"/>
              </a:rPr>
              <a:t>http://www.winlab.rutgers.edu/~tamvu/</a:t>
            </a:r>
            <a:endParaRPr lang="en-US" sz="1050" i="1" dirty="0"/>
          </a:p>
        </p:txBody>
      </p:sp>
      <p:sp>
        <p:nvSpPr>
          <p:cNvPr id="6" name="Rectangle 5"/>
          <p:cNvSpPr/>
          <p:nvPr/>
        </p:nvSpPr>
        <p:spPr>
          <a:xfrm>
            <a:off x="7616018" y="6382653"/>
            <a:ext cx="152798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i="1" dirty="0" smtClean="0"/>
              <a:t>Image </a:t>
            </a:r>
            <a:r>
              <a:rPr lang="en-US" sz="600" i="1" dirty="0"/>
              <a:t>courtesy of  </a:t>
            </a:r>
            <a:r>
              <a:rPr lang="en-US" sz="600" i="1" dirty="0" smtClean="0"/>
              <a:t>Jonathan </a:t>
            </a:r>
            <a:r>
              <a:rPr lang="en-US" sz="600" i="1" dirty="0" err="1"/>
              <a:t>Zittrain</a:t>
            </a:r>
            <a:endParaRPr lang="en-US" sz="600" i="1" dirty="0"/>
          </a:p>
        </p:txBody>
      </p:sp>
    </p:spTree>
    <p:extLst>
      <p:ext uri="{BB962C8B-B14F-4D97-AF65-F5344CB8AC3E}">
        <p14:creationId xmlns:p14="http://schemas.microsoft.com/office/powerpoint/2010/main" val="367400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69760" y="1447800"/>
            <a:ext cx="7620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ID</a:t>
            </a:r>
          </a:p>
        </p:txBody>
      </p:sp>
      <p:sp>
        <p:nvSpPr>
          <p:cNvPr id="7" name="Rectangle 6"/>
          <p:cNvSpPr/>
          <p:nvPr/>
        </p:nvSpPr>
        <p:spPr>
          <a:xfrm>
            <a:off x="7743372" y="1447800"/>
            <a:ext cx="7620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Loc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6969760" y="1447800"/>
            <a:ext cx="15240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IP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Locator – Identifier Split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Common idea is the separation of </a:t>
            </a:r>
            <a:br>
              <a:rPr lang="en-US" dirty="0" smtClean="0"/>
            </a:br>
            <a:r>
              <a:rPr lang="en-US" dirty="0" smtClean="0"/>
              <a:t>   Identifier from Routing Locator </a:t>
            </a:r>
          </a:p>
          <a:p>
            <a:pPr lvl="1"/>
            <a:r>
              <a:rPr lang="en-US" dirty="0" smtClean="0"/>
              <a:t>Locator is for routing</a:t>
            </a:r>
          </a:p>
          <a:p>
            <a:pPr lvl="1"/>
            <a:r>
              <a:rPr lang="en-US" dirty="0" smtClean="0"/>
              <a:t>Identifier is for naming</a:t>
            </a:r>
          </a:p>
          <a:p>
            <a:endParaRPr lang="en-US" dirty="0" smtClean="0"/>
          </a:p>
          <a:p>
            <a:r>
              <a:rPr lang="en-US" dirty="0" smtClean="0"/>
              <a:t>The approach </a:t>
            </a:r>
            <a:r>
              <a:rPr lang="en-US" dirty="0"/>
              <a:t>advocated by industry and research </a:t>
            </a:r>
            <a:r>
              <a:rPr lang="en-US" dirty="0" smtClean="0"/>
              <a:t>communities  </a:t>
            </a:r>
            <a:r>
              <a:rPr lang="en-US" dirty="0"/>
              <a:t>(e.g. </a:t>
            </a:r>
            <a:r>
              <a:rPr lang="en-US" dirty="0" smtClean="0"/>
              <a:t>AIP, HIP</a:t>
            </a:r>
            <a:r>
              <a:rPr lang="en-US" dirty="0"/>
              <a:t>, LISP, MILSA, </a:t>
            </a:r>
            <a:r>
              <a:rPr lang="en-US" b="1" dirty="0" err="1" smtClean="0"/>
              <a:t>MobilityFirst</a:t>
            </a:r>
            <a:r>
              <a:rPr lang="en-US" dirty="0"/>
              <a:t>, etc..)   </a:t>
            </a:r>
          </a:p>
          <a:p>
            <a:endParaRPr lang="en-US" dirty="0" smtClean="0"/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 flipV="1">
            <a:off x="-50800" y="1003300"/>
            <a:ext cx="9194800" cy="127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0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0.00069 0.1854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1.66667E-6 0.18495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794940"/>
              </p:ext>
            </p:extLst>
          </p:nvPr>
        </p:nvGraphicFramePr>
        <p:xfrm>
          <a:off x="5410200" y="1770710"/>
          <a:ext cx="2405844" cy="1601551"/>
        </p:xfrm>
        <a:graphic>
          <a:graphicData uri="http://schemas.openxmlformats.org/drawingml/2006/table">
            <a:tbl>
              <a:tblPr/>
              <a:tblGrid>
                <a:gridCol w="2405844"/>
              </a:tblGrid>
              <a:tr h="16015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71600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MobilityFirst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4886695" cy="152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825110"/>
              </p:ext>
            </p:extLst>
          </p:nvPr>
        </p:nvGraphicFramePr>
        <p:xfrm>
          <a:off x="5592855" y="2221468"/>
          <a:ext cx="2033077" cy="10972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00718"/>
                <a:gridCol w="1232359"/>
              </a:tblGrid>
              <a:tr h="24415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GUID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NA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4156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LapA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NA10,NA12</a:t>
                      </a:r>
                      <a:endParaRPr lang="en-US" sz="1200" dirty="0"/>
                    </a:p>
                  </a:txBody>
                  <a:tcPr/>
                </a:tc>
              </a:tr>
              <a:tr h="244156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PhoneX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NA20 =&gt; NA21</a:t>
                      </a:r>
                      <a:endParaRPr lang="en-US" sz="1200" dirty="0"/>
                    </a:p>
                  </a:txBody>
                  <a:tcPr/>
                </a:tc>
              </a:tr>
              <a:tr h="244156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VideoB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NA20,NA99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5629993" y="1752600"/>
            <a:ext cx="1958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 </a:t>
            </a:r>
            <a:r>
              <a:rPr lang="en-US" sz="1200" b="1" dirty="0" smtClean="0">
                <a:latin typeface="+mj-lt"/>
              </a:rPr>
              <a:t>Distributed Global Naming </a:t>
            </a:r>
          </a:p>
          <a:p>
            <a:pPr algn="ctr"/>
            <a:r>
              <a:rPr lang="en-US" sz="1200" b="1" dirty="0" smtClean="0">
                <a:latin typeface="+mj-lt"/>
              </a:rPr>
              <a:t>Resolution Service</a:t>
            </a:r>
            <a:endParaRPr lang="en-US" sz="1200" b="1" dirty="0">
              <a:latin typeface="+mj-lt"/>
            </a:endParaRPr>
          </a:p>
        </p:txBody>
      </p:sp>
      <p:sp>
        <p:nvSpPr>
          <p:cNvPr id="64" name="Right Arrow 63"/>
          <p:cNvSpPr/>
          <p:nvPr/>
        </p:nvSpPr>
        <p:spPr>
          <a:xfrm>
            <a:off x="4223385" y="2381661"/>
            <a:ext cx="1034415" cy="30297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5" name="TextBox 64"/>
          <p:cNvSpPr txBox="1"/>
          <p:nvPr/>
        </p:nvSpPr>
        <p:spPr>
          <a:xfrm>
            <a:off x="4191000" y="2221468"/>
            <a:ext cx="945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GUID query </a:t>
            </a:r>
            <a:endParaRPr lang="en-US" sz="1200" dirty="0"/>
          </a:p>
        </p:txBody>
      </p:sp>
      <p:sp>
        <p:nvSpPr>
          <p:cNvPr id="67" name="Right Arrow 66"/>
          <p:cNvSpPr/>
          <p:nvPr/>
        </p:nvSpPr>
        <p:spPr>
          <a:xfrm>
            <a:off x="7982522" y="2411026"/>
            <a:ext cx="1009078" cy="27543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8" name="TextBox 67"/>
          <p:cNvSpPr txBox="1"/>
          <p:nvPr/>
        </p:nvSpPr>
        <p:spPr>
          <a:xfrm>
            <a:off x="7909952" y="2221467"/>
            <a:ext cx="1015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returns NA(s)</a:t>
            </a:r>
            <a:endParaRPr lang="en-US" sz="12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64" y="3525160"/>
            <a:ext cx="8447236" cy="320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4" name="Straight Arrow Connector 53"/>
          <p:cNvCxnSpPr/>
          <p:nvPr/>
        </p:nvCxnSpPr>
        <p:spPr>
          <a:xfrm flipV="1">
            <a:off x="1600200" y="3810000"/>
            <a:ext cx="0" cy="8382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82217" y="3962400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L2 </a:t>
            </a:r>
            <a:r>
              <a:rPr lang="en-US" sz="1100" b="1" dirty="0" err="1" smtClean="0"/>
              <a:t>addr</a:t>
            </a:r>
            <a:r>
              <a:rPr lang="en-US" sz="1100" b="1" dirty="0" smtClean="0"/>
              <a:t>?</a:t>
            </a:r>
            <a:endParaRPr lang="en-US" sz="1100" b="1" dirty="0"/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1752600" y="3810000"/>
            <a:ext cx="0" cy="9144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749017" y="3962400"/>
            <a:ext cx="11047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NA2:aNode32</a:t>
            </a:r>
            <a:br>
              <a:rPr lang="en-US" sz="1100" b="1" dirty="0" smtClean="0"/>
            </a:br>
            <a:r>
              <a:rPr lang="en-US" sz="1100" b="1" dirty="0" smtClean="0"/>
              <a:t>NA1:aNode89</a:t>
            </a:r>
            <a:endParaRPr lang="en-US" sz="1100" b="1" dirty="0"/>
          </a:p>
        </p:txBody>
      </p:sp>
      <p:sp>
        <p:nvSpPr>
          <p:cNvPr id="77" name="Freeform 76"/>
          <p:cNvSpPr/>
          <p:nvPr/>
        </p:nvSpPr>
        <p:spPr>
          <a:xfrm>
            <a:off x="1745673" y="4495800"/>
            <a:ext cx="6388924" cy="1235045"/>
          </a:xfrm>
          <a:custGeom>
            <a:avLst/>
            <a:gdLst>
              <a:gd name="connsiteX0" fmla="*/ 0 w 6388924"/>
              <a:gd name="connsiteY0" fmla="*/ 356271 h 1235045"/>
              <a:gd name="connsiteX1" fmla="*/ 2434441 w 6388924"/>
              <a:gd name="connsiteY1" fmla="*/ 11 h 1235045"/>
              <a:gd name="connsiteX2" fmla="*/ 4667002 w 6388924"/>
              <a:gd name="connsiteY2" fmla="*/ 344396 h 1235045"/>
              <a:gd name="connsiteX3" fmla="*/ 5807033 w 6388924"/>
              <a:gd name="connsiteY3" fmla="*/ 605653 h 1235045"/>
              <a:gd name="connsiteX4" fmla="*/ 6388924 w 6388924"/>
              <a:gd name="connsiteY4" fmla="*/ 1235045 h 123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8924" h="1235045">
                <a:moveTo>
                  <a:pt x="0" y="356271"/>
                </a:moveTo>
                <a:cubicBezTo>
                  <a:pt x="828303" y="179130"/>
                  <a:pt x="1656607" y="1990"/>
                  <a:pt x="2434441" y="11"/>
                </a:cubicBezTo>
                <a:cubicBezTo>
                  <a:pt x="3212275" y="-1968"/>
                  <a:pt x="4104903" y="243456"/>
                  <a:pt x="4667002" y="344396"/>
                </a:cubicBezTo>
                <a:cubicBezTo>
                  <a:pt x="5229101" y="445336"/>
                  <a:pt x="5520046" y="457212"/>
                  <a:pt x="5807033" y="605653"/>
                </a:cubicBezTo>
                <a:cubicBezTo>
                  <a:pt x="6094020" y="754094"/>
                  <a:pt x="6241472" y="994569"/>
                  <a:pt x="6388924" y="123504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4049486" y="4488873"/>
            <a:ext cx="3930732" cy="1353787"/>
          </a:xfrm>
          <a:custGeom>
            <a:avLst/>
            <a:gdLst>
              <a:gd name="connsiteX0" fmla="*/ 0 w 3930732"/>
              <a:gd name="connsiteY0" fmla="*/ 0 h 1353787"/>
              <a:gd name="connsiteX1" fmla="*/ 831272 w 3930732"/>
              <a:gd name="connsiteY1" fmla="*/ 700644 h 1353787"/>
              <a:gd name="connsiteX2" fmla="*/ 2006930 w 3930732"/>
              <a:gd name="connsiteY2" fmla="*/ 1294410 h 1353787"/>
              <a:gd name="connsiteX3" fmla="*/ 2861953 w 3930732"/>
              <a:gd name="connsiteY3" fmla="*/ 1330036 h 1353787"/>
              <a:gd name="connsiteX4" fmla="*/ 3930732 w 3930732"/>
              <a:gd name="connsiteY4" fmla="*/ 1353787 h 1353787"/>
              <a:gd name="connsiteX5" fmla="*/ 3930732 w 3930732"/>
              <a:gd name="connsiteY5" fmla="*/ 1353787 h 135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0732" h="1353787">
                <a:moveTo>
                  <a:pt x="0" y="0"/>
                </a:moveTo>
                <a:cubicBezTo>
                  <a:pt x="248392" y="242454"/>
                  <a:pt x="496784" y="484909"/>
                  <a:pt x="831272" y="700644"/>
                </a:cubicBezTo>
                <a:cubicBezTo>
                  <a:pt x="1165760" y="916379"/>
                  <a:pt x="1668483" y="1189511"/>
                  <a:pt x="2006930" y="1294410"/>
                </a:cubicBezTo>
                <a:cubicBezTo>
                  <a:pt x="2345377" y="1399309"/>
                  <a:pt x="2861953" y="1330036"/>
                  <a:pt x="2861953" y="1330036"/>
                </a:cubicBezTo>
                <a:lnTo>
                  <a:pt x="3930732" y="1353787"/>
                </a:lnTo>
                <a:lnTo>
                  <a:pt x="3930732" y="1353787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21" y="4762002"/>
            <a:ext cx="336957" cy="17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9" name="Straight Arrow Connector 88"/>
          <p:cNvCxnSpPr/>
          <p:nvPr/>
        </p:nvCxnSpPr>
        <p:spPr>
          <a:xfrm flipV="1">
            <a:off x="6172200" y="3810000"/>
            <a:ext cx="0" cy="8382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6324600" y="3810000"/>
            <a:ext cx="0" cy="9144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026" y="4724400"/>
            <a:ext cx="845991" cy="100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94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5069 -0.0444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7 -0.04445 L 0.5007 0.0111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7 0.01111 L 0.35383 0.05278 L 0.48404 0.14305 L 0.70695 0.14444 " pathEditMode="relative" ptsTypes="AAAA">
                                      <p:cBhvr>
                                        <p:cTn id="7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animBg="1"/>
      <p:bldP spid="65" grpId="0"/>
      <p:bldP spid="67" grpId="0" animBg="1"/>
      <p:bldP spid="68" grpId="0"/>
      <p:bldP spid="69" grpId="0"/>
      <p:bldP spid="83" grpId="0"/>
      <p:bldP spid="77" grpId="0" animBg="1"/>
      <p:bldP spid="78" grpId="0" animBg="1"/>
      <p:bldP spid="7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1" name="AutoShape 13"/>
          <p:cNvSpPr>
            <a:spLocks noChangeArrowheads="1"/>
          </p:cNvSpPr>
          <p:nvPr/>
        </p:nvSpPr>
        <p:spPr bwMode="auto">
          <a:xfrm>
            <a:off x="3921524" y="1484084"/>
            <a:ext cx="533400" cy="550247"/>
          </a:xfrm>
          <a:prstGeom prst="rightArrow">
            <a:avLst>
              <a:gd name="adj1" fmla="val 50000"/>
              <a:gd name="adj2" fmla="val 35000"/>
            </a:avLst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200"/>
          </a:p>
        </p:txBody>
      </p:sp>
      <p:sp>
        <p:nvSpPr>
          <p:cNvPr id="43026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371600"/>
          </a:xfrm>
        </p:spPr>
        <p:txBody>
          <a:bodyPr/>
          <a:lstStyle/>
          <a:p>
            <a:r>
              <a:rPr lang="en-US" dirty="0" smtClean="0"/>
              <a:t>Naming Service Design Goals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4622" y="1528376"/>
            <a:ext cx="3093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Mobility </a:t>
            </a:r>
            <a:r>
              <a:rPr lang="en-US" sz="1200" dirty="0"/>
              <a:t>is directly handled using</a:t>
            </a:r>
          </a:p>
          <a:p>
            <a:r>
              <a:rPr lang="en-US" sz="1200" dirty="0"/>
              <a:t>dynamic identifier to locator mapping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86678" y="1620707"/>
            <a:ext cx="3527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Low mapping look up latency ( ~ 100ms) </a:t>
            </a:r>
            <a:endParaRPr lang="en-US" sz="1200" dirty="0"/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3921524" y="2347691"/>
            <a:ext cx="533400" cy="550247"/>
          </a:xfrm>
          <a:prstGeom prst="rightArrow">
            <a:avLst>
              <a:gd name="adj1" fmla="val 50000"/>
              <a:gd name="adj2" fmla="val 35000"/>
            </a:avLst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200"/>
          </a:p>
        </p:txBody>
      </p:sp>
      <p:sp>
        <p:nvSpPr>
          <p:cNvPr id="18" name="TextBox 17"/>
          <p:cNvSpPr txBox="1"/>
          <p:nvPr/>
        </p:nvSpPr>
        <p:spPr>
          <a:xfrm>
            <a:off x="434622" y="2391983"/>
            <a:ext cx="321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Fast mobility support </a:t>
            </a:r>
            <a:r>
              <a:rPr lang="en-US" sz="1200" dirty="0" smtClean="0"/>
              <a:t>requires </a:t>
            </a:r>
            <a:r>
              <a:rPr lang="en-US" sz="1200" dirty="0"/>
              <a:t>that</a:t>
            </a:r>
          </a:p>
          <a:p>
            <a:r>
              <a:rPr lang="en-US" sz="1200" dirty="0"/>
              <a:t>the </a:t>
            </a:r>
            <a:r>
              <a:rPr lang="en-US" sz="1200" dirty="0" smtClean="0"/>
              <a:t>mappings </a:t>
            </a:r>
            <a:r>
              <a:rPr lang="en-US" sz="1200" dirty="0"/>
              <a:t>be updated at a time-scale</a:t>
            </a:r>
          </a:p>
          <a:p>
            <a:r>
              <a:rPr lang="en-US" sz="1200" dirty="0"/>
              <a:t>smaller than the inter-query time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86678" y="2484314"/>
            <a:ext cx="3527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Low staleness</a:t>
            </a:r>
            <a:endParaRPr lang="en-US" sz="1200" dirty="0"/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3921524" y="4018462"/>
            <a:ext cx="533400" cy="550248"/>
          </a:xfrm>
          <a:prstGeom prst="rightArrow">
            <a:avLst>
              <a:gd name="adj1" fmla="val 50000"/>
              <a:gd name="adj2" fmla="val 35000"/>
            </a:avLst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200"/>
          </a:p>
        </p:txBody>
      </p:sp>
      <p:sp>
        <p:nvSpPr>
          <p:cNvPr id="22" name="TextBox 21"/>
          <p:cNvSpPr txBox="1"/>
          <p:nvPr/>
        </p:nvSpPr>
        <p:spPr>
          <a:xfrm>
            <a:off x="434622" y="4062755"/>
            <a:ext cx="3093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Flat </a:t>
            </a:r>
            <a:r>
              <a:rPr lang="en-US" sz="1200" dirty="0"/>
              <a:t>identifiers would lead to</a:t>
            </a:r>
          </a:p>
          <a:p>
            <a:r>
              <a:rPr lang="en-US" sz="1200" dirty="0"/>
              <a:t>substantially more number of identifier to locator entries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86678" y="4155086"/>
            <a:ext cx="3527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Storage </a:t>
            </a:r>
            <a:r>
              <a:rPr lang="en-US" sz="1200" dirty="0" smtClean="0"/>
              <a:t>Scalability ( ~10 billion of  mappings)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25" name="AutoShape 13"/>
          <p:cNvSpPr>
            <a:spLocks noChangeArrowheads="1"/>
          </p:cNvSpPr>
          <p:nvPr/>
        </p:nvSpPr>
        <p:spPr bwMode="auto">
          <a:xfrm>
            <a:off x="3921524" y="3183076"/>
            <a:ext cx="533400" cy="550248"/>
          </a:xfrm>
          <a:prstGeom prst="rightArrow">
            <a:avLst>
              <a:gd name="adj1" fmla="val 50000"/>
              <a:gd name="adj2" fmla="val 35000"/>
            </a:avLst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200"/>
          </a:p>
        </p:txBody>
      </p:sp>
      <p:sp>
        <p:nvSpPr>
          <p:cNvPr id="26" name="TextBox 25"/>
          <p:cNvSpPr txBox="1"/>
          <p:nvPr/>
        </p:nvSpPr>
        <p:spPr>
          <a:xfrm>
            <a:off x="434622" y="3227369"/>
            <a:ext cx="3093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Support heterogeneous networked objects including </a:t>
            </a:r>
            <a:r>
              <a:rPr lang="en-US" sz="1200" dirty="0"/>
              <a:t>devices, </a:t>
            </a:r>
            <a:r>
              <a:rPr lang="en-US" sz="1200" dirty="0" smtClean="0"/>
              <a:t>sensors, context, content, etc..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4886678" y="3319699"/>
            <a:ext cx="352777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Flat Identifier support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434622" y="4906600"/>
            <a:ext cx="3093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As the heart of the whole network architecture, RS must be robust </a:t>
            </a:r>
            <a:endParaRPr lang="en-US" sz="1200" dirty="0"/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auto">
          <a:xfrm>
            <a:off x="3921524" y="4818017"/>
            <a:ext cx="533400" cy="550248"/>
          </a:xfrm>
          <a:prstGeom prst="rightArrow">
            <a:avLst>
              <a:gd name="adj1" fmla="val 50000"/>
              <a:gd name="adj2" fmla="val 35000"/>
            </a:avLst>
          </a:prstGeom>
          <a:gradFill rotWithShape="0">
            <a:gsLst>
              <a:gs pos="0">
                <a:srgbClr val="00CC99"/>
              </a:gs>
              <a:gs pos="100000">
                <a:srgbClr val="00CC99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200"/>
          </a:p>
        </p:txBody>
      </p:sp>
      <p:sp>
        <p:nvSpPr>
          <p:cNvPr id="33" name="TextBox 32"/>
          <p:cNvSpPr txBox="1"/>
          <p:nvPr/>
        </p:nvSpPr>
        <p:spPr>
          <a:xfrm>
            <a:off x="4886678" y="4954640"/>
            <a:ext cx="352777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itchFamily="34" charset="0"/>
              </a:rPr>
              <a:t>Decentralized, cooperating resolvers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6008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1" grpId="0" animBg="1"/>
      <p:bldP spid="2" grpId="0"/>
      <p:bldP spid="16" grpId="0"/>
      <p:bldP spid="17" grpId="0" animBg="1"/>
      <p:bldP spid="18" grpId="0"/>
      <p:bldP spid="19" grpId="0"/>
      <p:bldP spid="21" grpId="0" animBg="1"/>
      <p:bldP spid="22" grpId="0"/>
      <p:bldP spid="23" grpId="0"/>
      <p:bldP spid="25" grpId="0" animBg="1"/>
      <p:bldP spid="26" grpId="0"/>
      <p:bldP spid="27" grpId="0"/>
      <p:bldP spid="31" grpId="0"/>
      <p:bldP spid="32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4" name="Rectangle 8"/>
          <p:cNvSpPr>
            <a:spLocks noGrp="1" noChangeArrowheads="1"/>
          </p:cNvSpPr>
          <p:nvPr>
            <p:ph type="title"/>
          </p:nvPr>
        </p:nvSpPr>
        <p:spPr>
          <a:xfrm>
            <a:off x="8460" y="-2823"/>
            <a:ext cx="8805340" cy="1143000"/>
          </a:xfrm>
        </p:spPr>
        <p:txBody>
          <a:bodyPr/>
          <a:lstStyle/>
          <a:p>
            <a:r>
              <a:rPr lang="en-US" sz="4000" dirty="0" smtClean="0"/>
              <a:t>Existing </a:t>
            </a:r>
            <a:r>
              <a:rPr lang="en-US" sz="4000" i="1" dirty="0" smtClean="0"/>
              <a:t>Scalable</a:t>
            </a:r>
            <a:r>
              <a:rPr lang="en-US" sz="4000" dirty="0" smtClean="0"/>
              <a:t> Naming Systems</a:t>
            </a:r>
            <a:endParaRPr lang="en-US" sz="6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464825"/>
              </p:ext>
            </p:extLst>
          </p:nvPr>
        </p:nvGraphicFramePr>
        <p:xfrm>
          <a:off x="444500" y="1625600"/>
          <a:ext cx="7988299" cy="6400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81601"/>
                <a:gridCol w="1388532"/>
                <a:gridCol w="1526967"/>
                <a:gridCol w="2035956"/>
                <a:gridCol w="1555243"/>
              </a:tblGrid>
              <a:tr h="1990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Lookup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Latency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Staleness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 Flat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r>
                        <a:rPr lang="en-US" baseline="0" dirty="0" smtClean="0"/>
                        <a:t> overhead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727015"/>
              </p:ext>
            </p:extLst>
          </p:nvPr>
        </p:nvGraphicFramePr>
        <p:xfrm>
          <a:off x="444500" y="2311405"/>
          <a:ext cx="7988299" cy="4444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81601"/>
                <a:gridCol w="1388532"/>
                <a:gridCol w="1526967"/>
                <a:gridCol w="2035956"/>
                <a:gridCol w="1555243"/>
              </a:tblGrid>
              <a:tr h="444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DNS</a:t>
                      </a:r>
                      <a:endParaRPr 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Low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High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6" name="AutoShape 2" descr="http://images.wikia.com/witcher/images/a/a2/X_mark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://images.wikia.com/witcher/images/a/a2/X_mark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318833"/>
              </p:ext>
            </p:extLst>
          </p:nvPr>
        </p:nvGraphicFramePr>
        <p:xfrm>
          <a:off x="444500" y="2832105"/>
          <a:ext cx="7988299" cy="4444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81601"/>
                <a:gridCol w="1388532"/>
                <a:gridCol w="1526967"/>
                <a:gridCol w="2035956"/>
                <a:gridCol w="1555243"/>
              </a:tblGrid>
              <a:tr h="444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LISP-TREE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High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pic>
        <p:nvPicPr>
          <p:cNvPr id="1034" name="Picture 10" descr="X Wrong Cross No Clip Art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8" y="2349503"/>
            <a:ext cx="594521" cy="34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X Wrong Cross No Clip Art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070" y="2874734"/>
            <a:ext cx="629407" cy="36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913963"/>
              </p:ext>
            </p:extLst>
          </p:nvPr>
        </p:nvGraphicFramePr>
        <p:xfrm>
          <a:off x="444500" y="3378205"/>
          <a:ext cx="7988299" cy="4444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81601"/>
                <a:gridCol w="1388532"/>
                <a:gridCol w="1526967"/>
                <a:gridCol w="2035956"/>
                <a:gridCol w="1555243"/>
              </a:tblGrid>
              <a:tr h="444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LISP-DHT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en-US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High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pic>
        <p:nvPicPr>
          <p:cNvPr id="19" name="Picture 12" descr="X Wrong Cross No Clip Art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070" y="3420834"/>
            <a:ext cx="629407" cy="36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570877"/>
              </p:ext>
            </p:extLst>
          </p:nvPr>
        </p:nvGraphicFramePr>
        <p:xfrm>
          <a:off x="444500" y="3924305"/>
          <a:ext cx="7988299" cy="4444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81601"/>
                <a:gridCol w="1388532"/>
                <a:gridCol w="1526967"/>
                <a:gridCol w="2035956"/>
                <a:gridCol w="1555243"/>
              </a:tblGrid>
              <a:tr h="444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DHT-MAP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endParaRPr lang="en-US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High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408832"/>
              </p:ext>
            </p:extLst>
          </p:nvPr>
        </p:nvGraphicFramePr>
        <p:xfrm>
          <a:off x="444500" y="4457705"/>
          <a:ext cx="7988299" cy="4444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81601"/>
                <a:gridCol w="1388532"/>
                <a:gridCol w="1526967"/>
                <a:gridCol w="2035956"/>
                <a:gridCol w="1555243"/>
              </a:tblGrid>
              <a:tr h="444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SILMS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High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endParaRPr lang="en-US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pic>
        <p:nvPicPr>
          <p:cNvPr id="1038" name="Picture 14" descr="Green Check Mark Clip Art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303" y="3935076"/>
            <a:ext cx="484884" cy="36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Green Check Mark Clip Art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03" y="4455776"/>
            <a:ext cx="484884" cy="36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575756"/>
              </p:ext>
            </p:extLst>
          </p:nvPr>
        </p:nvGraphicFramePr>
        <p:xfrm>
          <a:off x="444500" y="5029205"/>
          <a:ext cx="7988299" cy="4444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81601"/>
                <a:gridCol w="1388532"/>
                <a:gridCol w="1526967"/>
                <a:gridCol w="2035956"/>
                <a:gridCol w="1555243"/>
              </a:tblGrid>
              <a:tr h="4444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???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endParaRPr lang="en-US" b="1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pic>
        <p:nvPicPr>
          <p:cNvPr id="27" name="Picture 14" descr="Green Check Mark Clip Art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03" y="5027276"/>
            <a:ext cx="484884" cy="36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71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Related work</a:t>
            </a:r>
          </a:p>
          <a:p>
            <a:r>
              <a:rPr lang="en-US" b="1" dirty="0" err="1" smtClean="0"/>
              <a:t>DMap</a:t>
            </a:r>
            <a:r>
              <a:rPr lang="en-US" b="1" dirty="0" smtClean="0"/>
              <a:t> (Direct Mapping) </a:t>
            </a:r>
          </a:p>
          <a:p>
            <a:pPr lvl="1"/>
            <a:r>
              <a:rPr lang="en-US" b="1" dirty="0" smtClean="0"/>
              <a:t>Minimize latency through in-network single-hop hashing</a:t>
            </a:r>
          </a:p>
          <a:p>
            <a:pPr lvl="1"/>
            <a:r>
              <a:rPr lang="en-US" b="1" dirty="0" smtClean="0"/>
              <a:t>Leveraging reachability information of underlying routing infrastructure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9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1511300"/>
            <a:ext cx="3852862" cy="500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53456" y="5260181"/>
            <a:ext cx="228917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 </a:t>
            </a:r>
            <a:r>
              <a:rPr lang="en-US" sz="1600" dirty="0" smtClean="0"/>
              <a:t>Storage AS#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58206" y="5364956"/>
            <a:ext cx="228917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 </a:t>
            </a:r>
            <a:r>
              <a:rPr lang="en-US" sz="1600" dirty="0" smtClean="0"/>
              <a:t>Storage AS#</a:t>
            </a:r>
            <a:endParaRPr lang="en-US" b="1" dirty="0"/>
          </a:p>
        </p:txBody>
      </p:sp>
      <p:sp>
        <p:nvSpPr>
          <p:cNvPr id="35" name="Rectangle 34"/>
          <p:cNvSpPr/>
          <p:nvPr/>
        </p:nvSpPr>
        <p:spPr>
          <a:xfrm>
            <a:off x="417512" y="4287601"/>
            <a:ext cx="2133600" cy="381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/>
              <a:t>IP to AS# lookup</a:t>
            </a:r>
            <a:endParaRPr lang="en-US" sz="1800" b="1" dirty="0"/>
          </a:p>
        </p:txBody>
      </p:sp>
      <p:sp>
        <p:nvSpPr>
          <p:cNvPr id="31" name="Rectangle 30"/>
          <p:cNvSpPr/>
          <p:nvPr/>
        </p:nvSpPr>
        <p:spPr>
          <a:xfrm>
            <a:off x="303212" y="4363801"/>
            <a:ext cx="2133600" cy="381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/>
              <a:t>IP to AS# lookup</a:t>
            </a:r>
            <a:endParaRPr lang="en-US" sz="1800" b="1" dirty="0"/>
          </a:p>
        </p:txBody>
      </p:sp>
      <p:sp>
        <p:nvSpPr>
          <p:cNvPr id="25" name="Rectangle 24"/>
          <p:cNvSpPr/>
          <p:nvPr/>
        </p:nvSpPr>
        <p:spPr>
          <a:xfrm>
            <a:off x="474662" y="2704307"/>
            <a:ext cx="2133600" cy="381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/>
              <a:t>Consistent hash</a:t>
            </a:r>
            <a:endParaRPr lang="en-US" sz="1800" b="1" dirty="0"/>
          </a:p>
        </p:txBody>
      </p:sp>
      <p:sp>
        <p:nvSpPr>
          <p:cNvPr id="24" name="Rectangle 23"/>
          <p:cNvSpPr/>
          <p:nvPr/>
        </p:nvSpPr>
        <p:spPr>
          <a:xfrm>
            <a:off x="322262" y="2780507"/>
            <a:ext cx="2133600" cy="381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/>
              <a:t>Consistent hash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90675" y="2284003"/>
            <a:ext cx="2514600" cy="3698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(00101100……10011001)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812" y="2866232"/>
            <a:ext cx="2133600" cy="381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/>
              <a:t>Consistent hash</a:t>
            </a:r>
            <a:endParaRPr lang="en-US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5500" y="2251074"/>
            <a:ext cx="76200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 </a:t>
            </a:r>
            <a:r>
              <a:rPr lang="en-US" sz="1200" b="1" dirty="0" smtClean="0"/>
              <a:t>GUID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5" idx="2"/>
            <a:endCxn id="4" idx="0"/>
          </p:cNvCxnSpPr>
          <p:nvPr/>
        </p:nvCxnSpPr>
        <p:spPr>
          <a:xfrm>
            <a:off x="1206500" y="2528073"/>
            <a:ext cx="11112" cy="33815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90675" y="3770074"/>
            <a:ext cx="1981200" cy="4068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IP</a:t>
            </a:r>
            <a:r>
              <a:rPr lang="en-US" b="1" baseline="-25000" dirty="0"/>
              <a:t>x</a:t>
            </a:r>
            <a:r>
              <a:rPr lang="en-US" b="1" dirty="0"/>
              <a:t> = (44.32.1.153)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Mapping (</a:t>
            </a:r>
            <a:r>
              <a:rPr lang="en-US" dirty="0" err="1" smtClean="0"/>
              <a:t>DMap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292100" y="1498600"/>
            <a:ext cx="8699500" cy="127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3906" y="5479256"/>
            <a:ext cx="228917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 </a:t>
            </a:r>
            <a:r>
              <a:rPr lang="en-US" sz="1600" dirty="0" smtClean="0"/>
              <a:t>Storage AS#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2666922" y="3835369"/>
            <a:ext cx="2051128" cy="144622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36850" y="3930393"/>
            <a:ext cx="1914525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Global Prefix Table</a:t>
            </a:r>
          </a:p>
          <a:p>
            <a:pPr algn="ctr">
              <a:defRPr/>
            </a:pPr>
            <a:r>
              <a:rPr lang="en-US" sz="1200" dirty="0" smtClean="0"/>
              <a:t>{e.g. BGP)</a:t>
            </a:r>
            <a:endParaRPr lang="en-US" sz="1200" b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667533"/>
              </p:ext>
            </p:extLst>
          </p:nvPr>
        </p:nvGraphicFramePr>
        <p:xfrm>
          <a:off x="2736850" y="4318612"/>
          <a:ext cx="1905000" cy="80557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35000"/>
                <a:gridCol w="635000"/>
                <a:gridCol w="635000"/>
              </a:tblGrid>
              <a:tr h="348379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Prefix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AS#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Nexhop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9158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...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...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...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71533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150812" y="4459051"/>
            <a:ext cx="2133600" cy="381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/>
              <a:t>IP to AS# lookup</a:t>
            </a:r>
            <a:endParaRPr lang="en-US" sz="1800" b="1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1004888" y="4241720"/>
            <a:ext cx="382588" cy="17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0" idx="0"/>
          </p:cNvCxnSpPr>
          <p:nvPr/>
        </p:nvCxnSpPr>
        <p:spPr>
          <a:xfrm>
            <a:off x="1188493" y="4840051"/>
            <a:ext cx="1" cy="6392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 flipV="1">
            <a:off x="2284412" y="3860770"/>
            <a:ext cx="382510" cy="573117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2284412" y="4845039"/>
            <a:ext cx="382510" cy="436553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996950" y="3548618"/>
            <a:ext cx="7620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 </a:t>
            </a:r>
            <a:r>
              <a:rPr lang="en-US" sz="1600" b="1" dirty="0" err="1" smtClean="0"/>
              <a:t>IP</a:t>
            </a:r>
            <a:r>
              <a:rPr lang="en-US" sz="1600" baseline="-25000" dirty="0" err="1"/>
              <a:t>x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911225" y="3624818"/>
            <a:ext cx="7620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 </a:t>
            </a:r>
            <a:r>
              <a:rPr lang="en-US" sz="1600" b="1" dirty="0" err="1" smtClean="0"/>
              <a:t>IP</a:t>
            </a:r>
            <a:r>
              <a:rPr lang="en-US" sz="1600" baseline="-25000" dirty="0" err="1"/>
              <a:t>x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25500" y="3691493"/>
            <a:ext cx="7620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 </a:t>
            </a:r>
            <a:r>
              <a:rPr lang="en-US" sz="1600" b="1" dirty="0" err="1" smtClean="0"/>
              <a:t>IP</a:t>
            </a:r>
            <a:r>
              <a:rPr lang="en-US" sz="1600" baseline="-25000" dirty="0" err="1"/>
              <a:t>x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014413" y="3508295"/>
            <a:ext cx="382588" cy="17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/>
          <p:cNvSpPr/>
          <p:nvPr/>
        </p:nvSpPr>
        <p:spPr bwMode="auto">
          <a:xfrm rot="2700000">
            <a:off x="2419012" y="5556084"/>
            <a:ext cx="113307" cy="421352"/>
          </a:xfrm>
          <a:prstGeom prst="rightBrac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5862" y="5710026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K replicas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40" name="Right Brace 39"/>
          <p:cNvSpPr/>
          <p:nvPr/>
        </p:nvSpPr>
        <p:spPr bwMode="auto">
          <a:xfrm rot="2700000">
            <a:off x="2399208" y="4627905"/>
            <a:ext cx="113307" cy="421352"/>
          </a:xfrm>
          <a:prstGeom prst="rightBrac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Right Brace 41"/>
          <p:cNvSpPr/>
          <p:nvPr/>
        </p:nvSpPr>
        <p:spPr bwMode="auto">
          <a:xfrm rot="2700000">
            <a:off x="2465457" y="3058521"/>
            <a:ext cx="113307" cy="421352"/>
          </a:xfrm>
          <a:prstGeom prst="rightBrac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7612" y="3242784"/>
            <a:ext cx="2584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K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86489" y="4821692"/>
            <a:ext cx="2584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K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852512" y="6457890"/>
            <a:ext cx="2180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Mapping Update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9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6" grpId="0" animBg="1"/>
      <p:bldP spid="35" grpId="0" animBg="1"/>
      <p:bldP spid="31" grpId="0" animBg="1"/>
      <p:bldP spid="25" grpId="0" animBg="1"/>
      <p:bldP spid="24" grpId="0" animBg="1"/>
      <p:bldP spid="6" grpId="0" animBg="1"/>
      <p:bldP spid="4" grpId="0" animBg="1"/>
      <p:bldP spid="5" grpId="0" animBg="1"/>
      <p:bldP spid="19" grpId="0" animBg="1"/>
      <p:bldP spid="20" grpId="0" animBg="1"/>
      <p:bldP spid="14" grpId="0" animBg="1"/>
      <p:bldP spid="23" grpId="0" animBg="1"/>
      <p:bldP spid="26" grpId="0" animBg="1"/>
      <p:bldP spid="29" grpId="0" animBg="1"/>
      <p:bldP spid="27" grpId="0" animBg="1"/>
      <p:bldP spid="22" grpId="0" animBg="1"/>
      <p:bldP spid="7" grpId="0" animBg="1"/>
      <p:bldP spid="8" grpId="0"/>
      <p:bldP spid="40" grpId="0" animBg="1"/>
      <p:bldP spid="42" grpId="0" animBg="1"/>
      <p:bldP spid="9" grpId="0"/>
      <p:bldP spid="11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9" y="1511300"/>
            <a:ext cx="3885822" cy="502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53456" y="5260181"/>
            <a:ext cx="228917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 </a:t>
            </a:r>
            <a:r>
              <a:rPr lang="en-US" sz="1600" dirty="0" smtClean="0"/>
              <a:t>Storage AS#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58206" y="5364956"/>
            <a:ext cx="228917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 </a:t>
            </a:r>
            <a:r>
              <a:rPr lang="en-US" sz="1600" dirty="0" smtClean="0"/>
              <a:t>Storage AS#</a:t>
            </a:r>
            <a:endParaRPr lang="en-US" b="1" dirty="0"/>
          </a:p>
        </p:txBody>
      </p:sp>
      <p:sp>
        <p:nvSpPr>
          <p:cNvPr id="35" name="Rectangle 34"/>
          <p:cNvSpPr/>
          <p:nvPr/>
        </p:nvSpPr>
        <p:spPr>
          <a:xfrm>
            <a:off x="417512" y="4287601"/>
            <a:ext cx="2133600" cy="381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/>
              <a:t>IP to AS# lookup</a:t>
            </a:r>
            <a:endParaRPr lang="en-US" sz="1800" b="1" dirty="0"/>
          </a:p>
        </p:txBody>
      </p:sp>
      <p:sp>
        <p:nvSpPr>
          <p:cNvPr id="31" name="Rectangle 30"/>
          <p:cNvSpPr/>
          <p:nvPr/>
        </p:nvSpPr>
        <p:spPr>
          <a:xfrm>
            <a:off x="303212" y="4363801"/>
            <a:ext cx="2133600" cy="381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/>
              <a:t>IP to AS# lookup</a:t>
            </a:r>
            <a:endParaRPr lang="en-US" sz="1800" b="1" dirty="0"/>
          </a:p>
        </p:txBody>
      </p:sp>
      <p:sp>
        <p:nvSpPr>
          <p:cNvPr id="25" name="Rectangle 24"/>
          <p:cNvSpPr/>
          <p:nvPr/>
        </p:nvSpPr>
        <p:spPr>
          <a:xfrm>
            <a:off x="474662" y="2704307"/>
            <a:ext cx="2133600" cy="381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/>
              <a:t>Consistent hash</a:t>
            </a:r>
            <a:endParaRPr lang="en-US" sz="1800" b="1" dirty="0"/>
          </a:p>
        </p:txBody>
      </p:sp>
      <p:sp>
        <p:nvSpPr>
          <p:cNvPr id="24" name="Rectangle 23"/>
          <p:cNvSpPr/>
          <p:nvPr/>
        </p:nvSpPr>
        <p:spPr>
          <a:xfrm>
            <a:off x="322262" y="2780507"/>
            <a:ext cx="2133600" cy="381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/>
              <a:t>Consistent hash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90675" y="2284003"/>
            <a:ext cx="2514600" cy="3698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(00101100……10011001)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812" y="2866232"/>
            <a:ext cx="2133600" cy="381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/>
              <a:t>Consistent hash</a:t>
            </a:r>
            <a:endParaRPr lang="en-US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5500" y="2251074"/>
            <a:ext cx="76200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 </a:t>
            </a:r>
            <a:r>
              <a:rPr lang="en-US" sz="1200" b="1" dirty="0" smtClean="0"/>
              <a:t>GUID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5" idx="2"/>
            <a:endCxn id="4" idx="0"/>
          </p:cNvCxnSpPr>
          <p:nvPr/>
        </p:nvCxnSpPr>
        <p:spPr>
          <a:xfrm>
            <a:off x="1206500" y="2528073"/>
            <a:ext cx="11112" cy="33815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90675" y="3770074"/>
            <a:ext cx="1981200" cy="4068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IP</a:t>
            </a:r>
            <a:r>
              <a:rPr lang="en-US" b="1" baseline="-25000" dirty="0"/>
              <a:t>x</a:t>
            </a:r>
            <a:r>
              <a:rPr lang="en-US" b="1" dirty="0"/>
              <a:t> = (44.32.1.153)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Mapping (</a:t>
            </a:r>
            <a:r>
              <a:rPr lang="en-US" dirty="0" err="1" smtClean="0"/>
              <a:t>DMap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292100" y="1498600"/>
            <a:ext cx="8699500" cy="127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3906" y="5479256"/>
            <a:ext cx="228917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 </a:t>
            </a:r>
            <a:r>
              <a:rPr lang="en-US" sz="1600" dirty="0" smtClean="0"/>
              <a:t>Storage AS#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2666922" y="3835369"/>
            <a:ext cx="2051128" cy="144622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36850" y="3930393"/>
            <a:ext cx="1914525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Global Prefix Table</a:t>
            </a:r>
          </a:p>
          <a:p>
            <a:pPr algn="ctr">
              <a:defRPr/>
            </a:pPr>
            <a:r>
              <a:rPr lang="en-US" sz="1200" dirty="0" smtClean="0"/>
              <a:t>{e.g. BGP)</a:t>
            </a:r>
            <a:endParaRPr lang="en-US" sz="1200" b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888423"/>
              </p:ext>
            </p:extLst>
          </p:nvPr>
        </p:nvGraphicFramePr>
        <p:xfrm>
          <a:off x="2736850" y="4318612"/>
          <a:ext cx="1905000" cy="80557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35000"/>
                <a:gridCol w="635000"/>
                <a:gridCol w="635000"/>
              </a:tblGrid>
              <a:tr h="348379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Prefix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AS#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Nexhop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9158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...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...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...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71533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150812" y="4459051"/>
            <a:ext cx="2133600" cy="381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/>
              <a:t>IP to AS# lookup</a:t>
            </a:r>
            <a:endParaRPr lang="en-US" sz="1800" b="1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1004888" y="4241720"/>
            <a:ext cx="382588" cy="17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0" idx="0"/>
          </p:cNvCxnSpPr>
          <p:nvPr/>
        </p:nvCxnSpPr>
        <p:spPr>
          <a:xfrm>
            <a:off x="1188493" y="4840051"/>
            <a:ext cx="1" cy="6392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 flipV="1">
            <a:off x="2284412" y="3860770"/>
            <a:ext cx="382510" cy="573117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2284412" y="4845039"/>
            <a:ext cx="382510" cy="436553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996950" y="3548618"/>
            <a:ext cx="7620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 </a:t>
            </a:r>
            <a:r>
              <a:rPr lang="en-US" sz="1600" b="1" dirty="0" err="1" smtClean="0"/>
              <a:t>IP</a:t>
            </a:r>
            <a:r>
              <a:rPr lang="en-US" sz="1600" baseline="-25000" dirty="0" err="1"/>
              <a:t>x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911225" y="3624818"/>
            <a:ext cx="7620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 </a:t>
            </a:r>
            <a:r>
              <a:rPr lang="en-US" sz="1600" b="1" dirty="0" err="1" smtClean="0"/>
              <a:t>IP</a:t>
            </a:r>
            <a:r>
              <a:rPr lang="en-US" sz="1600" baseline="-25000" dirty="0" err="1"/>
              <a:t>x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25500" y="3691493"/>
            <a:ext cx="7620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 </a:t>
            </a:r>
            <a:r>
              <a:rPr lang="en-US" sz="1600" b="1" dirty="0" err="1" smtClean="0"/>
              <a:t>IP</a:t>
            </a:r>
            <a:r>
              <a:rPr lang="en-US" sz="1600" baseline="-25000" dirty="0" err="1"/>
              <a:t>x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014413" y="3508295"/>
            <a:ext cx="382588" cy="17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/>
          <p:cNvSpPr/>
          <p:nvPr/>
        </p:nvSpPr>
        <p:spPr bwMode="auto">
          <a:xfrm rot="2700000">
            <a:off x="2419012" y="5556084"/>
            <a:ext cx="113307" cy="421352"/>
          </a:xfrm>
          <a:prstGeom prst="rightBrac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5862" y="5710026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K replicas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40" name="Right Brace 39"/>
          <p:cNvSpPr/>
          <p:nvPr/>
        </p:nvSpPr>
        <p:spPr bwMode="auto">
          <a:xfrm rot="2700000">
            <a:off x="2399208" y="4627905"/>
            <a:ext cx="113307" cy="421352"/>
          </a:xfrm>
          <a:prstGeom prst="rightBrac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Right Brace 41"/>
          <p:cNvSpPr/>
          <p:nvPr/>
        </p:nvSpPr>
        <p:spPr bwMode="auto">
          <a:xfrm rot="2700000">
            <a:off x="2465457" y="3058521"/>
            <a:ext cx="113307" cy="421352"/>
          </a:xfrm>
          <a:prstGeom prst="rightBrac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7612" y="3242784"/>
            <a:ext cx="2584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K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86489" y="4821692"/>
            <a:ext cx="2584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K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852512" y="6457890"/>
            <a:ext cx="2180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Mapping Update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7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4" grpId="0" animBg="1"/>
      <p:bldP spid="42" grpId="0" animBg="1"/>
      <p:bldP spid="9" grpId="0"/>
    </p:bldLst>
  </p:timing>
</p:sld>
</file>

<file path=ppt/theme/theme1.xml><?xml version="1.0" encoding="utf-8"?>
<a:theme xmlns:a="http://schemas.openxmlformats.org/drawingml/2006/main" name="Pixel">
  <a:themeElements>
    <a:clrScheme name="Pixel 13">
      <a:dk1>
        <a:srgbClr val="000066"/>
      </a:dk1>
      <a:lt1>
        <a:srgbClr val="FFFFFF"/>
      </a:lt1>
      <a:dk2>
        <a:srgbClr val="000066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56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66"/>
        </a:dk1>
        <a:lt1>
          <a:srgbClr val="FFFFFF"/>
        </a:lt1>
        <a:dk2>
          <a:srgbClr val="000066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56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23845</TotalTime>
  <Words>1419</Words>
  <Application>Microsoft Office PowerPoint</Application>
  <PresentationFormat>On-screen Show (4:3)</PresentationFormat>
  <Paragraphs>472</Paragraphs>
  <Slides>27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Pixel</vt:lpstr>
      <vt:lpstr>DMAP : Global Name Resolution Services Through Direct Mapping </vt:lpstr>
      <vt:lpstr>Today’s Internet</vt:lpstr>
      <vt:lpstr>Locator – Identifier Split</vt:lpstr>
      <vt:lpstr>Example: MobilityFirst</vt:lpstr>
      <vt:lpstr>Naming Service Design Goals</vt:lpstr>
      <vt:lpstr>Existing Scalable Naming Systems</vt:lpstr>
      <vt:lpstr>Outline</vt:lpstr>
      <vt:lpstr>Direct Mapping (DMap)</vt:lpstr>
      <vt:lpstr>Direct Mapping (DMap)</vt:lpstr>
      <vt:lpstr>Direct Mapping (DMap)</vt:lpstr>
      <vt:lpstr>Direct Mapping (DMap)</vt:lpstr>
      <vt:lpstr>Direct Mapping (DMap)</vt:lpstr>
      <vt:lpstr>Direct Mapping (DMap)</vt:lpstr>
      <vt:lpstr>Direct Mapping (DMap)</vt:lpstr>
      <vt:lpstr>Challenges</vt:lpstr>
      <vt:lpstr>Fixing IP Holes for IPv4</vt:lpstr>
      <vt:lpstr>Fixing IP Holes for Larger  Network Addressing Schemes</vt:lpstr>
      <vt:lpstr>Capturing Locality</vt:lpstr>
      <vt:lpstr>Inconsistent Mapping Entries </vt:lpstr>
      <vt:lpstr>Inconsistent Mapping Entries </vt:lpstr>
      <vt:lpstr>Inconsistent Mapping Entries </vt:lpstr>
      <vt:lpstr>Prototype and evaluation</vt:lpstr>
      <vt:lpstr>PowerPoint Presentation</vt:lpstr>
      <vt:lpstr>Simulation Results – Load Distribution</vt:lpstr>
      <vt:lpstr>Tomorrow’s Internet</vt:lpstr>
      <vt:lpstr>Conclusion</vt:lpstr>
      <vt:lpstr>Thank you !!! </vt:lpstr>
    </vt:vector>
  </TitlesOfParts>
  <Company>WINLAB, Rutgers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noreend</dc:creator>
  <cp:lastModifiedBy>Tamvu-dev</cp:lastModifiedBy>
  <cp:revision>691</cp:revision>
  <dcterms:created xsi:type="dcterms:W3CDTF">2003-08-08T14:52:53Z</dcterms:created>
  <dcterms:modified xsi:type="dcterms:W3CDTF">2012-05-16T23:38:28Z</dcterms:modified>
</cp:coreProperties>
</file>