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347" r:id="rId4"/>
    <p:sldId id="264" r:id="rId5"/>
    <p:sldId id="265" r:id="rId6"/>
    <p:sldId id="266" r:id="rId7"/>
    <p:sldId id="267" r:id="rId8"/>
    <p:sldId id="270" r:id="rId9"/>
    <p:sldId id="271" r:id="rId10"/>
    <p:sldId id="272" r:id="rId11"/>
    <p:sldId id="304" r:id="rId12"/>
    <p:sldId id="275" r:id="rId13"/>
    <p:sldId id="276" r:id="rId14"/>
    <p:sldId id="295" r:id="rId15"/>
    <p:sldId id="277" r:id="rId16"/>
    <p:sldId id="279" r:id="rId17"/>
    <p:sldId id="280" r:id="rId18"/>
    <p:sldId id="281" r:id="rId19"/>
    <p:sldId id="282" r:id="rId20"/>
    <p:sldId id="296" r:id="rId21"/>
    <p:sldId id="345" r:id="rId22"/>
    <p:sldId id="285" r:id="rId23"/>
    <p:sldId id="302" r:id="rId24"/>
    <p:sldId id="299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2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830" autoAdjust="0"/>
  </p:normalViewPr>
  <p:slideViewPr>
    <p:cSldViewPr snapToGrid="0">
      <p:cViewPr varScale="1">
        <p:scale>
          <a:sx n="109" d="100"/>
          <a:sy n="109" d="100"/>
        </p:scale>
        <p:origin x="216" y="4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Inference latency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Caffe</c:v>
                </c:pt>
                <c:pt idx="1">
                  <c:v>TensorRT FP32</c:v>
                </c:pt>
                <c:pt idx="2">
                  <c:v>TensorRT INT8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42.1</c:v>
                </c:pt>
                <c:pt idx="1">
                  <c:v>29.8</c:v>
                </c:pt>
                <c:pt idx="2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7-4322-BB00-60BA4745EB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80305632"/>
        <c:axId val="-2112103152"/>
      </c:barChart>
      <c:catAx>
        <c:axId val="-2080305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Frame Resolution (1280x720)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103152"/>
        <c:crosses val="autoZero"/>
        <c:auto val="1"/>
        <c:lblAlgn val="ctr"/>
        <c:lblOffset val="100"/>
        <c:noMultiLvlLbl val="0"/>
      </c:catAx>
      <c:valAx>
        <c:axId val="-211210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Inference Latency (</a:t>
                </a:r>
                <a:r>
                  <a:rPr lang="en-US" dirty="0" err="1"/>
                  <a:t>ms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030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Tracking latency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Motion Vector based</c:v>
                </c:pt>
                <c:pt idx="1">
                  <c:v>Lucas Kanade based</c:v>
                </c:pt>
                <c:pt idx="2">
                  <c:v>Horn Schunck based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2.2400000000000002</c:v>
                </c:pt>
                <c:pt idx="1">
                  <c:v>8.5300000000000011</c:v>
                </c:pt>
                <c:pt idx="2">
                  <c:v>79.010000000000005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8-49ED-90EF-1B82CDB006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26867056"/>
        <c:axId val="2121163792"/>
      </c:barChart>
      <c:catAx>
        <c:axId val="2126867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Object</a:t>
                </a:r>
                <a:r>
                  <a:rPr lang="en-US" altLang="zh-CN" baseline="0" dirty="0"/>
                  <a:t> Tracking Methods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163792"/>
        <c:crosses val="autoZero"/>
        <c:auto val="1"/>
        <c:lblAlgn val="ctr"/>
        <c:lblOffset val="100"/>
        <c:noMultiLvlLbl val="0"/>
      </c:catAx>
      <c:valAx>
        <c:axId val="212116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Tracking Latency (</a:t>
                </a:r>
                <a:r>
                  <a:rPr lang="en-US" dirty="0" err="1"/>
                  <a:t>ms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86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F5E83-E634-D84D-80D3-7A1493126ED5}" type="doc">
      <dgm:prSet loTypeId="urn:microsoft.com/office/officeart/2005/8/layout/hProcess9" loCatId="" qsTypeId="urn:microsoft.com/office/officeart/2005/8/quickstyle/simple4" qsCatId="simple" csTypeId="urn:microsoft.com/office/officeart/2005/8/colors/accent2_2" csCatId="accent2" phldr="1"/>
      <dgm:spPr/>
    </dgm:pt>
    <dgm:pt modelId="{118C42B0-BD0A-5346-A80D-46BCEFA8C347}">
      <dgm:prSet phldrT="[Text]"/>
      <dgm:spPr>
        <a:gradFill rotWithShape="0">
          <a:gsLst>
            <a:gs pos="0">
              <a:srgbClr val="FF0000"/>
            </a:gs>
            <a:gs pos="80000">
              <a:srgbClr val="CE0026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dirty="0"/>
            <a:t>I</a:t>
          </a:r>
        </a:p>
      </dgm:t>
    </dgm:pt>
    <dgm:pt modelId="{D360ABDD-01BF-E540-B212-D839126DC055}" type="parTrans" cxnId="{C36ACBB5-0B5B-284B-98DB-2CC9AC41BA45}">
      <dgm:prSet/>
      <dgm:spPr/>
      <dgm:t>
        <a:bodyPr/>
        <a:lstStyle/>
        <a:p>
          <a:endParaRPr lang="en-US"/>
        </a:p>
      </dgm:t>
    </dgm:pt>
    <dgm:pt modelId="{C3105145-0E77-8244-9DEC-40BA4E0B966A}" type="sibTrans" cxnId="{C36ACBB5-0B5B-284B-98DB-2CC9AC41BA45}">
      <dgm:prSet/>
      <dgm:spPr/>
      <dgm:t>
        <a:bodyPr/>
        <a:lstStyle/>
        <a:p>
          <a:endParaRPr lang="en-US"/>
        </a:p>
      </dgm:t>
    </dgm:pt>
    <dgm:pt modelId="{1C0B6405-89E6-C044-A0DA-FFD9BE6E9A61}">
      <dgm:prSet phldrT="[Text]"/>
      <dgm:spPr/>
      <dgm:t>
        <a:bodyPr/>
        <a:lstStyle/>
        <a:p>
          <a:r>
            <a:rPr lang="en-US" dirty="0"/>
            <a:t>P</a:t>
          </a:r>
        </a:p>
      </dgm:t>
    </dgm:pt>
    <dgm:pt modelId="{03ED9D96-1E40-3841-84F9-11E2ACE0E760}" type="parTrans" cxnId="{883B0912-C555-2544-981C-7DEE16CA227A}">
      <dgm:prSet/>
      <dgm:spPr/>
      <dgm:t>
        <a:bodyPr/>
        <a:lstStyle/>
        <a:p>
          <a:endParaRPr lang="en-US"/>
        </a:p>
      </dgm:t>
    </dgm:pt>
    <dgm:pt modelId="{158C7177-CC29-2449-8F3A-428745D6EDEE}" type="sibTrans" cxnId="{883B0912-C555-2544-981C-7DEE16CA227A}">
      <dgm:prSet/>
      <dgm:spPr/>
      <dgm:t>
        <a:bodyPr/>
        <a:lstStyle/>
        <a:p>
          <a:endParaRPr lang="en-US"/>
        </a:p>
      </dgm:t>
    </dgm:pt>
    <dgm:pt modelId="{49D67E4D-AD7B-CC4E-9C76-BA94B6DC84FC}">
      <dgm:prSet phldrT="[Text]"/>
      <dgm:spPr/>
      <dgm:t>
        <a:bodyPr/>
        <a:lstStyle/>
        <a:p>
          <a:r>
            <a:rPr lang="en-US" dirty="0"/>
            <a:t>P</a:t>
          </a:r>
        </a:p>
      </dgm:t>
    </dgm:pt>
    <dgm:pt modelId="{EBBFC376-ABAB-524B-8FCA-8F469A2BB179}" type="parTrans" cxnId="{3E0B0B72-B5D1-9C40-B630-A2EB8FDA5158}">
      <dgm:prSet/>
      <dgm:spPr/>
      <dgm:t>
        <a:bodyPr/>
        <a:lstStyle/>
        <a:p>
          <a:endParaRPr lang="en-US"/>
        </a:p>
      </dgm:t>
    </dgm:pt>
    <dgm:pt modelId="{465FACFA-4B0B-874B-9622-95748EC40CD5}" type="sibTrans" cxnId="{3E0B0B72-B5D1-9C40-B630-A2EB8FDA5158}">
      <dgm:prSet/>
      <dgm:spPr/>
      <dgm:t>
        <a:bodyPr/>
        <a:lstStyle/>
        <a:p>
          <a:endParaRPr lang="en-US"/>
        </a:p>
      </dgm:t>
    </dgm:pt>
    <dgm:pt modelId="{CCD97853-B564-2B4D-AED4-10468B15FEB3}">
      <dgm:prSet phldrT="[Text]"/>
      <dgm:spPr/>
      <dgm:t>
        <a:bodyPr/>
        <a:lstStyle/>
        <a:p>
          <a:r>
            <a:rPr lang="en-US" dirty="0"/>
            <a:t>...</a:t>
          </a:r>
        </a:p>
      </dgm:t>
    </dgm:pt>
    <dgm:pt modelId="{9C6136B7-2E93-B74E-A76D-73AAF3AB92B1}" type="parTrans" cxnId="{45CD3816-D751-1949-8F5E-101DA110FF37}">
      <dgm:prSet/>
      <dgm:spPr/>
      <dgm:t>
        <a:bodyPr/>
        <a:lstStyle/>
        <a:p>
          <a:endParaRPr lang="en-US"/>
        </a:p>
      </dgm:t>
    </dgm:pt>
    <dgm:pt modelId="{38CC3581-3AA6-504B-A7A9-1DDEB9D9F108}" type="sibTrans" cxnId="{45CD3816-D751-1949-8F5E-101DA110FF37}">
      <dgm:prSet/>
      <dgm:spPr/>
      <dgm:t>
        <a:bodyPr/>
        <a:lstStyle/>
        <a:p>
          <a:endParaRPr lang="en-US"/>
        </a:p>
      </dgm:t>
    </dgm:pt>
    <dgm:pt modelId="{E3E8EF6C-17E6-6345-93BB-49E413D9C446}">
      <dgm:prSet phldrT="[Text]"/>
      <dgm:spPr/>
      <dgm:t>
        <a:bodyPr/>
        <a:lstStyle/>
        <a:p>
          <a:r>
            <a:rPr lang="en-US" dirty="0"/>
            <a:t>P</a:t>
          </a:r>
        </a:p>
      </dgm:t>
    </dgm:pt>
    <dgm:pt modelId="{1FEE610F-00A5-9C40-9E67-85623A415709}" type="parTrans" cxnId="{EE2EE2F8-6D37-2C4C-B2FD-B2048A06ADC9}">
      <dgm:prSet/>
      <dgm:spPr/>
      <dgm:t>
        <a:bodyPr/>
        <a:lstStyle/>
        <a:p>
          <a:endParaRPr lang="en-US"/>
        </a:p>
      </dgm:t>
    </dgm:pt>
    <dgm:pt modelId="{9841E0BE-58E8-394A-A433-A5245E66B0E3}" type="sibTrans" cxnId="{EE2EE2F8-6D37-2C4C-B2FD-B2048A06ADC9}">
      <dgm:prSet/>
      <dgm:spPr/>
      <dgm:t>
        <a:bodyPr/>
        <a:lstStyle/>
        <a:p>
          <a:endParaRPr lang="en-US"/>
        </a:p>
      </dgm:t>
    </dgm:pt>
    <dgm:pt modelId="{CD23B74B-C3D7-B947-9E76-E45745D7A4B0}">
      <dgm:prSet phldrT="[Text]"/>
      <dgm:spPr/>
      <dgm:t>
        <a:bodyPr/>
        <a:lstStyle/>
        <a:p>
          <a:r>
            <a:rPr lang="en-US" dirty="0"/>
            <a:t>P</a:t>
          </a:r>
        </a:p>
      </dgm:t>
    </dgm:pt>
    <dgm:pt modelId="{3A0DD32E-0B8B-FC4E-82FF-541D8B419677}" type="parTrans" cxnId="{EA40DD00-91F7-3C4D-B4E6-8BEB64F2A466}">
      <dgm:prSet/>
      <dgm:spPr/>
      <dgm:t>
        <a:bodyPr/>
        <a:lstStyle/>
        <a:p>
          <a:endParaRPr lang="en-US"/>
        </a:p>
      </dgm:t>
    </dgm:pt>
    <dgm:pt modelId="{0984B539-FC01-1C45-9340-8B32C421C800}" type="sibTrans" cxnId="{EA40DD00-91F7-3C4D-B4E6-8BEB64F2A466}">
      <dgm:prSet/>
      <dgm:spPr/>
      <dgm:t>
        <a:bodyPr/>
        <a:lstStyle/>
        <a:p>
          <a:endParaRPr lang="en-US"/>
        </a:p>
      </dgm:t>
    </dgm:pt>
    <dgm:pt modelId="{80C349C4-9036-7049-ADD1-241A22320E62}">
      <dgm:prSet phldrT="[Text]"/>
      <dgm:spPr>
        <a:gradFill rotWithShape="0">
          <a:gsLst>
            <a:gs pos="0">
              <a:srgbClr val="FF0000"/>
            </a:gs>
            <a:gs pos="80000">
              <a:srgbClr val="CE0026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dirty="0"/>
            <a:t>I</a:t>
          </a:r>
        </a:p>
      </dgm:t>
    </dgm:pt>
    <dgm:pt modelId="{5F1F03C4-6073-9340-9C9E-2B46D691B6DA}" type="parTrans" cxnId="{2E399302-C9F9-0744-85D3-C1951AFC119A}">
      <dgm:prSet/>
      <dgm:spPr/>
      <dgm:t>
        <a:bodyPr/>
        <a:lstStyle/>
        <a:p>
          <a:endParaRPr lang="en-US"/>
        </a:p>
      </dgm:t>
    </dgm:pt>
    <dgm:pt modelId="{201E39CD-2C82-6A4F-BE7C-1B36C6594435}" type="sibTrans" cxnId="{2E399302-C9F9-0744-85D3-C1951AFC119A}">
      <dgm:prSet/>
      <dgm:spPr/>
      <dgm:t>
        <a:bodyPr/>
        <a:lstStyle/>
        <a:p>
          <a:endParaRPr lang="en-US"/>
        </a:p>
      </dgm:t>
    </dgm:pt>
    <dgm:pt modelId="{3FC3E83F-C306-5643-B269-1091AD5B1B4D}">
      <dgm:prSet phldrT="[Text]"/>
      <dgm:spPr/>
      <dgm:t>
        <a:bodyPr/>
        <a:lstStyle/>
        <a:p>
          <a:r>
            <a:rPr lang="en-US" dirty="0"/>
            <a:t>P</a:t>
          </a:r>
        </a:p>
      </dgm:t>
    </dgm:pt>
    <dgm:pt modelId="{B12C2865-C051-3640-8A17-9BE259868BA3}" type="parTrans" cxnId="{D22EC81F-FAC6-9441-82D9-77BB352C58CA}">
      <dgm:prSet/>
      <dgm:spPr/>
      <dgm:t>
        <a:bodyPr/>
        <a:lstStyle/>
        <a:p>
          <a:endParaRPr lang="en-US"/>
        </a:p>
      </dgm:t>
    </dgm:pt>
    <dgm:pt modelId="{6EBAFFA3-818C-0D41-AD2E-7CBCA72EAFB5}" type="sibTrans" cxnId="{D22EC81F-FAC6-9441-82D9-77BB352C58CA}">
      <dgm:prSet/>
      <dgm:spPr/>
      <dgm:t>
        <a:bodyPr/>
        <a:lstStyle/>
        <a:p>
          <a:endParaRPr lang="en-US"/>
        </a:p>
      </dgm:t>
    </dgm:pt>
    <dgm:pt modelId="{D74CDACF-A8A6-014E-8275-F7CE3AB609F6}">
      <dgm:prSet phldrT="[Text]"/>
      <dgm:spPr/>
      <dgm:t>
        <a:bodyPr/>
        <a:lstStyle/>
        <a:p>
          <a:r>
            <a:rPr lang="en-US"/>
            <a:t>...</a:t>
          </a:r>
          <a:endParaRPr lang="en-US" dirty="0"/>
        </a:p>
      </dgm:t>
    </dgm:pt>
    <dgm:pt modelId="{74786E9F-2471-3B4F-B865-A29B4278FB82}" type="parTrans" cxnId="{95E2AB4C-74B5-4446-B378-BD88A3F9022B}">
      <dgm:prSet/>
      <dgm:spPr/>
      <dgm:t>
        <a:bodyPr/>
        <a:lstStyle/>
        <a:p>
          <a:endParaRPr lang="en-US"/>
        </a:p>
      </dgm:t>
    </dgm:pt>
    <dgm:pt modelId="{FAF35D17-257B-D943-AE3A-F89B1B1628DD}" type="sibTrans" cxnId="{95E2AB4C-74B5-4446-B378-BD88A3F9022B}">
      <dgm:prSet/>
      <dgm:spPr/>
      <dgm:t>
        <a:bodyPr/>
        <a:lstStyle/>
        <a:p>
          <a:endParaRPr lang="en-US"/>
        </a:p>
      </dgm:t>
    </dgm:pt>
    <dgm:pt modelId="{28014EE0-7F44-2848-BE7C-43B4A131F452}" type="pres">
      <dgm:prSet presAssocID="{2E8F5E83-E634-D84D-80D3-7A1493126ED5}" presName="CompostProcess" presStyleCnt="0">
        <dgm:presLayoutVars>
          <dgm:dir/>
          <dgm:resizeHandles val="exact"/>
        </dgm:presLayoutVars>
      </dgm:prSet>
      <dgm:spPr/>
    </dgm:pt>
    <dgm:pt modelId="{642061F2-E2F2-EC4C-9D1B-50AE9D03CD43}" type="pres">
      <dgm:prSet presAssocID="{2E8F5E83-E634-D84D-80D3-7A1493126ED5}" presName="arrow" presStyleLbl="bgShp" presStyleIdx="0" presStyleCnt="1" custLinFactNeighborX="190" custLinFactNeighborY="6527"/>
      <dgm:spPr/>
    </dgm:pt>
    <dgm:pt modelId="{01913479-A2AA-8943-96BA-5E4512A0611F}" type="pres">
      <dgm:prSet presAssocID="{2E8F5E83-E634-D84D-80D3-7A1493126ED5}" presName="linearProcess" presStyleCnt="0"/>
      <dgm:spPr/>
    </dgm:pt>
    <dgm:pt modelId="{699192D8-7D8E-DD4A-BB76-E50DB38A0AD0}" type="pres">
      <dgm:prSet presAssocID="{118C42B0-BD0A-5346-A80D-46BCEFA8C347}" presName="textNode" presStyleLbl="node1" presStyleIdx="0" presStyleCnt="9">
        <dgm:presLayoutVars>
          <dgm:bulletEnabled val="1"/>
        </dgm:presLayoutVars>
      </dgm:prSet>
      <dgm:spPr/>
    </dgm:pt>
    <dgm:pt modelId="{DDD2180E-F117-DD4B-B6D0-85EB9EC4E4EA}" type="pres">
      <dgm:prSet presAssocID="{C3105145-0E77-8244-9DEC-40BA4E0B966A}" presName="sibTrans" presStyleCnt="0"/>
      <dgm:spPr/>
    </dgm:pt>
    <dgm:pt modelId="{4F2AF9E0-D44A-964A-8534-22A693C01089}" type="pres">
      <dgm:prSet presAssocID="{1C0B6405-89E6-C044-A0DA-FFD9BE6E9A61}" presName="textNode" presStyleLbl="node1" presStyleIdx="1" presStyleCnt="9">
        <dgm:presLayoutVars>
          <dgm:bulletEnabled val="1"/>
        </dgm:presLayoutVars>
      </dgm:prSet>
      <dgm:spPr/>
    </dgm:pt>
    <dgm:pt modelId="{B17DBA92-ED61-B541-BBBF-86033E124B20}" type="pres">
      <dgm:prSet presAssocID="{158C7177-CC29-2449-8F3A-428745D6EDEE}" presName="sibTrans" presStyleCnt="0"/>
      <dgm:spPr/>
    </dgm:pt>
    <dgm:pt modelId="{8B365BD0-C564-2342-B851-39E4C1316E40}" type="pres">
      <dgm:prSet presAssocID="{49D67E4D-AD7B-CC4E-9C76-BA94B6DC84FC}" presName="textNode" presStyleLbl="node1" presStyleIdx="2" presStyleCnt="9">
        <dgm:presLayoutVars>
          <dgm:bulletEnabled val="1"/>
        </dgm:presLayoutVars>
      </dgm:prSet>
      <dgm:spPr/>
    </dgm:pt>
    <dgm:pt modelId="{BA812F52-17F6-A04A-BB0B-16135B3B4F70}" type="pres">
      <dgm:prSet presAssocID="{465FACFA-4B0B-874B-9622-95748EC40CD5}" presName="sibTrans" presStyleCnt="0"/>
      <dgm:spPr/>
    </dgm:pt>
    <dgm:pt modelId="{462B5C50-12FF-974C-A087-001C3B7920E5}" type="pres">
      <dgm:prSet presAssocID="{CCD97853-B564-2B4D-AED4-10468B15FEB3}" presName="textNode" presStyleLbl="node1" presStyleIdx="3" presStyleCnt="9">
        <dgm:presLayoutVars>
          <dgm:bulletEnabled val="1"/>
        </dgm:presLayoutVars>
      </dgm:prSet>
      <dgm:spPr/>
    </dgm:pt>
    <dgm:pt modelId="{08CBDE74-14D5-C84C-B25A-9F27167E6FDE}" type="pres">
      <dgm:prSet presAssocID="{38CC3581-3AA6-504B-A7A9-1DDEB9D9F108}" presName="sibTrans" presStyleCnt="0"/>
      <dgm:spPr/>
    </dgm:pt>
    <dgm:pt modelId="{298F9318-843E-E043-A441-F44959C06748}" type="pres">
      <dgm:prSet presAssocID="{E3E8EF6C-17E6-6345-93BB-49E413D9C446}" presName="textNode" presStyleLbl="node1" presStyleIdx="4" presStyleCnt="9">
        <dgm:presLayoutVars>
          <dgm:bulletEnabled val="1"/>
        </dgm:presLayoutVars>
      </dgm:prSet>
      <dgm:spPr/>
    </dgm:pt>
    <dgm:pt modelId="{3C193270-5100-4B42-93DF-7D2F56AFABDC}" type="pres">
      <dgm:prSet presAssocID="{9841E0BE-58E8-394A-A433-A5245E66B0E3}" presName="sibTrans" presStyleCnt="0"/>
      <dgm:spPr/>
    </dgm:pt>
    <dgm:pt modelId="{D608ACA7-79C4-1B41-AD0B-80654B82DDC8}" type="pres">
      <dgm:prSet presAssocID="{CD23B74B-C3D7-B947-9E76-E45745D7A4B0}" presName="textNode" presStyleLbl="node1" presStyleIdx="5" presStyleCnt="9">
        <dgm:presLayoutVars>
          <dgm:bulletEnabled val="1"/>
        </dgm:presLayoutVars>
      </dgm:prSet>
      <dgm:spPr/>
    </dgm:pt>
    <dgm:pt modelId="{138F3287-3BC4-7C4A-9E49-8AD7B61B32C4}" type="pres">
      <dgm:prSet presAssocID="{0984B539-FC01-1C45-9340-8B32C421C800}" presName="sibTrans" presStyleCnt="0"/>
      <dgm:spPr/>
    </dgm:pt>
    <dgm:pt modelId="{CC6C9C57-DE18-1E4A-85B6-7D0708C57DF2}" type="pres">
      <dgm:prSet presAssocID="{80C349C4-9036-7049-ADD1-241A22320E62}" presName="textNode" presStyleLbl="node1" presStyleIdx="6" presStyleCnt="9">
        <dgm:presLayoutVars>
          <dgm:bulletEnabled val="1"/>
        </dgm:presLayoutVars>
      </dgm:prSet>
      <dgm:spPr/>
    </dgm:pt>
    <dgm:pt modelId="{09F0234B-C72F-2849-AC43-35F16E5A6DDF}" type="pres">
      <dgm:prSet presAssocID="{201E39CD-2C82-6A4F-BE7C-1B36C6594435}" presName="sibTrans" presStyleCnt="0"/>
      <dgm:spPr/>
    </dgm:pt>
    <dgm:pt modelId="{8EB9F249-9C21-C545-9752-EEEC7B8E744E}" type="pres">
      <dgm:prSet presAssocID="{3FC3E83F-C306-5643-B269-1091AD5B1B4D}" presName="textNode" presStyleLbl="node1" presStyleIdx="7" presStyleCnt="9">
        <dgm:presLayoutVars>
          <dgm:bulletEnabled val="1"/>
        </dgm:presLayoutVars>
      </dgm:prSet>
      <dgm:spPr/>
    </dgm:pt>
    <dgm:pt modelId="{696D76B5-95D8-3540-B158-125647E25A4A}" type="pres">
      <dgm:prSet presAssocID="{6EBAFFA3-818C-0D41-AD2E-7CBCA72EAFB5}" presName="sibTrans" presStyleCnt="0"/>
      <dgm:spPr/>
    </dgm:pt>
    <dgm:pt modelId="{1DA2DDBE-4AD5-E242-AE42-9E52C233C036}" type="pres">
      <dgm:prSet presAssocID="{D74CDACF-A8A6-014E-8275-F7CE3AB609F6}" presName="textNode" presStyleLbl="node1" presStyleIdx="8" presStyleCnt="9">
        <dgm:presLayoutVars>
          <dgm:bulletEnabled val="1"/>
        </dgm:presLayoutVars>
      </dgm:prSet>
      <dgm:spPr/>
    </dgm:pt>
  </dgm:ptLst>
  <dgm:cxnLst>
    <dgm:cxn modelId="{EA40DD00-91F7-3C4D-B4E6-8BEB64F2A466}" srcId="{2E8F5E83-E634-D84D-80D3-7A1493126ED5}" destId="{CD23B74B-C3D7-B947-9E76-E45745D7A4B0}" srcOrd="5" destOrd="0" parTransId="{3A0DD32E-0B8B-FC4E-82FF-541D8B419677}" sibTransId="{0984B539-FC01-1C45-9340-8B32C421C800}"/>
    <dgm:cxn modelId="{2E399302-C9F9-0744-85D3-C1951AFC119A}" srcId="{2E8F5E83-E634-D84D-80D3-7A1493126ED5}" destId="{80C349C4-9036-7049-ADD1-241A22320E62}" srcOrd="6" destOrd="0" parTransId="{5F1F03C4-6073-9340-9C9E-2B46D691B6DA}" sibTransId="{201E39CD-2C82-6A4F-BE7C-1B36C6594435}"/>
    <dgm:cxn modelId="{883B0912-C555-2544-981C-7DEE16CA227A}" srcId="{2E8F5E83-E634-D84D-80D3-7A1493126ED5}" destId="{1C0B6405-89E6-C044-A0DA-FFD9BE6E9A61}" srcOrd="1" destOrd="0" parTransId="{03ED9D96-1E40-3841-84F9-11E2ACE0E760}" sibTransId="{158C7177-CC29-2449-8F3A-428745D6EDEE}"/>
    <dgm:cxn modelId="{45CD3816-D751-1949-8F5E-101DA110FF37}" srcId="{2E8F5E83-E634-D84D-80D3-7A1493126ED5}" destId="{CCD97853-B564-2B4D-AED4-10468B15FEB3}" srcOrd="3" destOrd="0" parTransId="{9C6136B7-2E93-B74E-A76D-73AAF3AB92B1}" sibTransId="{38CC3581-3AA6-504B-A7A9-1DDEB9D9F108}"/>
    <dgm:cxn modelId="{AB259C16-712E-654E-9009-2954FDD2DF54}" type="presOf" srcId="{E3E8EF6C-17E6-6345-93BB-49E413D9C446}" destId="{298F9318-843E-E043-A441-F44959C06748}" srcOrd="0" destOrd="0" presId="urn:microsoft.com/office/officeart/2005/8/layout/hProcess9"/>
    <dgm:cxn modelId="{D22EC81F-FAC6-9441-82D9-77BB352C58CA}" srcId="{2E8F5E83-E634-D84D-80D3-7A1493126ED5}" destId="{3FC3E83F-C306-5643-B269-1091AD5B1B4D}" srcOrd="7" destOrd="0" parTransId="{B12C2865-C051-3640-8A17-9BE259868BA3}" sibTransId="{6EBAFFA3-818C-0D41-AD2E-7CBCA72EAFB5}"/>
    <dgm:cxn modelId="{7C923738-31AD-F447-8A91-A4A51891C9D9}" type="presOf" srcId="{CD23B74B-C3D7-B947-9E76-E45745D7A4B0}" destId="{D608ACA7-79C4-1B41-AD0B-80654B82DDC8}" srcOrd="0" destOrd="0" presId="urn:microsoft.com/office/officeart/2005/8/layout/hProcess9"/>
    <dgm:cxn modelId="{95E2AB4C-74B5-4446-B378-BD88A3F9022B}" srcId="{2E8F5E83-E634-D84D-80D3-7A1493126ED5}" destId="{D74CDACF-A8A6-014E-8275-F7CE3AB609F6}" srcOrd="8" destOrd="0" parTransId="{74786E9F-2471-3B4F-B865-A29B4278FB82}" sibTransId="{FAF35D17-257B-D943-AE3A-F89B1B1628DD}"/>
    <dgm:cxn modelId="{C6FCB46C-F6BE-384C-B728-2E9687AEE9F8}" type="presOf" srcId="{118C42B0-BD0A-5346-A80D-46BCEFA8C347}" destId="{699192D8-7D8E-DD4A-BB76-E50DB38A0AD0}" srcOrd="0" destOrd="0" presId="urn:microsoft.com/office/officeart/2005/8/layout/hProcess9"/>
    <dgm:cxn modelId="{3E0B0B72-B5D1-9C40-B630-A2EB8FDA5158}" srcId="{2E8F5E83-E634-D84D-80D3-7A1493126ED5}" destId="{49D67E4D-AD7B-CC4E-9C76-BA94B6DC84FC}" srcOrd="2" destOrd="0" parTransId="{EBBFC376-ABAB-524B-8FCA-8F469A2BB179}" sibTransId="{465FACFA-4B0B-874B-9622-95748EC40CD5}"/>
    <dgm:cxn modelId="{37C4F478-C324-9743-82B5-A83E7363C0FE}" type="presOf" srcId="{1C0B6405-89E6-C044-A0DA-FFD9BE6E9A61}" destId="{4F2AF9E0-D44A-964A-8534-22A693C01089}" srcOrd="0" destOrd="0" presId="urn:microsoft.com/office/officeart/2005/8/layout/hProcess9"/>
    <dgm:cxn modelId="{94F956B2-6684-1F40-9414-EC3284CB2CF4}" type="presOf" srcId="{80C349C4-9036-7049-ADD1-241A22320E62}" destId="{CC6C9C57-DE18-1E4A-85B6-7D0708C57DF2}" srcOrd="0" destOrd="0" presId="urn:microsoft.com/office/officeart/2005/8/layout/hProcess9"/>
    <dgm:cxn modelId="{C36ACBB5-0B5B-284B-98DB-2CC9AC41BA45}" srcId="{2E8F5E83-E634-D84D-80D3-7A1493126ED5}" destId="{118C42B0-BD0A-5346-A80D-46BCEFA8C347}" srcOrd="0" destOrd="0" parTransId="{D360ABDD-01BF-E540-B212-D839126DC055}" sibTransId="{C3105145-0E77-8244-9DEC-40BA4E0B966A}"/>
    <dgm:cxn modelId="{1871B3C0-B77E-F04F-A2D2-CC6D94B79A95}" type="presOf" srcId="{3FC3E83F-C306-5643-B269-1091AD5B1B4D}" destId="{8EB9F249-9C21-C545-9752-EEEC7B8E744E}" srcOrd="0" destOrd="0" presId="urn:microsoft.com/office/officeart/2005/8/layout/hProcess9"/>
    <dgm:cxn modelId="{F0AC8DC5-A378-1D44-9D08-2F47DF599677}" type="presOf" srcId="{CCD97853-B564-2B4D-AED4-10468B15FEB3}" destId="{462B5C50-12FF-974C-A087-001C3B7920E5}" srcOrd="0" destOrd="0" presId="urn:microsoft.com/office/officeart/2005/8/layout/hProcess9"/>
    <dgm:cxn modelId="{93DDDFD5-B8BD-0A4D-9E2A-ABDD701E2891}" type="presOf" srcId="{2E8F5E83-E634-D84D-80D3-7A1493126ED5}" destId="{28014EE0-7F44-2848-BE7C-43B4A131F452}" srcOrd="0" destOrd="0" presId="urn:microsoft.com/office/officeart/2005/8/layout/hProcess9"/>
    <dgm:cxn modelId="{0B3C6AF1-725F-154B-94A9-F3918FC764DC}" type="presOf" srcId="{49D67E4D-AD7B-CC4E-9C76-BA94B6DC84FC}" destId="{8B365BD0-C564-2342-B851-39E4C1316E40}" srcOrd="0" destOrd="0" presId="urn:microsoft.com/office/officeart/2005/8/layout/hProcess9"/>
    <dgm:cxn modelId="{70C177F1-50DD-3646-A55F-3CEB6927DB7D}" type="presOf" srcId="{D74CDACF-A8A6-014E-8275-F7CE3AB609F6}" destId="{1DA2DDBE-4AD5-E242-AE42-9E52C233C036}" srcOrd="0" destOrd="0" presId="urn:microsoft.com/office/officeart/2005/8/layout/hProcess9"/>
    <dgm:cxn modelId="{EE2EE2F8-6D37-2C4C-B2FD-B2048A06ADC9}" srcId="{2E8F5E83-E634-D84D-80D3-7A1493126ED5}" destId="{E3E8EF6C-17E6-6345-93BB-49E413D9C446}" srcOrd="4" destOrd="0" parTransId="{1FEE610F-00A5-9C40-9E67-85623A415709}" sibTransId="{9841E0BE-58E8-394A-A433-A5245E66B0E3}"/>
    <dgm:cxn modelId="{DF3BF467-98C4-D74B-8581-EDC31DC4EED5}" type="presParOf" srcId="{28014EE0-7F44-2848-BE7C-43B4A131F452}" destId="{642061F2-E2F2-EC4C-9D1B-50AE9D03CD43}" srcOrd="0" destOrd="0" presId="urn:microsoft.com/office/officeart/2005/8/layout/hProcess9"/>
    <dgm:cxn modelId="{F9070239-97E3-4F42-8776-63BFD0A55D9E}" type="presParOf" srcId="{28014EE0-7F44-2848-BE7C-43B4A131F452}" destId="{01913479-A2AA-8943-96BA-5E4512A0611F}" srcOrd="1" destOrd="0" presId="urn:microsoft.com/office/officeart/2005/8/layout/hProcess9"/>
    <dgm:cxn modelId="{F7CF421B-6FE3-804A-9A46-15A05F8C5FC0}" type="presParOf" srcId="{01913479-A2AA-8943-96BA-5E4512A0611F}" destId="{699192D8-7D8E-DD4A-BB76-E50DB38A0AD0}" srcOrd="0" destOrd="0" presId="urn:microsoft.com/office/officeart/2005/8/layout/hProcess9"/>
    <dgm:cxn modelId="{F18A6E9E-1053-4C41-B466-FF569E712388}" type="presParOf" srcId="{01913479-A2AA-8943-96BA-5E4512A0611F}" destId="{DDD2180E-F117-DD4B-B6D0-85EB9EC4E4EA}" srcOrd="1" destOrd="0" presId="urn:microsoft.com/office/officeart/2005/8/layout/hProcess9"/>
    <dgm:cxn modelId="{5BAA170A-DD0F-A541-AEFB-BEBC2BC9F4FD}" type="presParOf" srcId="{01913479-A2AA-8943-96BA-5E4512A0611F}" destId="{4F2AF9E0-D44A-964A-8534-22A693C01089}" srcOrd="2" destOrd="0" presId="urn:microsoft.com/office/officeart/2005/8/layout/hProcess9"/>
    <dgm:cxn modelId="{80057282-4BEB-5040-A5D4-4FF746FB6294}" type="presParOf" srcId="{01913479-A2AA-8943-96BA-5E4512A0611F}" destId="{B17DBA92-ED61-B541-BBBF-86033E124B20}" srcOrd="3" destOrd="0" presId="urn:microsoft.com/office/officeart/2005/8/layout/hProcess9"/>
    <dgm:cxn modelId="{248D8776-8D36-1941-9565-7B6CC8602334}" type="presParOf" srcId="{01913479-A2AA-8943-96BA-5E4512A0611F}" destId="{8B365BD0-C564-2342-B851-39E4C1316E40}" srcOrd="4" destOrd="0" presId="urn:microsoft.com/office/officeart/2005/8/layout/hProcess9"/>
    <dgm:cxn modelId="{7872A32D-D324-A747-B6E9-7E1E67DFA654}" type="presParOf" srcId="{01913479-A2AA-8943-96BA-5E4512A0611F}" destId="{BA812F52-17F6-A04A-BB0B-16135B3B4F70}" srcOrd="5" destOrd="0" presId="urn:microsoft.com/office/officeart/2005/8/layout/hProcess9"/>
    <dgm:cxn modelId="{D7E54A4D-0E4B-4545-B718-EECB76EF3371}" type="presParOf" srcId="{01913479-A2AA-8943-96BA-5E4512A0611F}" destId="{462B5C50-12FF-974C-A087-001C3B7920E5}" srcOrd="6" destOrd="0" presId="urn:microsoft.com/office/officeart/2005/8/layout/hProcess9"/>
    <dgm:cxn modelId="{70BA57B9-5A19-574E-9619-8A2C58624591}" type="presParOf" srcId="{01913479-A2AA-8943-96BA-5E4512A0611F}" destId="{08CBDE74-14D5-C84C-B25A-9F27167E6FDE}" srcOrd="7" destOrd="0" presId="urn:microsoft.com/office/officeart/2005/8/layout/hProcess9"/>
    <dgm:cxn modelId="{66E6A9D8-65C7-A04F-82A0-791119C5E24E}" type="presParOf" srcId="{01913479-A2AA-8943-96BA-5E4512A0611F}" destId="{298F9318-843E-E043-A441-F44959C06748}" srcOrd="8" destOrd="0" presId="urn:microsoft.com/office/officeart/2005/8/layout/hProcess9"/>
    <dgm:cxn modelId="{5D1D33E9-838C-074F-8707-E20A6E99A8C9}" type="presParOf" srcId="{01913479-A2AA-8943-96BA-5E4512A0611F}" destId="{3C193270-5100-4B42-93DF-7D2F56AFABDC}" srcOrd="9" destOrd="0" presId="urn:microsoft.com/office/officeart/2005/8/layout/hProcess9"/>
    <dgm:cxn modelId="{B08AE70D-F834-2943-9D1A-65B8EA25B7E6}" type="presParOf" srcId="{01913479-A2AA-8943-96BA-5E4512A0611F}" destId="{D608ACA7-79C4-1B41-AD0B-80654B82DDC8}" srcOrd="10" destOrd="0" presId="urn:microsoft.com/office/officeart/2005/8/layout/hProcess9"/>
    <dgm:cxn modelId="{810DDD20-D678-8F4A-88E3-D3A1134F5738}" type="presParOf" srcId="{01913479-A2AA-8943-96BA-5E4512A0611F}" destId="{138F3287-3BC4-7C4A-9E49-8AD7B61B32C4}" srcOrd="11" destOrd="0" presId="urn:microsoft.com/office/officeart/2005/8/layout/hProcess9"/>
    <dgm:cxn modelId="{DCCA35E6-2BF6-7847-867A-F4761CD78076}" type="presParOf" srcId="{01913479-A2AA-8943-96BA-5E4512A0611F}" destId="{CC6C9C57-DE18-1E4A-85B6-7D0708C57DF2}" srcOrd="12" destOrd="0" presId="urn:microsoft.com/office/officeart/2005/8/layout/hProcess9"/>
    <dgm:cxn modelId="{BEC9752B-D7C8-2445-8189-53D87FB1E4BD}" type="presParOf" srcId="{01913479-A2AA-8943-96BA-5E4512A0611F}" destId="{09F0234B-C72F-2849-AC43-35F16E5A6DDF}" srcOrd="13" destOrd="0" presId="urn:microsoft.com/office/officeart/2005/8/layout/hProcess9"/>
    <dgm:cxn modelId="{B5E3C805-9B3E-0E46-A88C-74B9BCF6044F}" type="presParOf" srcId="{01913479-A2AA-8943-96BA-5E4512A0611F}" destId="{8EB9F249-9C21-C545-9752-EEEC7B8E744E}" srcOrd="14" destOrd="0" presId="urn:microsoft.com/office/officeart/2005/8/layout/hProcess9"/>
    <dgm:cxn modelId="{0EE8D4C1-1C72-9444-961A-0BC8984EA75B}" type="presParOf" srcId="{01913479-A2AA-8943-96BA-5E4512A0611F}" destId="{696D76B5-95D8-3540-B158-125647E25A4A}" srcOrd="15" destOrd="0" presId="urn:microsoft.com/office/officeart/2005/8/layout/hProcess9"/>
    <dgm:cxn modelId="{490A4036-458F-B043-A2F3-0EF3983FEC3F}" type="presParOf" srcId="{01913479-A2AA-8943-96BA-5E4512A0611F}" destId="{1DA2DDBE-4AD5-E242-AE42-9E52C233C036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061F2-E2F2-EC4C-9D1B-50AE9D03CD43}">
      <dsp:nvSpPr>
        <dsp:cNvPr id="0" name=""/>
        <dsp:cNvSpPr/>
      </dsp:nvSpPr>
      <dsp:spPr>
        <a:xfrm>
          <a:off x="455398" y="0"/>
          <a:ext cx="5052388" cy="219736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9192D8-7D8E-DD4A-BB76-E50DB38A0AD0}">
      <dsp:nvSpPr>
        <dsp:cNvPr id="0" name=""/>
        <dsp:cNvSpPr/>
      </dsp:nvSpPr>
      <dsp:spPr>
        <a:xfrm>
          <a:off x="2902" y="659210"/>
          <a:ext cx="574662" cy="878947"/>
        </a:xfrm>
        <a:prstGeom prst="roundRect">
          <a:avLst/>
        </a:prstGeom>
        <a:gradFill rotWithShape="0">
          <a:gsLst>
            <a:gs pos="0">
              <a:srgbClr val="FF0000"/>
            </a:gs>
            <a:gs pos="80000">
              <a:srgbClr val="CE0026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</a:t>
          </a:r>
        </a:p>
      </dsp:txBody>
      <dsp:txXfrm>
        <a:off x="30955" y="687263"/>
        <a:ext cx="518556" cy="822841"/>
      </dsp:txXfrm>
    </dsp:sp>
    <dsp:sp modelId="{4F2AF9E0-D44A-964A-8534-22A693C01089}">
      <dsp:nvSpPr>
        <dsp:cNvPr id="0" name=""/>
        <dsp:cNvSpPr/>
      </dsp:nvSpPr>
      <dsp:spPr>
        <a:xfrm>
          <a:off x="673342" y="659210"/>
          <a:ext cx="574662" cy="8789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</a:t>
          </a:r>
        </a:p>
      </dsp:txBody>
      <dsp:txXfrm>
        <a:off x="701395" y="687263"/>
        <a:ext cx="518556" cy="822841"/>
      </dsp:txXfrm>
    </dsp:sp>
    <dsp:sp modelId="{8B365BD0-C564-2342-B851-39E4C1316E40}">
      <dsp:nvSpPr>
        <dsp:cNvPr id="0" name=""/>
        <dsp:cNvSpPr/>
      </dsp:nvSpPr>
      <dsp:spPr>
        <a:xfrm>
          <a:off x="1343781" y="659210"/>
          <a:ext cx="574662" cy="8789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</a:t>
          </a:r>
        </a:p>
      </dsp:txBody>
      <dsp:txXfrm>
        <a:off x="1371834" y="687263"/>
        <a:ext cx="518556" cy="822841"/>
      </dsp:txXfrm>
    </dsp:sp>
    <dsp:sp modelId="{462B5C50-12FF-974C-A087-001C3B7920E5}">
      <dsp:nvSpPr>
        <dsp:cNvPr id="0" name=""/>
        <dsp:cNvSpPr/>
      </dsp:nvSpPr>
      <dsp:spPr>
        <a:xfrm>
          <a:off x="2014221" y="659210"/>
          <a:ext cx="574662" cy="8789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...</a:t>
          </a:r>
        </a:p>
      </dsp:txBody>
      <dsp:txXfrm>
        <a:off x="2042274" y="687263"/>
        <a:ext cx="518556" cy="822841"/>
      </dsp:txXfrm>
    </dsp:sp>
    <dsp:sp modelId="{298F9318-843E-E043-A441-F44959C06748}">
      <dsp:nvSpPr>
        <dsp:cNvPr id="0" name=""/>
        <dsp:cNvSpPr/>
      </dsp:nvSpPr>
      <dsp:spPr>
        <a:xfrm>
          <a:off x="2684661" y="659210"/>
          <a:ext cx="574662" cy="8789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</a:t>
          </a:r>
        </a:p>
      </dsp:txBody>
      <dsp:txXfrm>
        <a:off x="2712714" y="687263"/>
        <a:ext cx="518556" cy="822841"/>
      </dsp:txXfrm>
    </dsp:sp>
    <dsp:sp modelId="{D608ACA7-79C4-1B41-AD0B-80654B82DDC8}">
      <dsp:nvSpPr>
        <dsp:cNvPr id="0" name=""/>
        <dsp:cNvSpPr/>
      </dsp:nvSpPr>
      <dsp:spPr>
        <a:xfrm>
          <a:off x="3355101" y="659210"/>
          <a:ext cx="574662" cy="8789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</a:t>
          </a:r>
        </a:p>
      </dsp:txBody>
      <dsp:txXfrm>
        <a:off x="3383154" y="687263"/>
        <a:ext cx="518556" cy="822841"/>
      </dsp:txXfrm>
    </dsp:sp>
    <dsp:sp modelId="{CC6C9C57-DE18-1E4A-85B6-7D0708C57DF2}">
      <dsp:nvSpPr>
        <dsp:cNvPr id="0" name=""/>
        <dsp:cNvSpPr/>
      </dsp:nvSpPr>
      <dsp:spPr>
        <a:xfrm>
          <a:off x="4025541" y="659210"/>
          <a:ext cx="574662" cy="878947"/>
        </a:xfrm>
        <a:prstGeom prst="roundRect">
          <a:avLst/>
        </a:prstGeom>
        <a:gradFill rotWithShape="0">
          <a:gsLst>
            <a:gs pos="0">
              <a:srgbClr val="FF0000"/>
            </a:gs>
            <a:gs pos="80000">
              <a:srgbClr val="CE0026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</a:t>
          </a:r>
        </a:p>
      </dsp:txBody>
      <dsp:txXfrm>
        <a:off x="4053594" y="687263"/>
        <a:ext cx="518556" cy="822841"/>
      </dsp:txXfrm>
    </dsp:sp>
    <dsp:sp modelId="{8EB9F249-9C21-C545-9752-EEEC7B8E744E}">
      <dsp:nvSpPr>
        <dsp:cNvPr id="0" name=""/>
        <dsp:cNvSpPr/>
      </dsp:nvSpPr>
      <dsp:spPr>
        <a:xfrm>
          <a:off x="4695981" y="659210"/>
          <a:ext cx="574662" cy="8789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</a:t>
          </a:r>
        </a:p>
      </dsp:txBody>
      <dsp:txXfrm>
        <a:off x="4724034" y="687263"/>
        <a:ext cx="518556" cy="822841"/>
      </dsp:txXfrm>
    </dsp:sp>
    <dsp:sp modelId="{1DA2DDBE-4AD5-E242-AE42-9E52C233C036}">
      <dsp:nvSpPr>
        <dsp:cNvPr id="0" name=""/>
        <dsp:cNvSpPr/>
      </dsp:nvSpPr>
      <dsp:spPr>
        <a:xfrm>
          <a:off x="5366420" y="659210"/>
          <a:ext cx="574662" cy="8789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...</a:t>
          </a:r>
          <a:endParaRPr lang="en-US" sz="2800" kern="1200" dirty="0"/>
        </a:p>
      </dsp:txBody>
      <dsp:txXfrm>
        <a:off x="5394473" y="687263"/>
        <a:ext cx="518556" cy="822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3T00:00:5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806B3-9C75-4450-8D67-0480C6232F07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C68B1-81B2-42B3-BFEB-B2569002D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Arkit</a:t>
            </a:r>
            <a:r>
              <a:rPr lang="en-US" dirty="0"/>
              <a:t> </a:t>
            </a:r>
            <a:r>
              <a:rPr lang="en-US" dirty="0" err="1"/>
              <a:t>Arcore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C68B1-81B2-42B3-BFEB-B2569002DD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1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 dissipation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C68B1-81B2-42B3-BFEB-B2569002DD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C68B1-81B2-42B3-BFEB-B2569002DD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79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C68B1-81B2-42B3-BFEB-B2569002DD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C68B1-81B2-42B3-BFEB-B2569002DD5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67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C68B1-81B2-42B3-BFEB-B2569002DD5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U_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0926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RU_SIG_ST_PMS186_100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9" y="409576"/>
            <a:ext cx="315365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5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23BF7-9F5A-9E42-B502-689AC6A1E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44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44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A2D79-D5B9-9E44-BC26-5C4012EF6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2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8343-B159-074D-B355-B61FD1A20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42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4AE8-78F8-144E-A4FE-553D35E59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DA8B8-D04C-214E-83CE-5B60915F9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61A5-F588-D34E-A84B-E514DA90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4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C725B-9C86-6E43-AAF9-1A329DDB2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2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03EE-8AFD-D547-9E71-0BD0BE6F9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1C61-654F-EF4C-B7CF-635108DFC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7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825F-7512-8045-B403-CF218AA20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8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RU_ppt_top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RU_LOGOTYPE_PMS186.eps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8" y="142876"/>
            <a:ext cx="1659174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109728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972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  <a:cs typeface="Geneva" charset="0"/>
              </a:defRPr>
            </a:lvl1pPr>
          </a:lstStyle>
          <a:p>
            <a:pPr>
              <a:defRPr/>
            </a:pPr>
            <a:fld id="{94F06B10-230A-2842-997C-D8605B527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6502400" y="98426"/>
            <a:ext cx="558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ヒラギノ角ゴ Pro W3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ヒラギノ角ゴ Pro W3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Geneva" charset="0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Geneva" charset="0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luyang@winlab.rutgers.edu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-benchmark.com/ranking" TargetMode="External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2B19B6B-0CCE-4498-91BF-9D29391E4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678" y="1510069"/>
            <a:ext cx="9870643" cy="2387600"/>
          </a:xfrm>
        </p:spPr>
        <p:txBody>
          <a:bodyPr>
            <a:normAutofit/>
          </a:bodyPr>
          <a:lstStyle/>
          <a:p>
            <a:r>
              <a:rPr lang="en-US" sz="4000" dirty="0"/>
              <a:t>Edge Assisted Real-time Object Detection for Mobile Augmented Reality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06E7B40-B427-4D8D-A29E-F2D58E0F6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9100"/>
            <a:ext cx="9144000" cy="1028700"/>
          </a:xfrm>
        </p:spPr>
        <p:txBody>
          <a:bodyPr/>
          <a:lstStyle/>
          <a:p>
            <a:r>
              <a:rPr lang="en-US" sz="2800" b="1" dirty="0" err="1"/>
              <a:t>Luyang</a:t>
            </a:r>
            <a:r>
              <a:rPr lang="en-US" sz="2800" b="1" dirty="0"/>
              <a:t> Liu</a:t>
            </a:r>
            <a:r>
              <a:rPr lang="en-US" sz="2800" dirty="0"/>
              <a:t>, </a:t>
            </a:r>
            <a:r>
              <a:rPr lang="en-US" sz="2800" dirty="0" err="1"/>
              <a:t>Hongyu</a:t>
            </a:r>
            <a:r>
              <a:rPr lang="en-US" sz="2800" dirty="0"/>
              <a:t> Li, Marco </a:t>
            </a:r>
            <a:r>
              <a:rPr lang="en-US" sz="2800" dirty="0" err="1"/>
              <a:t>Gruteser</a:t>
            </a:r>
            <a:endParaRPr lang="en-US" sz="2800" dirty="0"/>
          </a:p>
          <a:p>
            <a:r>
              <a:rPr lang="en-US" sz="2800" dirty="0"/>
              <a:t>WINLAB, Rutgers University</a:t>
            </a:r>
          </a:p>
          <a:p>
            <a:r>
              <a:rPr lang="en-US" sz="2800" dirty="0"/>
              <a:t>05/10/2019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6668A746-5568-406F-A9CF-FF529406E7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9" r="27283"/>
          <a:stretch/>
        </p:blipFill>
        <p:spPr>
          <a:xfrm rot="814815">
            <a:off x="5241406" y="1836885"/>
            <a:ext cx="965224" cy="2107036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01E45DE-BB1F-48BE-B72D-07B0CF9D84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58"/>
          <a:stretch/>
        </p:blipFill>
        <p:spPr>
          <a:xfrm rot="814815">
            <a:off x="3839643" y="2270746"/>
            <a:ext cx="934308" cy="2107036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D8A46BC-0DFF-4D71-BB7E-B38CAFB07B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6" r="52717"/>
          <a:stretch/>
        </p:blipFill>
        <p:spPr>
          <a:xfrm rot="814815">
            <a:off x="4560109" y="2066409"/>
            <a:ext cx="886538" cy="2107036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F770A3-CBF0-4E9E-A268-590A44017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1E0FEB-6354-4139-9919-B01286CA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Aware Inference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29D90-809E-4991-AC90-CFF6373891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1"/>
          <a:stretch/>
        </p:blipFill>
        <p:spPr>
          <a:xfrm rot="814815">
            <a:off x="6016457" y="1568119"/>
            <a:ext cx="794092" cy="2107036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E06678-BAEC-4B07-9CAC-4052D6DB2159}"/>
              </a:ext>
            </a:extLst>
          </p:cNvPr>
          <p:cNvCxnSpPr>
            <a:cxnSpLocks/>
          </p:cNvCxnSpPr>
          <p:nvPr/>
        </p:nvCxnSpPr>
        <p:spPr>
          <a:xfrm flipH="1">
            <a:off x="5899859" y="1953966"/>
            <a:ext cx="383930" cy="163734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D33FE5-3F62-479F-B796-91C4B607FAF2}"/>
              </a:ext>
            </a:extLst>
          </p:cNvPr>
          <p:cNvCxnSpPr>
            <a:cxnSpLocks/>
          </p:cNvCxnSpPr>
          <p:nvPr/>
        </p:nvCxnSpPr>
        <p:spPr>
          <a:xfrm>
            <a:off x="5130631" y="3827074"/>
            <a:ext cx="5134779" cy="53836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E1BFC4-85E6-417B-A953-DECE6A180D8E}"/>
              </a:ext>
            </a:extLst>
          </p:cNvPr>
          <p:cNvCxnSpPr>
            <a:cxnSpLocks/>
          </p:cNvCxnSpPr>
          <p:nvPr/>
        </p:nvCxnSpPr>
        <p:spPr>
          <a:xfrm>
            <a:off x="4436120" y="4021024"/>
            <a:ext cx="5372090" cy="49286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2814B5B-28F9-4552-BB96-EEECDC1D4284}"/>
              </a:ext>
            </a:extLst>
          </p:cNvPr>
          <p:cNvSpPr/>
          <p:nvPr/>
        </p:nvSpPr>
        <p:spPr>
          <a:xfrm rot="817584">
            <a:off x="5417432" y="2540025"/>
            <a:ext cx="798195" cy="1911828"/>
          </a:xfrm>
          <a:prstGeom prst="rect">
            <a:avLst/>
          </a:prstGeom>
          <a:pattFill prst="dkHorz">
            <a:fgClr>
              <a:srgbClr val="FF0000"/>
            </a:fgClr>
            <a:bgClr>
              <a:schemeClr val="bg1"/>
            </a:bgClr>
          </a:patt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29D218-EE07-4560-9A87-6E2EA1C7BDE3}"/>
              </a:ext>
            </a:extLst>
          </p:cNvPr>
          <p:cNvCxnSpPr>
            <a:cxnSpLocks/>
          </p:cNvCxnSpPr>
          <p:nvPr/>
        </p:nvCxnSpPr>
        <p:spPr>
          <a:xfrm flipH="1">
            <a:off x="4436120" y="2369291"/>
            <a:ext cx="411478" cy="167379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11B216A-8A6E-4B4D-BDD2-9191FF8DAB96}"/>
              </a:ext>
            </a:extLst>
          </p:cNvPr>
          <p:cNvSpPr/>
          <p:nvPr/>
        </p:nvSpPr>
        <p:spPr>
          <a:xfrm rot="817584">
            <a:off x="6056153" y="2350319"/>
            <a:ext cx="798195" cy="1911828"/>
          </a:xfrm>
          <a:prstGeom prst="rect">
            <a:avLst/>
          </a:prstGeom>
          <a:pattFill prst="ltVert">
            <a:fgClr>
              <a:srgbClr val="00B050"/>
            </a:fgClr>
            <a:bgClr>
              <a:schemeClr val="bg1"/>
            </a:bgClr>
          </a:patt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6728E0-EE41-4242-9D57-1A48F9A918D6}"/>
              </a:ext>
            </a:extLst>
          </p:cNvPr>
          <p:cNvSpPr/>
          <p:nvPr/>
        </p:nvSpPr>
        <p:spPr>
          <a:xfrm rot="817584">
            <a:off x="6691042" y="2167366"/>
            <a:ext cx="798195" cy="1911828"/>
          </a:xfrm>
          <a:prstGeom prst="rect">
            <a:avLst/>
          </a:prstGeom>
          <a:pattFill prst="lgCheck">
            <a:fgClr>
              <a:srgbClr val="00B0F0"/>
            </a:fgClr>
            <a:bgClr>
              <a:schemeClr val="bg1"/>
            </a:bgClr>
          </a:patt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884D08-53B3-4CCA-AC21-8B8EEFE10E64}"/>
              </a:ext>
            </a:extLst>
          </p:cNvPr>
          <p:cNvSpPr/>
          <p:nvPr/>
        </p:nvSpPr>
        <p:spPr>
          <a:xfrm rot="817584">
            <a:off x="7324682" y="1978998"/>
            <a:ext cx="798195" cy="1911828"/>
          </a:xfrm>
          <a:prstGeom prst="rect">
            <a:avLst/>
          </a:prstGeom>
          <a:pattFill prst="openDmnd">
            <a:fgClr>
              <a:srgbClr val="7030A0"/>
            </a:fgClr>
            <a:bgClr>
              <a:schemeClr val="bg1"/>
            </a:bgClr>
          </a:patt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424001-0F50-4D5B-94E0-5E6813C4D388}"/>
              </a:ext>
            </a:extLst>
          </p:cNvPr>
          <p:cNvSpPr/>
          <p:nvPr/>
        </p:nvSpPr>
        <p:spPr>
          <a:xfrm rot="817584">
            <a:off x="7062964" y="2858614"/>
            <a:ext cx="644352" cy="1672421"/>
          </a:xfrm>
          <a:prstGeom prst="rect">
            <a:avLst/>
          </a:prstGeom>
          <a:pattFill prst="dkHorz">
            <a:fgClr>
              <a:srgbClr val="FF0000"/>
            </a:fgClr>
            <a:bgClr>
              <a:schemeClr val="bg1"/>
            </a:bgClr>
          </a:patt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F87E0-5D24-4B72-9E4E-8F76980BB48C}"/>
              </a:ext>
            </a:extLst>
          </p:cNvPr>
          <p:cNvSpPr/>
          <p:nvPr/>
        </p:nvSpPr>
        <p:spPr>
          <a:xfrm rot="817584">
            <a:off x="7566631" y="2698094"/>
            <a:ext cx="741292" cy="1672421"/>
          </a:xfrm>
          <a:prstGeom prst="rect">
            <a:avLst/>
          </a:prstGeom>
          <a:pattFill prst="ltVert">
            <a:fgClr>
              <a:srgbClr val="00B050"/>
            </a:fgClr>
            <a:bgClr>
              <a:schemeClr val="bg1"/>
            </a:bgClr>
          </a:patt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56934-6326-4BB8-B060-846785DE045D}"/>
              </a:ext>
            </a:extLst>
          </p:cNvPr>
          <p:cNvSpPr/>
          <p:nvPr/>
        </p:nvSpPr>
        <p:spPr>
          <a:xfrm rot="817584">
            <a:off x="8150831" y="2525374"/>
            <a:ext cx="741292" cy="1672421"/>
          </a:xfrm>
          <a:prstGeom prst="rect">
            <a:avLst/>
          </a:prstGeom>
          <a:pattFill prst="lgCheck">
            <a:fgClr>
              <a:srgbClr val="00B0F0"/>
            </a:fgClr>
            <a:bgClr>
              <a:schemeClr val="bg1"/>
            </a:bgClr>
          </a:patt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6EAB1-0B44-404A-B4DC-94C1D910DFDC}"/>
              </a:ext>
            </a:extLst>
          </p:cNvPr>
          <p:cNvSpPr/>
          <p:nvPr/>
        </p:nvSpPr>
        <p:spPr>
          <a:xfrm rot="817584">
            <a:off x="8741650" y="2357145"/>
            <a:ext cx="741292" cy="1672421"/>
          </a:xfrm>
          <a:prstGeom prst="rect">
            <a:avLst/>
          </a:prstGeom>
          <a:pattFill prst="openDmnd">
            <a:fgClr>
              <a:srgbClr val="7030A0"/>
            </a:fgClr>
            <a:bgClr>
              <a:schemeClr val="bg1"/>
            </a:bgClr>
          </a:patt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FBD649-FFD2-469A-B56C-5C25AF824640}"/>
              </a:ext>
            </a:extLst>
          </p:cNvPr>
          <p:cNvSpPr/>
          <p:nvPr/>
        </p:nvSpPr>
        <p:spPr>
          <a:xfrm rot="817584">
            <a:off x="8514751" y="3114361"/>
            <a:ext cx="345183" cy="1521403"/>
          </a:xfrm>
          <a:prstGeom prst="rect">
            <a:avLst/>
          </a:prstGeom>
          <a:pattFill prst="dkHorz">
            <a:fgClr>
              <a:srgbClr val="FF0000"/>
            </a:fgClr>
            <a:bgClr>
              <a:schemeClr val="bg1"/>
            </a:bgClr>
          </a:patt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205588-787D-4C68-9955-9C6DFFAAE706}"/>
              </a:ext>
            </a:extLst>
          </p:cNvPr>
          <p:cNvSpPr/>
          <p:nvPr/>
        </p:nvSpPr>
        <p:spPr>
          <a:xfrm rot="817584">
            <a:off x="8755901" y="2991693"/>
            <a:ext cx="669303" cy="1521403"/>
          </a:xfrm>
          <a:prstGeom prst="rect">
            <a:avLst/>
          </a:prstGeom>
          <a:pattFill prst="ltVert">
            <a:fgClr>
              <a:srgbClr val="00B050"/>
            </a:fgClr>
            <a:bgClr>
              <a:schemeClr val="bg1"/>
            </a:bgClr>
          </a:patt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18CAD4-F066-4741-AFCD-0AD7A7EB4111}"/>
              </a:ext>
            </a:extLst>
          </p:cNvPr>
          <p:cNvSpPr/>
          <p:nvPr/>
        </p:nvSpPr>
        <p:spPr>
          <a:xfrm rot="817584">
            <a:off x="9284861" y="2841032"/>
            <a:ext cx="669303" cy="1521403"/>
          </a:xfrm>
          <a:prstGeom prst="rect">
            <a:avLst/>
          </a:prstGeom>
          <a:pattFill prst="lgCheck">
            <a:fgClr>
              <a:srgbClr val="00B0F0"/>
            </a:fgClr>
            <a:bgClr>
              <a:schemeClr val="bg1"/>
            </a:bgClr>
          </a:patt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C01C4E-2368-4C0A-875C-8A047CD17DDB}"/>
              </a:ext>
            </a:extLst>
          </p:cNvPr>
          <p:cNvSpPr/>
          <p:nvPr/>
        </p:nvSpPr>
        <p:spPr>
          <a:xfrm rot="817584">
            <a:off x="9808747" y="2675742"/>
            <a:ext cx="771900" cy="1521403"/>
          </a:xfrm>
          <a:prstGeom prst="rect">
            <a:avLst/>
          </a:prstGeom>
          <a:pattFill prst="openDmnd">
            <a:fgClr>
              <a:srgbClr val="7030A0"/>
            </a:fgClr>
            <a:bgClr>
              <a:schemeClr val="bg1"/>
            </a:bgClr>
          </a:patt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C9849E-F8D5-4D93-9170-4F5D0A62A6F8}"/>
              </a:ext>
            </a:extLst>
          </p:cNvPr>
          <p:cNvCxnSpPr>
            <a:cxnSpLocks/>
          </p:cNvCxnSpPr>
          <p:nvPr/>
        </p:nvCxnSpPr>
        <p:spPr>
          <a:xfrm>
            <a:off x="3752850" y="4245085"/>
            <a:ext cx="5842149" cy="3254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142AB2-F14F-4DB2-BEFA-92A4B9D534C8}"/>
              </a:ext>
            </a:extLst>
          </p:cNvPr>
          <p:cNvCxnSpPr>
            <a:cxnSpLocks/>
          </p:cNvCxnSpPr>
          <p:nvPr/>
        </p:nvCxnSpPr>
        <p:spPr>
          <a:xfrm>
            <a:off x="6969763" y="1702670"/>
            <a:ext cx="4574537" cy="13018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E6820D6-A3E5-4C27-A7B9-38BF9DFBDE6E}"/>
              </a:ext>
            </a:extLst>
          </p:cNvPr>
          <p:cNvCxnSpPr>
            <a:cxnSpLocks/>
          </p:cNvCxnSpPr>
          <p:nvPr/>
        </p:nvCxnSpPr>
        <p:spPr>
          <a:xfrm>
            <a:off x="5576849" y="2176001"/>
            <a:ext cx="4939969" cy="113023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01AFD2-7BA4-42AE-A520-E002C3B0D42D}"/>
              </a:ext>
            </a:extLst>
          </p:cNvPr>
          <p:cNvCxnSpPr>
            <a:cxnSpLocks/>
          </p:cNvCxnSpPr>
          <p:nvPr/>
        </p:nvCxnSpPr>
        <p:spPr>
          <a:xfrm>
            <a:off x="6320349" y="1948237"/>
            <a:ext cx="4646101" cy="122637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E481854-6307-4A7D-8862-3E24CC2A8085}"/>
              </a:ext>
            </a:extLst>
          </p:cNvPr>
          <p:cNvCxnSpPr>
            <a:cxnSpLocks/>
          </p:cNvCxnSpPr>
          <p:nvPr/>
        </p:nvCxnSpPr>
        <p:spPr>
          <a:xfrm>
            <a:off x="4876800" y="2387286"/>
            <a:ext cx="5199338" cy="106092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60B400-F39E-4F1E-B2E4-2E111505808D}"/>
              </a:ext>
            </a:extLst>
          </p:cNvPr>
          <p:cNvCxnSpPr>
            <a:cxnSpLocks/>
          </p:cNvCxnSpPr>
          <p:nvPr/>
        </p:nvCxnSpPr>
        <p:spPr>
          <a:xfrm>
            <a:off x="4184650" y="2591656"/>
            <a:ext cx="5677393" cy="92721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9EA525-7D5A-4A66-B4AA-216ABEA1E310}"/>
              </a:ext>
            </a:extLst>
          </p:cNvPr>
          <p:cNvCxnSpPr>
            <a:cxnSpLocks/>
          </p:cNvCxnSpPr>
          <p:nvPr/>
        </p:nvCxnSpPr>
        <p:spPr>
          <a:xfrm flipH="1">
            <a:off x="5130455" y="2190509"/>
            <a:ext cx="432779" cy="164093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1300515-3860-47BB-B131-4690A59BA9F4}"/>
              </a:ext>
            </a:extLst>
          </p:cNvPr>
          <p:cNvSpPr/>
          <p:nvPr/>
        </p:nvSpPr>
        <p:spPr>
          <a:xfrm rot="817584">
            <a:off x="9676852" y="3322486"/>
            <a:ext cx="301753" cy="1370698"/>
          </a:xfrm>
          <a:prstGeom prst="rect">
            <a:avLst/>
          </a:prstGeom>
          <a:pattFill prst="dkHorz">
            <a:fgClr>
              <a:srgbClr val="FF0000"/>
            </a:fgClr>
            <a:bgClr>
              <a:schemeClr val="bg1"/>
            </a:bgClr>
          </a:patt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145CB8-42C4-4609-8808-611F47133075}"/>
              </a:ext>
            </a:extLst>
          </p:cNvPr>
          <p:cNvSpPr/>
          <p:nvPr/>
        </p:nvSpPr>
        <p:spPr>
          <a:xfrm rot="817584">
            <a:off x="10334879" y="3092864"/>
            <a:ext cx="573306" cy="1370698"/>
          </a:xfrm>
          <a:prstGeom prst="rect">
            <a:avLst/>
          </a:prstGeom>
          <a:pattFill prst="lgCheck">
            <a:fgClr>
              <a:srgbClr val="00B0F0"/>
            </a:fgClr>
            <a:bgClr>
              <a:schemeClr val="bg1"/>
            </a:bgClr>
          </a:patt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E61F51-94D3-4D37-BF75-5864BC435025}"/>
              </a:ext>
            </a:extLst>
          </p:cNvPr>
          <p:cNvSpPr/>
          <p:nvPr/>
        </p:nvSpPr>
        <p:spPr>
          <a:xfrm rot="817584">
            <a:off x="9896132" y="3221015"/>
            <a:ext cx="557686" cy="1370698"/>
          </a:xfrm>
          <a:prstGeom prst="rect">
            <a:avLst/>
          </a:prstGeom>
          <a:pattFill prst="ltVert">
            <a:fgClr>
              <a:srgbClr val="00B050"/>
            </a:fgClr>
            <a:bgClr>
              <a:schemeClr val="bg1"/>
            </a:bgClr>
          </a:patt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7BE96C-29C8-471E-8D1B-1B5DC0ACDAD8}"/>
              </a:ext>
            </a:extLst>
          </p:cNvPr>
          <p:cNvSpPr/>
          <p:nvPr/>
        </p:nvSpPr>
        <p:spPr>
          <a:xfrm rot="817584">
            <a:off x="10773619" y="2945949"/>
            <a:ext cx="711173" cy="1370698"/>
          </a:xfrm>
          <a:prstGeom prst="rect">
            <a:avLst/>
          </a:prstGeom>
          <a:pattFill prst="openDmnd">
            <a:fgClr>
              <a:srgbClr val="7030A0"/>
            </a:fgClr>
            <a:bgClr>
              <a:schemeClr val="bg1"/>
            </a:bgClr>
          </a:patt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79EE9E-3BBC-483E-B9A3-79F1D19225A8}"/>
              </a:ext>
            </a:extLst>
          </p:cNvPr>
          <p:cNvSpPr/>
          <p:nvPr/>
        </p:nvSpPr>
        <p:spPr>
          <a:xfrm>
            <a:off x="4449455" y="5726415"/>
            <a:ext cx="427345" cy="432104"/>
          </a:xfrm>
          <a:prstGeom prst="rect">
            <a:avLst/>
          </a:prstGeom>
          <a:pattFill prst="dkHorz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9C8B8F-FD3D-43CE-AAD5-275E599DB0F7}"/>
              </a:ext>
            </a:extLst>
          </p:cNvPr>
          <p:cNvSpPr/>
          <p:nvPr/>
        </p:nvSpPr>
        <p:spPr>
          <a:xfrm>
            <a:off x="7874837" y="5721907"/>
            <a:ext cx="427345" cy="428974"/>
          </a:xfrm>
          <a:prstGeom prst="rect">
            <a:avLst/>
          </a:prstGeom>
          <a:pattFill prst="lgCheck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EC78DF-BCB3-4E34-897B-B522AE0E52DD}"/>
              </a:ext>
            </a:extLst>
          </p:cNvPr>
          <p:cNvSpPr/>
          <p:nvPr/>
        </p:nvSpPr>
        <p:spPr>
          <a:xfrm>
            <a:off x="6274420" y="5724850"/>
            <a:ext cx="427345" cy="432104"/>
          </a:xfrm>
          <a:prstGeom prst="rect">
            <a:avLst/>
          </a:prstGeom>
          <a:pattFill prst="ltVert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B19232B-8D52-42D1-B687-5BE2D0845863}"/>
              </a:ext>
            </a:extLst>
          </p:cNvPr>
          <p:cNvSpPr/>
          <p:nvPr/>
        </p:nvSpPr>
        <p:spPr>
          <a:xfrm>
            <a:off x="9913474" y="5726415"/>
            <a:ext cx="423449" cy="428974"/>
          </a:xfrm>
          <a:prstGeom prst="rect">
            <a:avLst/>
          </a:prstGeom>
          <a:pattFill prst="openDmnd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AC43C4-8B98-4314-A733-5E44D50D809A}"/>
              </a:ext>
            </a:extLst>
          </p:cNvPr>
          <p:cNvSpPr txBox="1"/>
          <p:nvPr/>
        </p:nvSpPr>
        <p:spPr>
          <a:xfrm>
            <a:off x="4888229" y="5756236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Slice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3DB0F7-90BE-445B-843D-FB4BEA293848}"/>
              </a:ext>
            </a:extLst>
          </p:cNvPr>
          <p:cNvSpPr txBox="1"/>
          <p:nvPr/>
        </p:nvSpPr>
        <p:spPr>
          <a:xfrm>
            <a:off x="6728029" y="5755884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Slice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1A7555-48FA-4DC1-966C-1205A8BFEE32}"/>
              </a:ext>
            </a:extLst>
          </p:cNvPr>
          <p:cNvSpPr txBox="1"/>
          <p:nvPr/>
        </p:nvSpPr>
        <p:spPr>
          <a:xfrm>
            <a:off x="8314928" y="5756236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Slice 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6F7784-F804-4259-99B6-1B39D0AD3879}"/>
              </a:ext>
            </a:extLst>
          </p:cNvPr>
          <p:cNvSpPr txBox="1"/>
          <p:nvPr/>
        </p:nvSpPr>
        <p:spPr>
          <a:xfrm>
            <a:off x="10345397" y="5746602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Slice 4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BBB7E58-CA08-4D7A-A2DE-73759E952BF6}"/>
              </a:ext>
            </a:extLst>
          </p:cNvPr>
          <p:cNvCxnSpPr/>
          <p:nvPr/>
        </p:nvCxnSpPr>
        <p:spPr>
          <a:xfrm>
            <a:off x="3752850" y="4458019"/>
            <a:ext cx="5842149" cy="3118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D1ECDE8-43B9-4841-9FD8-7390C512B003}"/>
              </a:ext>
            </a:extLst>
          </p:cNvPr>
          <p:cNvSpPr/>
          <p:nvPr/>
        </p:nvSpPr>
        <p:spPr>
          <a:xfrm rot="160610">
            <a:off x="3928489" y="4642840"/>
            <a:ext cx="52682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Depth of Convolutional Neural Network</a:t>
            </a:r>
          </a:p>
        </p:txBody>
      </p:sp>
      <p:pic>
        <p:nvPicPr>
          <p:cNvPr id="66" name="Content Placeholder 3">
            <a:extLst>
              <a:ext uri="{FF2B5EF4-FFF2-40B4-BE49-F238E27FC236}">
                <a16:creationId xmlns:a16="http://schemas.microsoft.com/office/drawing/2014/main" id="{622FD34D-3501-41FC-83AA-3A9DD9155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7122" y="1991780"/>
            <a:ext cx="3137156" cy="3130793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628C14BE-D0DE-442A-BCCB-3FFBA8E7262F}"/>
              </a:ext>
            </a:extLst>
          </p:cNvPr>
          <p:cNvSpPr/>
          <p:nvPr/>
        </p:nvSpPr>
        <p:spPr>
          <a:xfrm>
            <a:off x="100708" y="5230890"/>
            <a:ext cx="35087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Faster RCNN Object Detection Model</a:t>
            </a:r>
          </a:p>
        </p:txBody>
      </p:sp>
    </p:spTree>
    <p:extLst>
      <p:ext uri="{BB962C8B-B14F-4D97-AF65-F5344CB8AC3E}">
        <p14:creationId xmlns:p14="http://schemas.microsoft.com/office/powerpoint/2010/main" val="38865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40E232-82F7-4A90-90CD-C05227C34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range and minimum precision.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Improve inference latency significantly.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9FB0E-6A3E-4149-BEDF-E9BE457F14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A00920-D737-489A-98F6-B3C38C73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TensorRT</a:t>
            </a:r>
            <a:r>
              <a:rPr lang="en-US" dirty="0"/>
              <a:t> INT8 Inference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99162-4C49-4BCA-9006-29E879D0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29" y="2017315"/>
            <a:ext cx="6917671" cy="128984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5DB306D-BCD5-45DF-8282-5DA504618384}"/>
              </a:ext>
            </a:extLst>
          </p:cNvPr>
          <p:cNvGraphicFramePr/>
          <p:nvPr/>
        </p:nvGraphicFramePr>
        <p:xfrm>
          <a:off x="1930400" y="3963724"/>
          <a:ext cx="4578350" cy="2587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95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CAB700-83B9-40BD-939B-AB4B4EC4A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latency offloading techniques:</a:t>
            </a:r>
          </a:p>
          <a:p>
            <a:pPr lvl="1"/>
            <a:r>
              <a:rPr lang="en-US" dirty="0"/>
              <a:t>Dynamic </a:t>
            </a:r>
            <a:r>
              <a:rPr lang="en-US" dirty="0" err="1"/>
              <a:t>RoI</a:t>
            </a:r>
            <a:r>
              <a:rPr lang="en-US" dirty="0"/>
              <a:t> Encoding.</a:t>
            </a:r>
          </a:p>
          <a:p>
            <a:pPr lvl="1"/>
            <a:r>
              <a:rPr lang="en-US" dirty="0"/>
              <a:t>Parallel Streaming and Inference.</a:t>
            </a:r>
          </a:p>
          <a:p>
            <a:pPr lvl="1"/>
            <a:r>
              <a:rPr lang="en-US" dirty="0"/>
              <a:t>Model quantization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Latency: 80ms -&gt; 15ms.</a:t>
            </a:r>
          </a:p>
          <a:p>
            <a:pPr lvl="1"/>
            <a:endParaRPr lang="en-US" dirty="0"/>
          </a:p>
          <a:p>
            <a:r>
              <a:rPr lang="en-US" dirty="0"/>
              <a:t>On-device fast object tracking technique:</a:t>
            </a:r>
          </a:p>
          <a:p>
            <a:pPr lvl="1"/>
            <a:r>
              <a:rPr lang="en-US" dirty="0"/>
              <a:t>Motion Vector based Object Tracking.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Latency: 15ms -&gt; 2.24ms.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Adaptive Offloading technique.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DDD94-7504-4055-BB58-0EF508D2DD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7CB90B-12EA-42BF-B858-1F1C2F6B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</p:spTree>
    <p:extLst>
      <p:ext uri="{BB962C8B-B14F-4D97-AF65-F5344CB8AC3E}">
        <p14:creationId xmlns:p14="http://schemas.microsoft.com/office/powerpoint/2010/main" val="3587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0D1C49-FF81-44E7-A6B7-F5AA11641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t="19899" r="5435"/>
          <a:stretch/>
        </p:blipFill>
        <p:spPr>
          <a:xfrm rot="16200000">
            <a:off x="2432049" y="3232734"/>
            <a:ext cx="2171506" cy="3853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8067AA-F252-4C59-AD6B-FDB3D98E2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0973" r="3390" b="8926"/>
          <a:stretch/>
        </p:blipFill>
        <p:spPr>
          <a:xfrm rot="16200000">
            <a:off x="2432049" y="728496"/>
            <a:ext cx="2171506" cy="38534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05048F-9C94-408F-9306-64B5F7E99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27EE1-142E-4C74-A71F-C30808D3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Vector based Object Tracking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46FB45-0A4C-427D-985D-F044A93C91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93" y="1569478"/>
            <a:ext cx="2999486" cy="21737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B94668-A562-49F7-8D0F-4997A221D9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45" y="4071458"/>
            <a:ext cx="2999486" cy="2173767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6F2B7055-A6EE-4302-9BB2-14B936A6948D}"/>
              </a:ext>
            </a:extLst>
          </p:cNvPr>
          <p:cNvSpPr/>
          <p:nvPr/>
        </p:nvSpPr>
        <p:spPr>
          <a:xfrm rot="5400000">
            <a:off x="5649625" y="5309758"/>
            <a:ext cx="863600" cy="73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9AECE1-CB18-4100-85C9-295DB061BC84}"/>
              </a:ext>
            </a:extLst>
          </p:cNvPr>
          <p:cNvSpPr txBox="1"/>
          <p:nvPr/>
        </p:nvSpPr>
        <p:spPr>
          <a:xfrm>
            <a:off x="6516479" y="5447225"/>
            <a:ext cx="222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Motion Vectors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832997-A41F-44D1-B19D-C66453333EC6}"/>
              </a:ext>
            </a:extLst>
          </p:cNvPr>
          <p:cNvSpPr/>
          <p:nvPr/>
        </p:nvSpPr>
        <p:spPr>
          <a:xfrm>
            <a:off x="94025" y="2439787"/>
            <a:ext cx="1397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Offloaded Frame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9ED45C-5DF5-44BF-ACB2-35567FB0A80E}"/>
              </a:ext>
            </a:extLst>
          </p:cNvPr>
          <p:cNvSpPr/>
          <p:nvPr/>
        </p:nvSpPr>
        <p:spPr>
          <a:xfrm>
            <a:off x="0" y="4908617"/>
            <a:ext cx="1585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Current Frame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5713125" y="1656719"/>
            <a:ext cx="6413834" cy="1519238"/>
          </a:xfrm>
        </p:spPr>
        <p:txBody>
          <a:bodyPr/>
          <a:lstStyle/>
          <a:p>
            <a:r>
              <a:rPr lang="en-US" dirty="0"/>
              <a:t>Traditional Approach: SIFT and Optical flow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Our solution: Use the motion vector embedded in the video frame.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099437792"/>
              </p:ext>
            </p:extLst>
          </p:nvPr>
        </p:nvGraphicFramePr>
        <p:xfrm>
          <a:off x="5948049" y="3081690"/>
          <a:ext cx="5943986" cy="219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78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04557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Graphic spid="1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Vector based Object Tracking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368FBD-A9CA-4AFE-B234-DFE5D678D66F}"/>
              </a:ext>
            </a:extLst>
          </p:cNvPr>
          <p:cNvGraphicFramePr/>
          <p:nvPr/>
        </p:nvGraphicFramePr>
        <p:xfrm>
          <a:off x="7815263" y="1754252"/>
          <a:ext cx="4100512" cy="319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89" y="1504682"/>
            <a:ext cx="3281448" cy="1846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99" y="4188416"/>
            <a:ext cx="3277768" cy="1844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5" y="1509834"/>
            <a:ext cx="3281694" cy="18410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6495" y="3269856"/>
            <a:ext cx="3328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>
                <a:latin typeface="Times New Roman" charset="0"/>
              </a:rPr>
              <a:t>Cached detection result of the last offloaded frame.</a:t>
            </a: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4202695" y="3350880"/>
            <a:ext cx="3055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imes New Roman" charset="0"/>
              </a:rPr>
              <a:t>Motion vectors extracted from the current encoded frame.</a:t>
            </a:r>
            <a:endParaRPr lang="en-US" sz="1800" b="0" i="0" dirty="0"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1483" y="6075144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imes New Roman" charset="0"/>
              </a:rPr>
              <a:t>Shift the bounding box based on the motion vectors.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694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FA134F-E9C7-463B-9123-C74D7E3C21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7243ED-6CF7-4B86-B533-FE15AA1D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Offloading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05048-6972-4BF6-B486-5525F47FD4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0973" r="3390" b="8926"/>
          <a:stretch/>
        </p:blipFill>
        <p:spPr>
          <a:xfrm rot="16200000">
            <a:off x="2837913" y="1028162"/>
            <a:ext cx="1602443" cy="28436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B2F26A-96F9-4F18-87C2-4296DF98EE95}"/>
              </a:ext>
            </a:extLst>
          </p:cNvPr>
          <p:cNvSpPr/>
          <p:nvPr/>
        </p:nvSpPr>
        <p:spPr>
          <a:xfrm>
            <a:off x="444774" y="2234536"/>
            <a:ext cx="1397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Case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CE5F96-A9FC-47DC-A730-D492608C5F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t="19899" r="5435"/>
          <a:stretch/>
        </p:blipFill>
        <p:spPr>
          <a:xfrm rot="16200000">
            <a:off x="6468947" y="3557057"/>
            <a:ext cx="1602443" cy="2843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3726F3-8120-4AC1-9C97-650BAB8145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0973" r="3390" b="8926"/>
          <a:stretch/>
        </p:blipFill>
        <p:spPr>
          <a:xfrm rot="16200000">
            <a:off x="2837912" y="3557058"/>
            <a:ext cx="1602443" cy="28436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1E2147-AFD9-48DD-A049-AA9D695C4B55}"/>
              </a:ext>
            </a:extLst>
          </p:cNvPr>
          <p:cNvSpPr/>
          <p:nvPr/>
        </p:nvSpPr>
        <p:spPr>
          <a:xfrm>
            <a:off x="444773" y="4763432"/>
            <a:ext cx="1397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Case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69D2CD-D278-491F-9CE8-AC6334CC19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0973" r="3390" b="8926"/>
          <a:stretch/>
        </p:blipFill>
        <p:spPr>
          <a:xfrm rot="16200000">
            <a:off x="6468949" y="1028162"/>
            <a:ext cx="1602443" cy="28436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C7ECA0-8ED2-4FC3-9F34-5C8F22140088}"/>
              </a:ext>
            </a:extLst>
          </p:cNvPr>
          <p:cNvSpPr/>
          <p:nvPr/>
        </p:nvSpPr>
        <p:spPr>
          <a:xfrm>
            <a:off x="2572528" y="3240350"/>
            <a:ext cx="2197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Last Offloaded Frame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55EC3-0791-496B-833E-1936A867E431}"/>
              </a:ext>
            </a:extLst>
          </p:cNvPr>
          <p:cNvSpPr/>
          <p:nvPr/>
        </p:nvSpPr>
        <p:spPr>
          <a:xfrm>
            <a:off x="6224210" y="3251201"/>
            <a:ext cx="2145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Current Frame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046B7C-C0B5-4FC2-92C5-0E090BC2A990}"/>
              </a:ext>
            </a:extLst>
          </p:cNvPr>
          <p:cNvSpPr/>
          <p:nvPr/>
        </p:nvSpPr>
        <p:spPr>
          <a:xfrm>
            <a:off x="2572528" y="5780097"/>
            <a:ext cx="2335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Last Offloaded Frame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518DD5-2A7F-46BC-859E-281AE0E0C8C4}"/>
              </a:ext>
            </a:extLst>
          </p:cNvPr>
          <p:cNvSpPr/>
          <p:nvPr/>
        </p:nvSpPr>
        <p:spPr>
          <a:xfrm>
            <a:off x="6224210" y="5780097"/>
            <a:ext cx="2145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Current Frame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0F23F3-B3C3-4BD9-AE99-B6D8B8C4F9F4}"/>
              </a:ext>
            </a:extLst>
          </p:cNvPr>
          <p:cNvCxnSpPr/>
          <p:nvPr/>
        </p:nvCxnSpPr>
        <p:spPr>
          <a:xfrm>
            <a:off x="349250" y="3860800"/>
            <a:ext cx="111633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8" descr="Image result for check mark">
            <a:extLst>
              <a:ext uri="{FF2B5EF4-FFF2-40B4-BE49-F238E27FC236}">
                <a16:creationId xmlns:a16="http://schemas.microsoft.com/office/drawing/2014/main" id="{764ACAB5-DA84-4CF6-87F9-D7657EAE7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1" t="34992" r="8887" b="22062"/>
          <a:stretch/>
        </p:blipFill>
        <p:spPr bwMode="auto">
          <a:xfrm>
            <a:off x="9413246" y="2248349"/>
            <a:ext cx="561437" cy="42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check mark">
            <a:extLst>
              <a:ext uri="{FF2B5EF4-FFF2-40B4-BE49-F238E27FC236}">
                <a16:creationId xmlns:a16="http://schemas.microsoft.com/office/drawing/2014/main" id="{7FD2D340-3867-4D6B-839B-F9FE3974B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" t="19442" r="47822" b="27269"/>
          <a:stretch/>
        </p:blipFill>
        <p:spPr bwMode="auto">
          <a:xfrm>
            <a:off x="9479386" y="4718149"/>
            <a:ext cx="622508" cy="5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1F28312-FF41-4932-80EC-2731C9028102}"/>
              </a:ext>
            </a:extLst>
          </p:cNvPr>
          <p:cNvSpPr/>
          <p:nvPr/>
        </p:nvSpPr>
        <p:spPr>
          <a:xfrm>
            <a:off x="9621809" y="2300665"/>
            <a:ext cx="1890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Don’t Offload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63A00A-0DC1-49A2-959B-18A861C70B35}"/>
              </a:ext>
            </a:extLst>
          </p:cNvPr>
          <p:cNvSpPr/>
          <p:nvPr/>
        </p:nvSpPr>
        <p:spPr>
          <a:xfrm>
            <a:off x="9693965" y="4883736"/>
            <a:ext cx="1393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Offload</a:t>
            </a:r>
          </a:p>
        </p:txBody>
      </p:sp>
    </p:spTree>
    <p:extLst>
      <p:ext uri="{BB962C8B-B14F-4D97-AF65-F5344CB8AC3E}">
        <p14:creationId xmlns:p14="http://schemas.microsoft.com/office/powerpoint/2010/main" val="16918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78D73-9E20-4C77-A5FF-812BDBFFC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71D061-380D-41D3-93B2-019B02B8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System</a:t>
            </a:r>
          </a:p>
        </p:txBody>
      </p:sp>
      <p:pic>
        <p:nvPicPr>
          <p:cNvPr id="5" name="Picture 2" descr="https://documents.lucidchart.com/documents/b4656718-e3a4-40de-a916-3277a63b3111/pages/0_0?a=219&amp;x=324&amp;y=270&amp;w=352&amp;h=218&amp;store=1&amp;accept=image%2F*&amp;auth=LCA%20c105b70764c32ce896b0cfab69ee355c5148e012-ts%3D1539914995">
            <a:extLst>
              <a:ext uri="{FF2B5EF4-FFF2-40B4-BE49-F238E27FC236}">
                <a16:creationId xmlns:a16="http://schemas.microsoft.com/office/drawing/2014/main" id="{14BB5F86-8267-45C9-9B46-D51C35A6B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51" y="1637751"/>
            <a:ext cx="2117322" cy="131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documents.lucidchart.com/documents/b4656718-e3a4-40de-a916-3277a63b3111/pages/0_0?a=219&amp;x=1143&amp;y=206&amp;w=374&amp;h=317&amp;store=1&amp;accept=image%2F*&amp;auth=LCA%201b6a5d99058f4999bd4ff13db1a308884b873647-ts%3D1539914995">
            <a:extLst>
              <a:ext uri="{FF2B5EF4-FFF2-40B4-BE49-F238E27FC236}">
                <a16:creationId xmlns:a16="http://schemas.microsoft.com/office/drawing/2014/main" id="{92150C20-A5F9-461A-BBE2-E96AA63F8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t="11634" r="14349" b="12672"/>
          <a:stretch/>
        </p:blipFill>
        <p:spPr bwMode="auto">
          <a:xfrm>
            <a:off x="8806738" y="1609881"/>
            <a:ext cx="1362337" cy="12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documents.lucidchart.com/documents/1c4d2716-e2a4-4f76-8eff-454cece72640/pages/0_0?a=3107&amp;x=677&amp;y=155&amp;w=103&amp;h=103&amp;store=1&amp;accept=image%2F*&amp;auth=LCA%207a00c829412f0b381f466001d2485a03d267d81f-ts%3D1539918202">
            <a:extLst>
              <a:ext uri="{FF2B5EF4-FFF2-40B4-BE49-F238E27FC236}">
                <a16:creationId xmlns:a16="http://schemas.microsoft.com/office/drawing/2014/main" id="{36E2CE6D-F118-4DD7-A2D5-364C5EED3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t="17408" r="19470" b="12903"/>
          <a:stretch/>
        </p:blipFill>
        <p:spPr bwMode="auto">
          <a:xfrm>
            <a:off x="3264135" y="1986876"/>
            <a:ext cx="432511" cy="4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documents.lucidchart.com/documents/1c4d2716-e2a4-4f76-8eff-454cece72640/pages/0_0?a=3107&amp;x=677&amp;y=155&amp;w=103&amp;h=103&amp;store=1&amp;accept=image%2F*&amp;auth=LCA%207a00c829412f0b381f466001d2485a03d267d81f-ts%3D1539918202">
            <a:extLst>
              <a:ext uri="{FF2B5EF4-FFF2-40B4-BE49-F238E27FC236}">
                <a16:creationId xmlns:a16="http://schemas.microsoft.com/office/drawing/2014/main" id="{67EC131E-B746-49D3-B1DF-327BB83AE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t="17408" r="19470" b="12903"/>
          <a:stretch/>
        </p:blipFill>
        <p:spPr bwMode="auto">
          <a:xfrm rot="10614380">
            <a:off x="8322931" y="1986875"/>
            <a:ext cx="432511" cy="4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2200A6-AE5D-4003-875F-245236BF19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0973" r="3390" b="8926"/>
          <a:stretch/>
        </p:blipFill>
        <p:spPr>
          <a:xfrm rot="16200000">
            <a:off x="3034983" y="2371532"/>
            <a:ext cx="1068939" cy="1896898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2112D3E-7E90-4566-85E9-122E39AE2262}"/>
              </a:ext>
            </a:extLst>
          </p:cNvPr>
          <p:cNvSpPr/>
          <p:nvPr/>
        </p:nvSpPr>
        <p:spPr>
          <a:xfrm>
            <a:off x="3116255" y="3997627"/>
            <a:ext cx="906393" cy="10689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B6D13-4B58-466F-B3A7-4F1D36B83E46}"/>
              </a:ext>
            </a:extLst>
          </p:cNvPr>
          <p:cNvSpPr/>
          <p:nvPr/>
        </p:nvSpPr>
        <p:spPr>
          <a:xfrm>
            <a:off x="2470901" y="4028542"/>
            <a:ext cx="2197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Motion Vector based Object Tracking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FD6FCB-DA18-48D4-94FD-69349A21B8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0973" r="3390" b="8926"/>
          <a:stretch/>
        </p:blipFill>
        <p:spPr>
          <a:xfrm rot="16200000">
            <a:off x="3034982" y="4728727"/>
            <a:ext cx="1068939" cy="18968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36C652-4D26-4B16-AB79-C11645C45B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45" y="5142706"/>
            <a:ext cx="1618015" cy="10689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1553C5-D328-4EAB-A636-6D22DAFAB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0973" r="3390" b="8926"/>
          <a:stretch/>
        </p:blipFill>
        <p:spPr>
          <a:xfrm rot="16200000">
            <a:off x="3034983" y="2370346"/>
            <a:ext cx="1068939" cy="18968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EECD8C-A66B-41E5-B4F8-A9516607D4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0208" y="4069415"/>
            <a:ext cx="3279299" cy="1492816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F4F084D5-A241-423C-963C-C3B827F77C0E}"/>
              </a:ext>
            </a:extLst>
          </p:cNvPr>
          <p:cNvSpPr/>
          <p:nvPr/>
        </p:nvSpPr>
        <p:spPr>
          <a:xfrm>
            <a:off x="1585341" y="3150102"/>
            <a:ext cx="690868" cy="29264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FC2EA7-1324-4F8D-996E-A276621877A6}"/>
              </a:ext>
            </a:extLst>
          </p:cNvPr>
          <p:cNvSpPr/>
          <p:nvPr/>
        </p:nvSpPr>
        <p:spPr>
          <a:xfrm>
            <a:off x="459537" y="4126146"/>
            <a:ext cx="1239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Rendering Pipeline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8A24FB8-5103-42F1-9B87-2E4B331AEE7B}"/>
              </a:ext>
            </a:extLst>
          </p:cNvPr>
          <p:cNvSpPr/>
          <p:nvPr/>
        </p:nvSpPr>
        <p:spPr>
          <a:xfrm rot="16200000">
            <a:off x="5775451" y="261073"/>
            <a:ext cx="690868" cy="389993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8C26A5-C206-42F3-A65E-251E5F4EA742}"/>
              </a:ext>
            </a:extLst>
          </p:cNvPr>
          <p:cNvSpPr/>
          <p:nvPr/>
        </p:nvSpPr>
        <p:spPr>
          <a:xfrm>
            <a:off x="5381457" y="1465406"/>
            <a:ext cx="1239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Offloading Pipeline</a:t>
            </a:r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86453D7D-0AF3-4170-84EA-1C30D95999F1}"/>
              </a:ext>
            </a:extLst>
          </p:cNvPr>
          <p:cNvSpPr/>
          <p:nvPr/>
        </p:nvSpPr>
        <p:spPr>
          <a:xfrm>
            <a:off x="4796694" y="3896936"/>
            <a:ext cx="1089174" cy="1119871"/>
          </a:xfrm>
          <a:prstGeom prst="can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Cached Detection Result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5EA1750-D1E2-4446-8CC0-D3B903B1DA16}"/>
              </a:ext>
            </a:extLst>
          </p:cNvPr>
          <p:cNvSpPr/>
          <p:nvPr/>
        </p:nvSpPr>
        <p:spPr>
          <a:xfrm rot="8380678">
            <a:off x="4575510" y="4925560"/>
            <a:ext cx="362015" cy="4669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3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38893 0.0099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1338B-A68B-4F68-8A47-3162B7849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E75C79-17A4-4AFE-B3DD-9E67CE26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301E21-E25B-4104-9300-DC7817974C5B}"/>
              </a:ext>
            </a:extLst>
          </p:cNvPr>
          <p:cNvSpPr/>
          <p:nvPr/>
        </p:nvSpPr>
        <p:spPr>
          <a:xfrm>
            <a:off x="831273" y="1616769"/>
            <a:ext cx="156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Client</a:t>
            </a:r>
          </a:p>
        </p:txBody>
      </p:sp>
      <p:pic>
        <p:nvPicPr>
          <p:cNvPr id="9220" name="Picture 4" descr="Image result for desktop pc">
            <a:extLst>
              <a:ext uri="{FF2B5EF4-FFF2-40B4-BE49-F238E27FC236}">
                <a16:creationId xmlns:a16="http://schemas.microsoft.com/office/drawing/2014/main" id="{A6318B98-4290-488B-A6EF-4A8C74969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16" y="2442728"/>
            <a:ext cx="2584450" cy="31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TP-Link AC1900">
            <a:extLst>
              <a:ext uri="{FF2B5EF4-FFF2-40B4-BE49-F238E27FC236}">
                <a16:creationId xmlns:a16="http://schemas.microsoft.com/office/drawing/2014/main" id="{F598BCFD-C3EC-457A-813A-57A5D6527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3023394"/>
            <a:ext cx="1992312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7D4F1344-4ECD-4E73-BC7F-4EF3333AAD66}"/>
              </a:ext>
            </a:extLst>
          </p:cNvPr>
          <p:cNvCxnSpPr/>
          <p:nvPr/>
        </p:nvCxnSpPr>
        <p:spPr>
          <a:xfrm>
            <a:off x="7416800" y="4343400"/>
            <a:ext cx="990600" cy="6350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95F33EA-3C91-4548-9C97-30EAF0752118}"/>
              </a:ext>
            </a:extLst>
          </p:cNvPr>
          <p:cNvSpPr/>
          <p:nvPr/>
        </p:nvSpPr>
        <p:spPr>
          <a:xfrm>
            <a:off x="8739029" y="1616769"/>
            <a:ext cx="156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Server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D53E5D-4133-453B-B7B9-0B3BA48E535C}"/>
              </a:ext>
            </a:extLst>
          </p:cNvPr>
          <p:cNvSpPr/>
          <p:nvPr/>
        </p:nvSpPr>
        <p:spPr>
          <a:xfrm>
            <a:off x="515411" y="5227040"/>
            <a:ext cx="2383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/>
              <a:t>Nvidia Jetson TX2</a:t>
            </a:r>
          </a:p>
          <a:p>
            <a:pPr algn="ctr"/>
            <a:endParaRPr lang="en-US" sz="1800" i="1" dirty="0"/>
          </a:p>
          <a:p>
            <a:pPr algn="ctr"/>
            <a:r>
              <a:rPr lang="en-US" sz="1800" i="1" dirty="0"/>
              <a:t>Magic Leap One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F6F6E-1262-457D-8D26-49BD222F29E6}"/>
              </a:ext>
            </a:extLst>
          </p:cNvPr>
          <p:cNvSpPr/>
          <p:nvPr/>
        </p:nvSpPr>
        <p:spPr>
          <a:xfrm>
            <a:off x="8579373" y="5526066"/>
            <a:ext cx="2383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/>
              <a:t>Desktop PC with Nvidia Titan </a:t>
            </a:r>
            <a:r>
              <a:rPr lang="en-US" sz="1800" i="1" dirty="0" err="1"/>
              <a:t>Xp</a:t>
            </a:r>
            <a:r>
              <a:rPr lang="en-US" sz="1800" i="1" dirty="0"/>
              <a:t> GPU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E3704D-CB84-4064-A57D-E36718C29C12}"/>
              </a:ext>
            </a:extLst>
          </p:cNvPr>
          <p:cNvSpPr/>
          <p:nvPr/>
        </p:nvSpPr>
        <p:spPr>
          <a:xfrm>
            <a:off x="5963705" y="4918054"/>
            <a:ext cx="1904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/>
              <a:t>TP-Link AC1900</a:t>
            </a:r>
          </a:p>
        </p:txBody>
      </p:sp>
      <p:pic>
        <p:nvPicPr>
          <p:cNvPr id="17" name="Picture 6" descr="https://documents.lucidchart.com/documents/1c4d2716-e2a4-4f76-8eff-454cece72640/pages/0_0?a=3107&amp;x=677&amp;y=155&amp;w=103&amp;h=103&amp;store=1&amp;accept=image%2F*&amp;auth=LCA%207a00c829412f0b381f466001d2485a03d267d81f-ts%3D1539918202">
            <a:extLst>
              <a:ext uri="{FF2B5EF4-FFF2-40B4-BE49-F238E27FC236}">
                <a16:creationId xmlns:a16="http://schemas.microsoft.com/office/drawing/2014/main" id="{0FB2C95C-64C6-41EC-B515-DE7F55511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t="17408" r="19470" b="12903"/>
          <a:stretch/>
        </p:blipFill>
        <p:spPr bwMode="auto">
          <a:xfrm rot="11638447">
            <a:off x="5879744" y="3924697"/>
            <a:ext cx="432511" cy="4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8495970-45C8-43FD-9429-982C8737B846}"/>
              </a:ext>
            </a:extLst>
          </p:cNvPr>
          <p:cNvSpPr/>
          <p:nvPr/>
        </p:nvSpPr>
        <p:spPr>
          <a:xfrm>
            <a:off x="3590337" y="3508266"/>
            <a:ext cx="1904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err="1"/>
              <a:t>WiFi</a:t>
            </a:r>
            <a:r>
              <a:rPr lang="en-US" sz="1800" i="1" dirty="0"/>
              <a:t> 2.4GHz</a:t>
            </a:r>
          </a:p>
          <a:p>
            <a:pPr algn="ctr"/>
            <a:r>
              <a:rPr lang="en-US" sz="1800" i="1" dirty="0" err="1"/>
              <a:t>WiFi</a:t>
            </a:r>
            <a:r>
              <a:rPr lang="en-US" sz="1800" i="1" dirty="0"/>
              <a:t> 5GHz</a:t>
            </a:r>
          </a:p>
        </p:txBody>
      </p:sp>
      <p:pic>
        <p:nvPicPr>
          <p:cNvPr id="1026" name="Picture 2" descr="mage result for magic leap on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2" y="2169562"/>
            <a:ext cx="2844106" cy="15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jetson tx2">
            <a:extLst>
              <a:ext uri="{FF2B5EF4-FFF2-40B4-BE49-F238E27FC236}">
                <a16:creationId xmlns:a16="http://schemas.microsoft.com/office/drawing/2014/main" id="{32C55DCB-3930-4469-B890-4F792657E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8" b="14307"/>
          <a:stretch/>
        </p:blipFill>
        <p:spPr bwMode="auto">
          <a:xfrm>
            <a:off x="515412" y="3427114"/>
            <a:ext cx="2383692" cy="16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s://documents.lucidchart.com/documents/1c4d2716-e2a4-4f76-8eff-454cece72640/pages/0_0?a=3107&amp;x=677&amp;y=155&amp;w=103&amp;h=103&amp;store=1&amp;accept=image%2F*&amp;auth=LCA%207a00c829412f0b381f466001d2485a03d267d81f-ts%3D1539918202">
            <a:extLst>
              <a:ext uri="{FF2B5EF4-FFF2-40B4-BE49-F238E27FC236}">
                <a16:creationId xmlns:a16="http://schemas.microsoft.com/office/drawing/2014/main" id="{6FED5EE2-CEC6-41F0-AFD4-101B5CE32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t="17408" r="19470" b="12903"/>
          <a:stretch/>
        </p:blipFill>
        <p:spPr bwMode="auto">
          <a:xfrm rot="364623">
            <a:off x="2914296" y="3448651"/>
            <a:ext cx="432511" cy="4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2674B2-8481-445D-AAE8-0C88516E1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169"/>
            <a:ext cx="10972800" cy="4533900"/>
          </a:xfrm>
        </p:spPr>
        <p:txBody>
          <a:bodyPr/>
          <a:lstStyle/>
          <a:p>
            <a:r>
              <a:rPr lang="en-US" dirty="0"/>
              <a:t>Ten videos in the </a:t>
            </a:r>
            <a:r>
              <a:rPr lang="en-US" dirty="0" err="1"/>
              <a:t>Xiph</a:t>
            </a:r>
            <a:r>
              <a:rPr lang="en-US" dirty="0"/>
              <a:t> video dataset.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object detection tasks.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20D782-7900-489E-9A9E-05DD3776F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304298-BAAF-48B5-8C60-CFCA725D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pic>
        <p:nvPicPr>
          <p:cNvPr id="13314" name="Picture 2" descr="Netflix_FoodMarket">
            <a:extLst>
              <a:ext uri="{FF2B5EF4-FFF2-40B4-BE49-F238E27FC236}">
                <a16:creationId xmlns:a16="http://schemas.microsoft.com/office/drawing/2014/main" id="{CEADF969-D1CF-4FBC-A09B-6B1194789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914922"/>
            <a:ext cx="2851150" cy="150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Netflix_Tango">
            <a:extLst>
              <a:ext uri="{FF2B5EF4-FFF2-40B4-BE49-F238E27FC236}">
                <a16:creationId xmlns:a16="http://schemas.microsoft.com/office/drawing/2014/main" id="{DBEF31BC-836C-4920-A0E5-554A3A2EA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914921"/>
            <a:ext cx="2851150" cy="150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Netflix_BoxingPractice">
            <a:extLst>
              <a:ext uri="{FF2B5EF4-FFF2-40B4-BE49-F238E27FC236}">
                <a16:creationId xmlns:a16="http://schemas.microsoft.com/office/drawing/2014/main" id="{6A02E98E-AD45-4D95-9475-8679FF99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914920"/>
            <a:ext cx="2851150" cy="150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ush_hour">
            <a:extLst>
              <a:ext uri="{FF2B5EF4-FFF2-40B4-BE49-F238E27FC236}">
                <a16:creationId xmlns:a16="http://schemas.microsoft.com/office/drawing/2014/main" id="{C3D26E26-96A1-4712-83E5-7D4E86995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"/>
          <a:stretch/>
        </p:blipFill>
        <p:spPr bwMode="auto">
          <a:xfrm>
            <a:off x="9036050" y="1914920"/>
            <a:ext cx="2851150" cy="150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mage result for keypoint detection">
            <a:extLst>
              <a:ext uri="{FF2B5EF4-FFF2-40B4-BE49-F238E27FC236}">
                <a16:creationId xmlns:a16="http://schemas.microsoft.com/office/drawing/2014/main" id="{C4CDFE7D-4E4B-4EE7-AEF1-A4DC034A9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t="10678" r="17939" b="17939"/>
          <a:stretch/>
        </p:blipFill>
        <p:spPr bwMode="auto">
          <a:xfrm>
            <a:off x="5778500" y="4125999"/>
            <a:ext cx="3209990" cy="16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object detection">
            <a:extLst>
              <a:ext uri="{FF2B5EF4-FFF2-40B4-BE49-F238E27FC236}">
                <a16:creationId xmlns:a16="http://schemas.microsoft.com/office/drawing/2014/main" id="{004B8486-305A-4418-BDB6-A66B822B2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58" y="4125998"/>
            <a:ext cx="3016803" cy="16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321BF0-5B3C-4C11-97D8-51A128BC4EDA}"/>
              </a:ext>
            </a:extLst>
          </p:cNvPr>
          <p:cNvSpPr/>
          <p:nvPr/>
        </p:nvSpPr>
        <p:spPr>
          <a:xfrm>
            <a:off x="1649712" y="5826403"/>
            <a:ext cx="2383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/>
              <a:t>Object Detection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39EDAA-DB5E-4C4D-BB82-0DFC78F3D56A}"/>
              </a:ext>
            </a:extLst>
          </p:cNvPr>
          <p:cNvSpPr/>
          <p:nvPr/>
        </p:nvSpPr>
        <p:spPr>
          <a:xfrm>
            <a:off x="5937782" y="5808985"/>
            <a:ext cx="2923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/>
              <a:t>Human </a:t>
            </a:r>
            <a:r>
              <a:rPr lang="en-US" sz="1800" i="1" dirty="0" err="1"/>
              <a:t>Keypoint</a:t>
            </a:r>
            <a:r>
              <a:rPr lang="en-US" sz="1800" i="1" dirty="0"/>
              <a:t> Detection</a:t>
            </a:r>
          </a:p>
        </p:txBody>
      </p:sp>
      <p:pic>
        <p:nvPicPr>
          <p:cNvPr id="14" name="Picture 12" descr="Image result for object detection">
            <a:extLst>
              <a:ext uri="{FF2B5EF4-FFF2-40B4-BE49-F238E27FC236}">
                <a16:creationId xmlns:a16="http://schemas.microsoft.com/office/drawing/2014/main" id="{6BA74D5F-424D-4CDB-8E8E-E36EA77E9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937" y="4125998"/>
            <a:ext cx="3016803" cy="16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62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ECA815-F701-4529-AD85-0ED197E209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AA7035-CF7B-46E1-BFB4-9F49BD57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7EAA8-440A-47C2-9BD9-346DEC2F2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905573"/>
            <a:ext cx="4874965" cy="3046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3B30D-4210-4477-BF43-42A61198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775" y="1296083"/>
            <a:ext cx="5720914" cy="38211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F60D4E-364A-431F-ABED-BA9C93B9E46E}"/>
              </a:ext>
            </a:extLst>
          </p:cNvPr>
          <p:cNvSpPr/>
          <p:nvPr/>
        </p:nvSpPr>
        <p:spPr>
          <a:xfrm>
            <a:off x="491207" y="5117195"/>
            <a:ext cx="4692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/>
              <a:t>Mean Detection Accuracy (</a:t>
            </a:r>
            <a:r>
              <a:rPr lang="en-US" sz="1800" b="1" i="1" dirty="0" err="1"/>
              <a:t>IoU</a:t>
            </a:r>
            <a:r>
              <a:rPr lang="en-US" sz="1800" b="1" i="1" dirty="0"/>
              <a:t>/OKS) of two models with two </a:t>
            </a:r>
            <a:r>
              <a:rPr lang="en-US" sz="1800" b="1" i="1" dirty="0" err="1"/>
              <a:t>WiFi</a:t>
            </a:r>
            <a:r>
              <a:rPr lang="en-US" sz="1800" b="1" i="1" dirty="0"/>
              <a:t> connections.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E3CCC1-EED0-46DF-AC53-73E95BBC0DA8}"/>
              </a:ext>
            </a:extLst>
          </p:cNvPr>
          <p:cNvSpPr/>
          <p:nvPr/>
        </p:nvSpPr>
        <p:spPr>
          <a:xfrm>
            <a:off x="5908021" y="5157347"/>
            <a:ext cx="5378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/>
              <a:t>CDF of detection accuracy (</a:t>
            </a:r>
            <a:r>
              <a:rPr lang="en-US" sz="1800" b="1" i="1" dirty="0" err="1"/>
              <a:t>IoU</a:t>
            </a:r>
            <a:r>
              <a:rPr lang="en-US" sz="1800" b="1" i="1" dirty="0"/>
              <a:t>/OKS) for object detection and </a:t>
            </a:r>
            <a:r>
              <a:rPr lang="en-US" sz="1800" b="1" i="1" dirty="0" err="1"/>
              <a:t>keypoint</a:t>
            </a:r>
            <a:r>
              <a:rPr lang="en-US" sz="1800" b="1" i="1" dirty="0"/>
              <a:t> detection task.</a:t>
            </a:r>
          </a:p>
        </p:txBody>
      </p:sp>
    </p:spTree>
    <p:extLst>
      <p:ext uri="{BB962C8B-B14F-4D97-AF65-F5344CB8AC3E}">
        <p14:creationId xmlns:p14="http://schemas.microsoft.com/office/powerpoint/2010/main" val="30323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88FF5A-25FB-44F4-A6E8-04027E0D2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1AB249-5471-4D44-8233-2E33B563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Augmented Reality</a:t>
            </a:r>
          </a:p>
        </p:txBody>
      </p:sp>
      <p:pic>
        <p:nvPicPr>
          <p:cNvPr id="3074" name="Picture 2" descr="Image result for arkit">
            <a:extLst>
              <a:ext uri="{FF2B5EF4-FFF2-40B4-BE49-F238E27FC236}">
                <a16:creationId xmlns:a16="http://schemas.microsoft.com/office/drawing/2014/main" id="{44502E01-6027-439F-AA4B-D1140688B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7" y="4149801"/>
            <a:ext cx="3889248" cy="23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ololens">
            <a:extLst>
              <a:ext uri="{FF2B5EF4-FFF2-40B4-BE49-F238E27FC236}">
                <a16:creationId xmlns:a16="http://schemas.microsoft.com/office/drawing/2014/main" id="{56747415-D5C1-4CC4-813C-C260E78C8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1" y="1549429"/>
            <a:ext cx="5059678" cy="23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3EB218-2C34-4E72-BF82-430FCE5F9805}"/>
              </a:ext>
            </a:extLst>
          </p:cNvPr>
          <p:cNvSpPr txBox="1"/>
          <p:nvPr/>
        </p:nvSpPr>
        <p:spPr>
          <a:xfrm>
            <a:off x="5493719" y="4443917"/>
            <a:ext cx="365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Good understanding of the 3D geometry of the surrounding.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74693-10A6-4CA9-BC8B-9F5C80EE22E7}"/>
              </a:ext>
            </a:extLst>
          </p:cNvPr>
          <p:cNvSpPr txBox="1"/>
          <p:nvPr/>
        </p:nvSpPr>
        <p:spPr>
          <a:xfrm>
            <a:off x="5493718" y="5431511"/>
            <a:ext cx="3650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Lack the ability to detect and classify complex objects in the real world.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1FC36-FD5A-43E9-8213-153D58E775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96" y="3812725"/>
            <a:ext cx="1825142" cy="2614247"/>
          </a:xfrm>
          <a:prstGeom prst="rect">
            <a:avLst/>
          </a:prstGeom>
        </p:spPr>
      </p:pic>
      <p:pic>
        <p:nvPicPr>
          <p:cNvPr id="3080" name="Picture 8" descr="Image result for check mark">
            <a:extLst>
              <a:ext uri="{FF2B5EF4-FFF2-40B4-BE49-F238E27FC236}">
                <a16:creationId xmlns:a16="http://schemas.microsoft.com/office/drawing/2014/main" id="{D1E1EB3F-7477-4CE6-A741-E7CA2A3D4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1" t="34992" r="8887" b="22062"/>
          <a:stretch/>
        </p:blipFill>
        <p:spPr bwMode="auto">
          <a:xfrm>
            <a:off x="4808729" y="5640384"/>
            <a:ext cx="561437" cy="42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check mark">
            <a:extLst>
              <a:ext uri="{FF2B5EF4-FFF2-40B4-BE49-F238E27FC236}">
                <a16:creationId xmlns:a16="http://schemas.microsoft.com/office/drawing/2014/main" id="{8D528A61-6FDE-4694-87BC-3D2F765DF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" t="19442" r="47822" b="27269"/>
          <a:stretch/>
        </p:blipFill>
        <p:spPr bwMode="auto">
          <a:xfrm>
            <a:off x="4820001" y="4537134"/>
            <a:ext cx="622508" cy="5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store AR">
            <a:extLst>
              <a:ext uri="{FF2B5EF4-FFF2-40B4-BE49-F238E27FC236}">
                <a16:creationId xmlns:a16="http://schemas.microsoft.com/office/drawing/2014/main" id="{03336498-BE78-4EAB-94D4-F31625481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b="11731"/>
          <a:stretch/>
        </p:blipFill>
        <p:spPr bwMode="auto">
          <a:xfrm>
            <a:off x="7029450" y="1549429"/>
            <a:ext cx="4161588" cy="21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4"/>
          <a:stretch/>
        </p:blipFill>
        <p:spPr>
          <a:xfrm>
            <a:off x="3128963" y="4088133"/>
            <a:ext cx="7600950" cy="2383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94"/>
          <a:stretch/>
        </p:blipFill>
        <p:spPr>
          <a:xfrm>
            <a:off x="3128963" y="1561255"/>
            <a:ext cx="7600950" cy="2383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1" y="2291220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Baseline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138" y="4818098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Our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C56A76-2857-E340-A17A-B40BFF68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Contribution:</a:t>
            </a:r>
          </a:p>
          <a:p>
            <a:pPr lvl="1"/>
            <a:r>
              <a:rPr lang="en-US" dirty="0"/>
              <a:t>We design a system that enables high accuracy object detection for AR/MR systems running at 60fps.</a:t>
            </a:r>
          </a:p>
          <a:p>
            <a:pPr lvl="1"/>
            <a:r>
              <a:rPr lang="en-US" dirty="0"/>
              <a:t>Low latency offloading techniques.</a:t>
            </a:r>
          </a:p>
          <a:p>
            <a:pPr lvl="1"/>
            <a:r>
              <a:rPr lang="en-US" dirty="0"/>
              <a:t>On-device fast object tracking.</a:t>
            </a:r>
          </a:p>
          <a:p>
            <a:endParaRPr lang="en-US" dirty="0"/>
          </a:p>
          <a:p>
            <a:r>
              <a:rPr lang="en-US" dirty="0"/>
              <a:t>Future works:</a:t>
            </a:r>
          </a:p>
          <a:p>
            <a:pPr lvl="1"/>
            <a:r>
              <a:rPr lang="en-US" dirty="0"/>
              <a:t>Improve network robustness.</a:t>
            </a:r>
          </a:p>
          <a:p>
            <a:pPr lvl="1"/>
            <a:r>
              <a:rPr lang="en-US" dirty="0"/>
              <a:t>Improve camera capture and screen display latency.</a:t>
            </a:r>
          </a:p>
          <a:p>
            <a:pPr lvl="1"/>
            <a:r>
              <a:rPr lang="en-US" dirty="0"/>
              <a:t>Better server-client collaboration.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4A6111-8E53-644D-92E2-7AC7A53923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F9134A-DA10-C047-8865-ED4AB6A5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1054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B919837-0297-4AAF-8F1A-A3124298D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Luyang Liu</a:t>
            </a:r>
          </a:p>
          <a:p>
            <a:r>
              <a:rPr lang="en-US" sz="2400" dirty="0">
                <a:hlinkClick r:id="rId2"/>
              </a:rPr>
              <a:t>luyang@winlab.rutgers.edu</a:t>
            </a:r>
            <a:endParaRPr lang="en-US" sz="2400" dirty="0"/>
          </a:p>
          <a:p>
            <a:r>
              <a:rPr lang="en-US" sz="2400" dirty="0"/>
              <a:t>http://www.winlab.rutgers.edu/~luyang/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783912-19C3-4EEC-AC5F-4BAB795D2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02448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009475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8B1B8-35A5-4EA4-AA12-2CB1CBDF5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15E1C3-A889-46BF-9CAF-993A3DD6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Opportunity: Offload Vision Tasks to Edge Cloud</a:t>
            </a:r>
          </a:p>
        </p:txBody>
      </p:sp>
      <p:pic>
        <p:nvPicPr>
          <p:cNvPr id="13" name="Picture 6" descr="https://documents.lucidchart.com/documents/1c4d2716-e2a4-4f76-8eff-454cece72640/pages/0_0?a=3107&amp;x=677&amp;y=155&amp;w=103&amp;h=103&amp;store=1&amp;accept=image%2F*&amp;auth=LCA%207a00c829412f0b381f466001d2485a03d267d81f-ts%3D1539918202">
            <a:extLst>
              <a:ext uri="{FF2B5EF4-FFF2-40B4-BE49-F238E27FC236}">
                <a16:creationId xmlns:a16="http://schemas.microsoft.com/office/drawing/2014/main" id="{CFF68695-EE1E-4D39-8DB3-888D86AEE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t="17408" r="19470" b="12903"/>
          <a:stretch/>
        </p:blipFill>
        <p:spPr bwMode="auto">
          <a:xfrm rot="10012987">
            <a:off x="6915409" y="2719155"/>
            <a:ext cx="586261" cy="6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ocuments.lucidchart.com/documents/b4656718-e3a4-40de-a916-3277a63b3111/pages/0_0?a=219&amp;x=324&amp;y=270&amp;w=352&amp;h=218&amp;store=1&amp;accept=image%2F*&amp;auth=LCA%20c105b70764c32ce896b0cfab69ee355c5148e012-ts%3D1539914995">
            <a:extLst>
              <a:ext uri="{FF2B5EF4-FFF2-40B4-BE49-F238E27FC236}">
                <a16:creationId xmlns:a16="http://schemas.microsoft.com/office/drawing/2014/main" id="{CAD9DC56-2BAE-4AE7-A84E-7C9711F0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4" y="3633826"/>
            <a:ext cx="3007762" cy="186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documents.lucidchart.com/documents/b4656718-e3a4-40de-a916-3277a63b3111/pages/0_0?a=219&amp;x=1143&amp;y=206&amp;w=374&amp;h=317&amp;store=1&amp;accept=image%2F*&amp;auth=LCA%201b6a5d99058f4999bd4ff13db1a308884b873647-ts%3D1539914995">
            <a:extLst>
              <a:ext uri="{FF2B5EF4-FFF2-40B4-BE49-F238E27FC236}">
                <a16:creationId xmlns:a16="http://schemas.microsoft.com/office/drawing/2014/main" id="{2D06C13D-394D-4FFF-A406-ACA95A740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t="11634" r="14349" b="12672"/>
          <a:stretch/>
        </p:blipFill>
        <p:spPr bwMode="auto">
          <a:xfrm>
            <a:off x="7446110" y="1981834"/>
            <a:ext cx="1893476" cy="171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CEE2FE-1150-476D-BB10-1BE59176A465}"/>
              </a:ext>
            </a:extLst>
          </p:cNvPr>
          <p:cNvSpPr txBox="1"/>
          <p:nvPr/>
        </p:nvSpPr>
        <p:spPr>
          <a:xfrm>
            <a:off x="7500302" y="1525783"/>
            <a:ext cx="159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Edge Cloud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76FAE5-9F87-4954-B6CF-8EB2833B2C43}"/>
              </a:ext>
            </a:extLst>
          </p:cNvPr>
          <p:cNvSpPr txBox="1"/>
          <p:nvPr/>
        </p:nvSpPr>
        <p:spPr>
          <a:xfrm>
            <a:off x="219259" y="5071475"/>
            <a:ext cx="237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AR </a:t>
            </a:r>
            <a:r>
              <a:rPr lang="en-US" sz="2400" b="1" dirty="0"/>
              <a:t>Device</a:t>
            </a:r>
          </a:p>
        </p:txBody>
      </p:sp>
      <p:pic>
        <p:nvPicPr>
          <p:cNvPr id="18" name="Picture 6" descr="https://documents.lucidchart.com/documents/1c4d2716-e2a4-4f76-8eff-454cece72640/pages/0_0?a=3107&amp;x=677&amp;y=155&amp;w=103&amp;h=103&amp;store=1&amp;accept=image%2F*&amp;auth=LCA%207a00c829412f0b381f466001d2485a03d267d81f-ts%3D1539918202">
            <a:extLst>
              <a:ext uri="{FF2B5EF4-FFF2-40B4-BE49-F238E27FC236}">
                <a16:creationId xmlns:a16="http://schemas.microsoft.com/office/drawing/2014/main" id="{917CD08B-719B-448B-B65B-1DD1407C7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t="17408" r="19470" b="12903"/>
          <a:stretch/>
        </p:blipFill>
        <p:spPr bwMode="auto">
          <a:xfrm rot="21201866">
            <a:off x="2536929" y="3966951"/>
            <a:ext cx="586261" cy="6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Circular 20">
            <a:extLst>
              <a:ext uri="{FF2B5EF4-FFF2-40B4-BE49-F238E27FC236}">
                <a16:creationId xmlns:a16="http://schemas.microsoft.com/office/drawing/2014/main" id="{442B5C25-8DF4-42D7-A67A-0F722A84C931}"/>
              </a:ext>
            </a:extLst>
          </p:cNvPr>
          <p:cNvSpPr/>
          <p:nvPr/>
        </p:nvSpPr>
        <p:spPr>
          <a:xfrm rot="16671695">
            <a:off x="2090230" y="1661373"/>
            <a:ext cx="4727994" cy="4727994"/>
          </a:xfrm>
          <a:prstGeom prst="circularArrow">
            <a:avLst>
              <a:gd name="adj1" fmla="val 4668"/>
              <a:gd name="adj2" fmla="val 272909"/>
              <a:gd name="adj3" fmla="val 14293381"/>
              <a:gd name="adj4" fmla="val 17112096"/>
              <a:gd name="adj5" fmla="val 4847"/>
            </a:avLst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ACAF15D-C169-4E73-B196-3B5E9E31FA8C}"/>
              </a:ext>
            </a:extLst>
          </p:cNvPr>
          <p:cNvSpPr/>
          <p:nvPr/>
        </p:nvSpPr>
        <p:spPr>
          <a:xfrm>
            <a:off x="3556211" y="1727903"/>
            <a:ext cx="1796030" cy="712084"/>
          </a:xfrm>
          <a:custGeom>
            <a:avLst/>
            <a:gdLst>
              <a:gd name="connsiteX0" fmla="*/ 0 w 1796030"/>
              <a:gd name="connsiteY0" fmla="*/ 118683 h 712084"/>
              <a:gd name="connsiteX1" fmla="*/ 118683 w 1796030"/>
              <a:gd name="connsiteY1" fmla="*/ 0 h 712084"/>
              <a:gd name="connsiteX2" fmla="*/ 1677347 w 1796030"/>
              <a:gd name="connsiteY2" fmla="*/ 0 h 712084"/>
              <a:gd name="connsiteX3" fmla="*/ 1796030 w 1796030"/>
              <a:gd name="connsiteY3" fmla="*/ 118683 h 712084"/>
              <a:gd name="connsiteX4" fmla="*/ 1796030 w 1796030"/>
              <a:gd name="connsiteY4" fmla="*/ 593401 h 712084"/>
              <a:gd name="connsiteX5" fmla="*/ 1677347 w 1796030"/>
              <a:gd name="connsiteY5" fmla="*/ 712084 h 712084"/>
              <a:gd name="connsiteX6" fmla="*/ 118683 w 1796030"/>
              <a:gd name="connsiteY6" fmla="*/ 712084 h 712084"/>
              <a:gd name="connsiteX7" fmla="*/ 0 w 1796030"/>
              <a:gd name="connsiteY7" fmla="*/ 593401 h 712084"/>
              <a:gd name="connsiteX8" fmla="*/ 0 w 1796030"/>
              <a:gd name="connsiteY8" fmla="*/ 118683 h 71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6030" h="712084">
                <a:moveTo>
                  <a:pt x="0" y="118683"/>
                </a:moveTo>
                <a:cubicBezTo>
                  <a:pt x="0" y="53136"/>
                  <a:pt x="53136" y="0"/>
                  <a:pt x="118683" y="0"/>
                </a:cubicBezTo>
                <a:lnTo>
                  <a:pt x="1677347" y="0"/>
                </a:lnTo>
                <a:cubicBezTo>
                  <a:pt x="1742894" y="0"/>
                  <a:pt x="1796030" y="53136"/>
                  <a:pt x="1796030" y="118683"/>
                </a:cubicBezTo>
                <a:lnTo>
                  <a:pt x="1796030" y="593401"/>
                </a:lnTo>
                <a:cubicBezTo>
                  <a:pt x="1796030" y="658948"/>
                  <a:pt x="1742894" y="712084"/>
                  <a:pt x="1677347" y="712084"/>
                </a:cubicBezTo>
                <a:lnTo>
                  <a:pt x="118683" y="712084"/>
                </a:lnTo>
                <a:cubicBezTo>
                  <a:pt x="53136" y="712084"/>
                  <a:pt x="0" y="658948"/>
                  <a:pt x="0" y="593401"/>
                </a:cubicBezTo>
                <a:lnTo>
                  <a:pt x="0" y="118683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961" tIns="110961" rIns="110961" bIns="11096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Uplink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Transmission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2F65A78-CFC5-4AE5-A778-03B9C0B02F40}"/>
              </a:ext>
            </a:extLst>
          </p:cNvPr>
          <p:cNvSpPr/>
          <p:nvPr/>
        </p:nvSpPr>
        <p:spPr>
          <a:xfrm>
            <a:off x="5680214" y="3424891"/>
            <a:ext cx="1489042" cy="712084"/>
          </a:xfrm>
          <a:custGeom>
            <a:avLst/>
            <a:gdLst>
              <a:gd name="connsiteX0" fmla="*/ 0 w 1489042"/>
              <a:gd name="connsiteY0" fmla="*/ 118683 h 712084"/>
              <a:gd name="connsiteX1" fmla="*/ 118683 w 1489042"/>
              <a:gd name="connsiteY1" fmla="*/ 0 h 712084"/>
              <a:gd name="connsiteX2" fmla="*/ 1370359 w 1489042"/>
              <a:gd name="connsiteY2" fmla="*/ 0 h 712084"/>
              <a:gd name="connsiteX3" fmla="*/ 1489042 w 1489042"/>
              <a:gd name="connsiteY3" fmla="*/ 118683 h 712084"/>
              <a:gd name="connsiteX4" fmla="*/ 1489042 w 1489042"/>
              <a:gd name="connsiteY4" fmla="*/ 593401 h 712084"/>
              <a:gd name="connsiteX5" fmla="*/ 1370359 w 1489042"/>
              <a:gd name="connsiteY5" fmla="*/ 712084 h 712084"/>
              <a:gd name="connsiteX6" fmla="*/ 118683 w 1489042"/>
              <a:gd name="connsiteY6" fmla="*/ 712084 h 712084"/>
              <a:gd name="connsiteX7" fmla="*/ 0 w 1489042"/>
              <a:gd name="connsiteY7" fmla="*/ 593401 h 712084"/>
              <a:gd name="connsiteX8" fmla="*/ 0 w 1489042"/>
              <a:gd name="connsiteY8" fmla="*/ 118683 h 71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9042" h="712084">
                <a:moveTo>
                  <a:pt x="0" y="118683"/>
                </a:moveTo>
                <a:cubicBezTo>
                  <a:pt x="0" y="53136"/>
                  <a:pt x="53136" y="0"/>
                  <a:pt x="118683" y="0"/>
                </a:cubicBezTo>
                <a:lnTo>
                  <a:pt x="1370359" y="0"/>
                </a:lnTo>
                <a:cubicBezTo>
                  <a:pt x="1435906" y="0"/>
                  <a:pt x="1489042" y="53136"/>
                  <a:pt x="1489042" y="118683"/>
                </a:cubicBezTo>
                <a:lnTo>
                  <a:pt x="1489042" y="593401"/>
                </a:lnTo>
                <a:cubicBezTo>
                  <a:pt x="1489042" y="658948"/>
                  <a:pt x="1435906" y="712084"/>
                  <a:pt x="1370359" y="712084"/>
                </a:cubicBezTo>
                <a:lnTo>
                  <a:pt x="118683" y="712084"/>
                </a:lnTo>
                <a:cubicBezTo>
                  <a:pt x="53136" y="712084"/>
                  <a:pt x="0" y="658948"/>
                  <a:pt x="0" y="593401"/>
                </a:cubicBezTo>
                <a:lnTo>
                  <a:pt x="0" y="118683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961" tIns="110961" rIns="110961" bIns="11096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Processing</a:t>
            </a:r>
            <a:endParaRPr lang="en-US" sz="2400" kern="12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B91B1B3-3154-4719-8AD2-66620222D1C1}"/>
              </a:ext>
            </a:extLst>
          </p:cNvPr>
          <p:cNvSpPr/>
          <p:nvPr/>
        </p:nvSpPr>
        <p:spPr>
          <a:xfrm>
            <a:off x="3616126" y="5533140"/>
            <a:ext cx="1796030" cy="712084"/>
          </a:xfrm>
          <a:custGeom>
            <a:avLst/>
            <a:gdLst>
              <a:gd name="connsiteX0" fmla="*/ 0 w 1796030"/>
              <a:gd name="connsiteY0" fmla="*/ 118683 h 712084"/>
              <a:gd name="connsiteX1" fmla="*/ 118683 w 1796030"/>
              <a:gd name="connsiteY1" fmla="*/ 0 h 712084"/>
              <a:gd name="connsiteX2" fmla="*/ 1677347 w 1796030"/>
              <a:gd name="connsiteY2" fmla="*/ 0 h 712084"/>
              <a:gd name="connsiteX3" fmla="*/ 1796030 w 1796030"/>
              <a:gd name="connsiteY3" fmla="*/ 118683 h 712084"/>
              <a:gd name="connsiteX4" fmla="*/ 1796030 w 1796030"/>
              <a:gd name="connsiteY4" fmla="*/ 593401 h 712084"/>
              <a:gd name="connsiteX5" fmla="*/ 1677347 w 1796030"/>
              <a:gd name="connsiteY5" fmla="*/ 712084 h 712084"/>
              <a:gd name="connsiteX6" fmla="*/ 118683 w 1796030"/>
              <a:gd name="connsiteY6" fmla="*/ 712084 h 712084"/>
              <a:gd name="connsiteX7" fmla="*/ 0 w 1796030"/>
              <a:gd name="connsiteY7" fmla="*/ 593401 h 712084"/>
              <a:gd name="connsiteX8" fmla="*/ 0 w 1796030"/>
              <a:gd name="connsiteY8" fmla="*/ 118683 h 71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6030" h="712084">
                <a:moveTo>
                  <a:pt x="0" y="118683"/>
                </a:moveTo>
                <a:cubicBezTo>
                  <a:pt x="0" y="53136"/>
                  <a:pt x="53136" y="0"/>
                  <a:pt x="118683" y="0"/>
                </a:cubicBezTo>
                <a:lnTo>
                  <a:pt x="1677347" y="0"/>
                </a:lnTo>
                <a:cubicBezTo>
                  <a:pt x="1742894" y="0"/>
                  <a:pt x="1796030" y="53136"/>
                  <a:pt x="1796030" y="118683"/>
                </a:cubicBezTo>
                <a:lnTo>
                  <a:pt x="1796030" y="593401"/>
                </a:lnTo>
                <a:cubicBezTo>
                  <a:pt x="1796030" y="658948"/>
                  <a:pt x="1742894" y="712084"/>
                  <a:pt x="1677347" y="712084"/>
                </a:cubicBezTo>
                <a:lnTo>
                  <a:pt x="118683" y="712084"/>
                </a:lnTo>
                <a:cubicBezTo>
                  <a:pt x="53136" y="712084"/>
                  <a:pt x="0" y="658948"/>
                  <a:pt x="0" y="593401"/>
                </a:cubicBezTo>
                <a:lnTo>
                  <a:pt x="0" y="118683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961" tIns="110961" rIns="110961" bIns="11096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Downlink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Transmission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FE8D91D-CD83-4849-9BA0-7B0A87C8EF77}"/>
              </a:ext>
            </a:extLst>
          </p:cNvPr>
          <p:cNvSpPr/>
          <p:nvPr/>
        </p:nvSpPr>
        <p:spPr>
          <a:xfrm>
            <a:off x="1699914" y="3233037"/>
            <a:ext cx="1413763" cy="712084"/>
          </a:xfrm>
          <a:custGeom>
            <a:avLst/>
            <a:gdLst>
              <a:gd name="connsiteX0" fmla="*/ 0 w 1413763"/>
              <a:gd name="connsiteY0" fmla="*/ 118683 h 712084"/>
              <a:gd name="connsiteX1" fmla="*/ 118683 w 1413763"/>
              <a:gd name="connsiteY1" fmla="*/ 0 h 712084"/>
              <a:gd name="connsiteX2" fmla="*/ 1295080 w 1413763"/>
              <a:gd name="connsiteY2" fmla="*/ 0 h 712084"/>
              <a:gd name="connsiteX3" fmla="*/ 1413763 w 1413763"/>
              <a:gd name="connsiteY3" fmla="*/ 118683 h 712084"/>
              <a:gd name="connsiteX4" fmla="*/ 1413763 w 1413763"/>
              <a:gd name="connsiteY4" fmla="*/ 593401 h 712084"/>
              <a:gd name="connsiteX5" fmla="*/ 1295080 w 1413763"/>
              <a:gd name="connsiteY5" fmla="*/ 712084 h 712084"/>
              <a:gd name="connsiteX6" fmla="*/ 118683 w 1413763"/>
              <a:gd name="connsiteY6" fmla="*/ 712084 h 712084"/>
              <a:gd name="connsiteX7" fmla="*/ 0 w 1413763"/>
              <a:gd name="connsiteY7" fmla="*/ 593401 h 712084"/>
              <a:gd name="connsiteX8" fmla="*/ 0 w 1413763"/>
              <a:gd name="connsiteY8" fmla="*/ 118683 h 71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3763" h="712084">
                <a:moveTo>
                  <a:pt x="0" y="118683"/>
                </a:moveTo>
                <a:cubicBezTo>
                  <a:pt x="0" y="53136"/>
                  <a:pt x="53136" y="0"/>
                  <a:pt x="118683" y="0"/>
                </a:cubicBezTo>
                <a:lnTo>
                  <a:pt x="1295080" y="0"/>
                </a:lnTo>
                <a:cubicBezTo>
                  <a:pt x="1360627" y="0"/>
                  <a:pt x="1413763" y="53136"/>
                  <a:pt x="1413763" y="118683"/>
                </a:cubicBezTo>
                <a:lnTo>
                  <a:pt x="1413763" y="593401"/>
                </a:lnTo>
                <a:cubicBezTo>
                  <a:pt x="1413763" y="658948"/>
                  <a:pt x="1360627" y="712084"/>
                  <a:pt x="1295080" y="712084"/>
                </a:cubicBezTo>
                <a:lnTo>
                  <a:pt x="118683" y="712084"/>
                </a:lnTo>
                <a:cubicBezTo>
                  <a:pt x="53136" y="712084"/>
                  <a:pt x="0" y="658948"/>
                  <a:pt x="0" y="593401"/>
                </a:cubicBezTo>
                <a:lnTo>
                  <a:pt x="0" y="118683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961" tIns="110961" rIns="110961" bIns="11096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Sensing</a:t>
            </a:r>
            <a:endParaRPr lang="en-US" sz="2400" kern="12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74522FA-5CD5-4673-8A6C-FEB3EB3B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0973" r="3390" b="8926"/>
          <a:stretch/>
        </p:blipFill>
        <p:spPr>
          <a:xfrm rot="16200000">
            <a:off x="965461" y="1921680"/>
            <a:ext cx="843228" cy="1496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72" y="4053516"/>
            <a:ext cx="1189028" cy="8617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2CA35C-8EAA-41E2-8212-7342887876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3289" y="3730193"/>
            <a:ext cx="3313421" cy="150834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46382" y="5238542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 Detection</a:t>
            </a:r>
          </a:p>
        </p:txBody>
      </p:sp>
    </p:spTree>
    <p:extLst>
      <p:ext uri="{BB962C8B-B14F-4D97-AF65-F5344CB8AC3E}">
        <p14:creationId xmlns:p14="http://schemas.microsoft.com/office/powerpoint/2010/main" val="10551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C 0.02162 -0.05856 0.04336 -0.11736 0.0737 -0.15648 C 0.10404 -0.1956 0.14362 -0.22106 0.18203 -0.23495 C 0.22058 -0.24861 0.26758 -0.25463 0.30469 -0.23912 C 0.3418 -0.22361 0.37813 -0.17338 0.40469 -0.14166 C 0.43125 -0.10995 0.44506 -0.10046 0.4642 -0.04861 C 0.48321 0.00324 0.50886 0.11713 0.51888 0.16945 C 0.52904 0.22176 0.52487 0.26482 0.52487 0.26482 " pathEditMode="relative" ptsTypes="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0443 0.06435 -0.00885 0.12894 -0.02864 0.18195 C -0.04844 0.23472 -0.08268 0.28843 -0.11914 0.31736 C -0.1556 0.3463 -0.20521 0.35371 -0.24779 0.35556 C -0.29023 0.35718 -0.33724 0.3544 -0.37396 0.32801 C -0.41068 0.30162 -0.46797 0.19676 -0.46797 0.19676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E314AD-7CB2-5B48-8CB7-E799BA9E0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80" y="1763187"/>
            <a:ext cx="5827763" cy="34675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A092FF-FB0E-4641-A355-A05F5F6D72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27E9D5-CE41-1F48-A6E0-E2F11D96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Impossible to run high quality object detection model on mobile phone at high frame rate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3F3BCB-2CBE-8346-8016-84F56CE1C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435687"/>
              </p:ext>
            </p:extLst>
          </p:nvPr>
        </p:nvGraphicFramePr>
        <p:xfrm>
          <a:off x="88096" y="2432157"/>
          <a:ext cx="5951226" cy="2177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118">
                  <a:extLst>
                    <a:ext uri="{9D8B030D-6E8A-4147-A177-3AD203B41FA5}">
                      <a16:colId xmlns:a16="http://schemas.microsoft.com/office/drawing/2014/main" val="3422256520"/>
                    </a:ext>
                  </a:extLst>
                </a:gridCol>
                <a:gridCol w="1623985">
                  <a:extLst>
                    <a:ext uri="{9D8B030D-6E8A-4147-A177-3AD203B41FA5}">
                      <a16:colId xmlns:a16="http://schemas.microsoft.com/office/drawing/2014/main" val="726849223"/>
                    </a:ext>
                  </a:extLst>
                </a:gridCol>
                <a:gridCol w="883041">
                  <a:extLst>
                    <a:ext uri="{9D8B030D-6E8A-4147-A177-3AD203B41FA5}">
                      <a16:colId xmlns:a16="http://schemas.microsoft.com/office/drawing/2014/main" val="3533826250"/>
                    </a:ext>
                  </a:extLst>
                </a:gridCol>
                <a:gridCol w="883041">
                  <a:extLst>
                    <a:ext uri="{9D8B030D-6E8A-4147-A177-3AD203B41FA5}">
                      <a16:colId xmlns:a16="http://schemas.microsoft.com/office/drawing/2014/main" val="1007693670"/>
                    </a:ext>
                  </a:extLst>
                </a:gridCol>
                <a:gridCol w="883041">
                  <a:extLst>
                    <a:ext uri="{9D8B030D-6E8A-4147-A177-3AD203B41FA5}">
                      <a16:colId xmlns:a16="http://schemas.microsoft.com/office/drawing/2014/main" val="2548147872"/>
                    </a:ext>
                  </a:extLst>
                </a:gridCol>
              </a:tblGrid>
              <a:tr h="59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Model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SoC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RAM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MobileNet</a:t>
                      </a:r>
                      <a:r>
                        <a:rPr lang="en-US" sz="1200" b="1" u="none" strike="noStrike" dirty="0">
                          <a:effectLst/>
                        </a:rPr>
                        <a:t> (</a:t>
                      </a:r>
                      <a:r>
                        <a:rPr lang="en-US" sz="1200" b="1" dirty="0"/>
                        <a:t>224×224</a:t>
                      </a:r>
                      <a:r>
                        <a:rPr lang="en-US" sz="1200" b="1" u="none" strike="noStrike" dirty="0">
                          <a:effectLst/>
                        </a:rPr>
                        <a:t>)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ResNet</a:t>
                      </a:r>
                      <a:endParaRPr lang="en-US" sz="12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(512x512)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925015"/>
                  </a:ext>
                </a:extLst>
              </a:tr>
              <a:tr h="395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Huawei P20 Pro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HiSilicon</a:t>
                      </a:r>
                      <a:r>
                        <a:rPr lang="en-US" sz="1200" u="none" strike="noStrike" dirty="0">
                          <a:effectLst/>
                        </a:rPr>
                        <a:t> Kirin 970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6GB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88024945"/>
                  </a:ext>
                </a:extLst>
              </a:tr>
              <a:tr h="395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OnePlus 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Snapdragon 845/DSP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8GB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87278088"/>
                  </a:ext>
                </a:extLst>
              </a:tr>
              <a:tr h="395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Samsung Galaxy S9+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Exynos 9810 Octa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6GB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57014527"/>
                  </a:ext>
                </a:extLst>
              </a:tr>
              <a:tr h="395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Google Pixel 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Snapdragon 835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4GB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23598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03604A-A711-A342-8B14-284790887AFC}"/>
                  </a:ext>
                </a:extLst>
              </p14:cNvPr>
              <p14:cNvContentPartPr/>
              <p14:nvPr/>
            </p14:nvContentPartPr>
            <p14:xfrm flipH="1" flipV="1">
              <a:off x="7257391" y="4214309"/>
              <a:ext cx="45719" cy="4571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03604A-A711-A342-8B14-284790887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flipH="1" flipV="1">
                <a:off x="6114416" y="3071334"/>
                <a:ext cx="2285950" cy="228595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A845859-26C2-624E-B286-C9A7E98D2D09}"/>
              </a:ext>
            </a:extLst>
          </p:cNvPr>
          <p:cNvSpPr/>
          <p:nvPr/>
        </p:nvSpPr>
        <p:spPr>
          <a:xfrm>
            <a:off x="448380" y="4769041"/>
            <a:ext cx="4583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http://ai-</a:t>
            </a:r>
            <a:r>
              <a:rPr lang="en-US" dirty="0" err="1">
                <a:hlinkClick r:id="rId6"/>
              </a:rPr>
              <a:t>benchmark.com</a:t>
            </a:r>
            <a:r>
              <a:rPr lang="en-US" dirty="0">
                <a:hlinkClick r:id="rId6"/>
              </a:rPr>
              <a:t>/ranking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2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38D5D-8CDE-463D-9BF1-B146D8B5E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262218"/>
            <a:ext cx="2844800" cy="476250"/>
          </a:xfrm>
        </p:spPr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160FE7-06C7-4FDE-8A5C-4CE4F63F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15856"/>
            <a:ext cx="10972800" cy="808038"/>
          </a:xfrm>
        </p:spPr>
        <p:txBody>
          <a:bodyPr/>
          <a:lstStyle/>
          <a:p>
            <a:r>
              <a:rPr lang="en-US" dirty="0"/>
              <a:t>Opportunity: Offload Vision Tasks to Edge Cloud</a:t>
            </a:r>
          </a:p>
        </p:txBody>
      </p:sp>
      <p:pic>
        <p:nvPicPr>
          <p:cNvPr id="5" name="Picture 6" descr="https://documents.lucidchart.com/documents/1c4d2716-e2a4-4f76-8eff-454cece72640/pages/0_0?a=3107&amp;x=677&amp;y=155&amp;w=103&amp;h=103&amp;store=1&amp;accept=image%2F*&amp;auth=LCA%207a00c829412f0b381f466001d2485a03d267d81f-ts%3D1539918202">
            <a:extLst>
              <a:ext uri="{FF2B5EF4-FFF2-40B4-BE49-F238E27FC236}">
                <a16:creationId xmlns:a16="http://schemas.microsoft.com/office/drawing/2014/main" id="{CB0CB304-2076-40EC-9F86-100F8E585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t="17408" r="19470" b="12903"/>
          <a:stretch/>
        </p:blipFill>
        <p:spPr bwMode="auto">
          <a:xfrm rot="5400000">
            <a:off x="1008216" y="2989597"/>
            <a:ext cx="432511" cy="4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ocuments.lucidchart.com/documents/b4656718-e3a4-40de-a916-3277a63b3111/pages/0_0?a=219&amp;x=324&amp;y=270&amp;w=352&amp;h=218&amp;store=1&amp;accept=image%2F*&amp;auth=LCA%20c105b70764c32ce896b0cfab69ee355c5148e012-ts%3D1539914995">
            <a:extLst>
              <a:ext uri="{FF2B5EF4-FFF2-40B4-BE49-F238E27FC236}">
                <a16:creationId xmlns:a16="http://schemas.microsoft.com/office/drawing/2014/main" id="{59D71925-85E5-4032-B6D9-F4696422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3" y="4736332"/>
            <a:ext cx="2322339" cy="144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documents.lucidchart.com/documents/b4656718-e3a4-40de-a916-3277a63b3111/pages/0_0?a=219&amp;x=1143&amp;y=206&amp;w=374&amp;h=317&amp;store=1&amp;accept=image%2F*&amp;auth=LCA%201b6a5d99058f4999bd4ff13db1a308884b873647-ts%3D1539914995">
            <a:extLst>
              <a:ext uri="{FF2B5EF4-FFF2-40B4-BE49-F238E27FC236}">
                <a16:creationId xmlns:a16="http://schemas.microsoft.com/office/drawing/2014/main" id="{D2E0A4C8-A569-4554-91AB-DCD32AF7F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t="11634" r="14349" b="12672"/>
          <a:stretch/>
        </p:blipFill>
        <p:spPr bwMode="auto">
          <a:xfrm>
            <a:off x="487273" y="1701018"/>
            <a:ext cx="1474396" cy="13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documents.lucidchart.com/documents/1c4d2716-e2a4-4f76-8eff-454cece72640/pages/0_0?a=3107&amp;x=677&amp;y=155&amp;w=103&amp;h=103&amp;store=1&amp;accept=image%2F*&amp;auth=LCA%207a00c829412f0b381f466001d2485a03d267d81f-ts%3D1539918202">
            <a:extLst>
              <a:ext uri="{FF2B5EF4-FFF2-40B4-BE49-F238E27FC236}">
                <a16:creationId xmlns:a16="http://schemas.microsoft.com/office/drawing/2014/main" id="{13009B2A-1B74-482E-AEF7-4455DEA00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t="17408" r="19470" b="12903"/>
          <a:stretch/>
        </p:blipFill>
        <p:spPr bwMode="auto">
          <a:xfrm rot="16200000">
            <a:off x="1089058" y="4583246"/>
            <a:ext cx="432511" cy="4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E45FFC-7ECE-4422-B3AB-54B72961C1CE}"/>
              </a:ext>
            </a:extLst>
          </p:cNvPr>
          <p:cNvCxnSpPr>
            <a:cxnSpLocks/>
          </p:cNvCxnSpPr>
          <p:nvPr/>
        </p:nvCxnSpPr>
        <p:spPr>
          <a:xfrm>
            <a:off x="2260032" y="5574181"/>
            <a:ext cx="79739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469E3E-D02A-489C-8B3A-DE51FF5CA6D4}"/>
              </a:ext>
            </a:extLst>
          </p:cNvPr>
          <p:cNvCxnSpPr>
            <a:cxnSpLocks/>
          </p:cNvCxnSpPr>
          <p:nvPr/>
        </p:nvCxnSpPr>
        <p:spPr>
          <a:xfrm>
            <a:off x="2201875" y="1929996"/>
            <a:ext cx="80320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4AA588-CBEB-42F4-BA27-FA45CAA665A7}"/>
              </a:ext>
            </a:extLst>
          </p:cNvPr>
          <p:cNvCxnSpPr>
            <a:cxnSpLocks/>
          </p:cNvCxnSpPr>
          <p:nvPr/>
        </p:nvCxnSpPr>
        <p:spPr>
          <a:xfrm flipV="1">
            <a:off x="2627417" y="1915446"/>
            <a:ext cx="2140021" cy="36518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2CAD456-EDE1-4F31-9852-F4EBC0E330CD}"/>
              </a:ext>
            </a:extLst>
          </p:cNvPr>
          <p:cNvCxnSpPr>
            <a:cxnSpLocks/>
          </p:cNvCxnSpPr>
          <p:nvPr/>
        </p:nvCxnSpPr>
        <p:spPr>
          <a:xfrm flipV="1">
            <a:off x="4773717" y="1929996"/>
            <a:ext cx="2058883" cy="689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123213-F3EA-4D9D-B053-98D7DBE4F3BC}"/>
              </a:ext>
            </a:extLst>
          </p:cNvPr>
          <p:cNvCxnSpPr>
            <a:cxnSpLocks/>
          </p:cNvCxnSpPr>
          <p:nvPr/>
        </p:nvCxnSpPr>
        <p:spPr>
          <a:xfrm>
            <a:off x="6832600" y="1936893"/>
            <a:ext cx="723900" cy="36303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2D1F818-E98A-4B7C-A332-328E95CA7754}"/>
              </a:ext>
            </a:extLst>
          </p:cNvPr>
          <p:cNvCxnSpPr>
            <a:cxnSpLocks/>
          </p:cNvCxnSpPr>
          <p:nvPr/>
        </p:nvCxnSpPr>
        <p:spPr>
          <a:xfrm>
            <a:off x="7570682" y="5567283"/>
            <a:ext cx="1846368" cy="689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9C7FCFCC-0592-4B81-87EA-6B851F3A05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t="19899" r="5435"/>
          <a:stretch/>
        </p:blipFill>
        <p:spPr>
          <a:xfrm rot="16200000">
            <a:off x="8798712" y="3697587"/>
            <a:ext cx="1236676" cy="219456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28B07F9-C7DF-4A1C-A844-AE0799A27DA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2" y="3914666"/>
            <a:ext cx="1828800" cy="12081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9FDEA1A-03BA-4B85-97FC-814A6EA327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0973" r="3390" b="8926"/>
          <a:stretch/>
        </p:blipFill>
        <p:spPr>
          <a:xfrm rot="16200000">
            <a:off x="2568657" y="3678168"/>
            <a:ext cx="1236677" cy="2194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4522FA-5CD5-4673-8A6C-FEB3EB3B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0973" r="3390" b="8926"/>
          <a:stretch/>
        </p:blipFill>
        <p:spPr>
          <a:xfrm rot="16200000">
            <a:off x="2562378" y="3674154"/>
            <a:ext cx="1236677" cy="219456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4954EC3-AC24-4B07-895C-E2B5014467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90" y="1124023"/>
            <a:ext cx="827645" cy="599805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56555BC-DB73-40F8-8F51-A602BF7B7F2F}"/>
              </a:ext>
            </a:extLst>
          </p:cNvPr>
          <p:cNvCxnSpPr>
            <a:cxnSpLocks/>
          </p:cNvCxnSpPr>
          <p:nvPr/>
        </p:nvCxnSpPr>
        <p:spPr>
          <a:xfrm>
            <a:off x="4773717" y="1923099"/>
            <a:ext cx="0" cy="36303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2BD6478-9E59-4D8A-BBBC-0A34E4682E9E}"/>
              </a:ext>
            </a:extLst>
          </p:cNvPr>
          <p:cNvCxnSpPr/>
          <p:nvPr/>
        </p:nvCxnSpPr>
        <p:spPr>
          <a:xfrm>
            <a:off x="6812067" y="1923099"/>
            <a:ext cx="0" cy="36303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EBD89CA-6780-462A-94A3-789BBC283147}"/>
              </a:ext>
            </a:extLst>
          </p:cNvPr>
          <p:cNvGrpSpPr/>
          <p:nvPr/>
        </p:nvGrpSpPr>
        <p:grpSpPr>
          <a:xfrm>
            <a:off x="6818686" y="5457664"/>
            <a:ext cx="737814" cy="557316"/>
            <a:chOff x="6818686" y="5457664"/>
            <a:chExt cx="737814" cy="55731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A2969AE-15FA-4260-AFF2-43ACC04BE1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55017" y="5457664"/>
              <a:ext cx="1483" cy="5176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0EFAD6BE-8B2F-4FF2-96FE-794A1AE45ED0}"/>
                </a:ext>
              </a:extLst>
            </p:cNvPr>
            <p:cNvCxnSpPr>
              <a:cxnSpLocks/>
            </p:cNvCxnSpPr>
            <p:nvPr/>
          </p:nvCxnSpPr>
          <p:spPr>
            <a:xfrm>
              <a:off x="6818686" y="5835650"/>
              <a:ext cx="73633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FFD3104-4848-4AF9-93AB-2FA15801759E}"/>
                </a:ext>
              </a:extLst>
            </p:cNvPr>
            <p:cNvSpPr txBox="1"/>
            <p:nvPr/>
          </p:nvSpPr>
          <p:spPr>
            <a:xfrm>
              <a:off x="6979278" y="5645648"/>
              <a:ext cx="4085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T</a:t>
              </a:r>
              <a:r>
                <a:rPr lang="en-US" sz="1800" i="1" baseline="-25000" dirty="0"/>
                <a:t>3</a:t>
              </a:r>
              <a:endParaRPr lang="en-US" sz="1800" i="1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88385CD-79DA-4524-9BDC-BCFE575CC79A}"/>
              </a:ext>
            </a:extLst>
          </p:cNvPr>
          <p:cNvGrpSpPr/>
          <p:nvPr/>
        </p:nvGrpSpPr>
        <p:grpSpPr>
          <a:xfrm>
            <a:off x="2627417" y="5457666"/>
            <a:ext cx="2146300" cy="951484"/>
            <a:chOff x="2627417" y="5457666"/>
            <a:chExt cx="2146300" cy="95148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BC10F1-656F-4CB4-8E5C-170EE26299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7417" y="5457666"/>
              <a:ext cx="0" cy="5176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8858F8C-65B5-4354-9275-C7B0FA2D4F38}"/>
                </a:ext>
              </a:extLst>
            </p:cNvPr>
            <p:cNvCxnSpPr>
              <a:cxnSpLocks/>
            </p:cNvCxnSpPr>
            <p:nvPr/>
          </p:nvCxnSpPr>
          <p:spPr>
            <a:xfrm>
              <a:off x="2627417" y="5835650"/>
              <a:ext cx="214002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CC0B66-B57D-4AE5-8B8B-DC89C9103E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3717" y="5457666"/>
              <a:ext cx="0" cy="5176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6C0870E-D3B4-4BEF-80BB-C34E0E7B71C8}"/>
                </a:ext>
              </a:extLst>
            </p:cNvPr>
            <p:cNvSpPr txBox="1"/>
            <p:nvPr/>
          </p:nvSpPr>
          <p:spPr>
            <a:xfrm>
              <a:off x="3479073" y="5645648"/>
              <a:ext cx="4085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T</a:t>
              </a:r>
              <a:r>
                <a:rPr lang="en-US" sz="1800" i="1" baseline="-25000" dirty="0"/>
                <a:t>1</a:t>
              </a:r>
              <a:endParaRPr lang="en-US" sz="1800" i="1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80D8E96-C878-414E-B1D2-345F63375A8D}"/>
                </a:ext>
              </a:extLst>
            </p:cNvPr>
            <p:cNvSpPr txBox="1"/>
            <p:nvPr/>
          </p:nvSpPr>
          <p:spPr>
            <a:xfrm>
              <a:off x="2672287" y="6039818"/>
              <a:ext cx="19632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Frame Uploading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DD50917-00FC-47C9-9212-1F4B3CA13B58}"/>
              </a:ext>
            </a:extLst>
          </p:cNvPr>
          <p:cNvGrpSpPr/>
          <p:nvPr/>
        </p:nvGrpSpPr>
        <p:grpSpPr>
          <a:xfrm>
            <a:off x="4795504" y="5457664"/>
            <a:ext cx="2023182" cy="951486"/>
            <a:chOff x="4795504" y="5457664"/>
            <a:chExt cx="2023182" cy="95148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F69A49A-EA1D-46C7-89B4-CB78B181F5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10584" y="5457664"/>
              <a:ext cx="1483" cy="5176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8569D14-9A2B-49B8-AF44-CDF828653C5C}"/>
                </a:ext>
              </a:extLst>
            </p:cNvPr>
            <p:cNvCxnSpPr>
              <a:cxnSpLocks/>
            </p:cNvCxnSpPr>
            <p:nvPr/>
          </p:nvCxnSpPr>
          <p:spPr>
            <a:xfrm>
              <a:off x="4795504" y="5835650"/>
              <a:ext cx="20231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83E92F1-D094-4E27-A321-349BF52634F0}"/>
                </a:ext>
              </a:extLst>
            </p:cNvPr>
            <p:cNvSpPr txBox="1"/>
            <p:nvPr/>
          </p:nvSpPr>
          <p:spPr>
            <a:xfrm>
              <a:off x="5633661" y="5645648"/>
              <a:ext cx="4085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T</a:t>
              </a:r>
              <a:r>
                <a:rPr lang="en-US" sz="1800" i="1" baseline="-25000" dirty="0"/>
                <a:t>2</a:t>
              </a:r>
              <a:endParaRPr lang="en-US" sz="1800" i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79E8933-7DA2-4F44-B311-2F8FCA99376B}"/>
                </a:ext>
              </a:extLst>
            </p:cNvPr>
            <p:cNvSpPr txBox="1"/>
            <p:nvPr/>
          </p:nvSpPr>
          <p:spPr>
            <a:xfrm>
              <a:off x="4891244" y="6039818"/>
              <a:ext cx="18933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Object Detection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52EB55-E4B5-4A15-8234-62DA9E2554CC}"/>
              </a:ext>
            </a:extLst>
          </p:cNvPr>
          <p:cNvGrpSpPr/>
          <p:nvPr/>
        </p:nvGrpSpPr>
        <p:grpSpPr>
          <a:xfrm>
            <a:off x="7548398" y="5457664"/>
            <a:ext cx="1843254" cy="946149"/>
            <a:chOff x="7548398" y="5457664"/>
            <a:chExt cx="1843254" cy="946149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06BD7DF-B3AB-478E-B89F-3B83406C4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1652" y="5457664"/>
              <a:ext cx="0" cy="5176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24C7B366-47E5-4421-8734-1971B3BF664D}"/>
                </a:ext>
              </a:extLst>
            </p:cNvPr>
            <p:cNvCxnSpPr>
              <a:cxnSpLocks/>
            </p:cNvCxnSpPr>
            <p:nvPr/>
          </p:nvCxnSpPr>
          <p:spPr>
            <a:xfrm>
              <a:off x="7548398" y="5835650"/>
              <a:ext cx="18432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B0955E0-7EA2-403D-97F8-F62F0B526C4A}"/>
                </a:ext>
              </a:extLst>
            </p:cNvPr>
            <p:cNvSpPr txBox="1"/>
            <p:nvPr/>
          </p:nvSpPr>
          <p:spPr>
            <a:xfrm>
              <a:off x="8238691" y="5645648"/>
              <a:ext cx="4085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T</a:t>
              </a:r>
              <a:r>
                <a:rPr lang="en-US" sz="1800" i="1" baseline="-25000" dirty="0"/>
                <a:t>4</a:t>
              </a:r>
              <a:endParaRPr lang="en-US" sz="1800" i="1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C0388D6-8049-48F1-B550-1A5A6D6734A0}"/>
                </a:ext>
              </a:extLst>
            </p:cNvPr>
            <p:cNvSpPr txBox="1"/>
            <p:nvPr/>
          </p:nvSpPr>
          <p:spPr>
            <a:xfrm>
              <a:off x="7812725" y="6034481"/>
              <a:ext cx="13185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Rendering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19A17DCF-6FF4-4E56-A5AD-F4623EAA064D}"/>
              </a:ext>
            </a:extLst>
          </p:cNvPr>
          <p:cNvSpPr txBox="1"/>
          <p:nvPr/>
        </p:nvSpPr>
        <p:spPr>
          <a:xfrm>
            <a:off x="62358" y="5904722"/>
            <a:ext cx="237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</a:t>
            </a:r>
            <a:r>
              <a:rPr lang="en-US" sz="2400" b="1" dirty="0"/>
              <a:t>R Headset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18F1985-0247-4B43-9F52-B9A03E713E4E}"/>
              </a:ext>
            </a:extLst>
          </p:cNvPr>
          <p:cNvSpPr txBox="1"/>
          <p:nvPr/>
        </p:nvSpPr>
        <p:spPr>
          <a:xfrm>
            <a:off x="35578" y="1325181"/>
            <a:ext cx="237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Edge Cloud</a:t>
            </a:r>
            <a:endParaRPr lang="en-US" sz="2400" b="1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D8A82AB-1FBA-4533-B684-2EC0D79F1204}"/>
              </a:ext>
            </a:extLst>
          </p:cNvPr>
          <p:cNvSpPr txBox="1"/>
          <p:nvPr/>
        </p:nvSpPr>
        <p:spPr>
          <a:xfrm>
            <a:off x="7387806" y="2501790"/>
            <a:ext cx="4599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Challenge: Long latency (around 80ms)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 significantly decreases detection accuracy.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81B3C522-B0BF-4818-A8BA-15C2555BDC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1546" y="1998441"/>
            <a:ext cx="1820374" cy="82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09166 -0.4902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451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-0.49028 L 0.28984 -0.4886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19493 1.11111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01 0.00162 L 0.25339 0.45764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648 L 0.15026 0.03981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166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CAB700-83B9-40BD-939B-AB4B4EC4A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8991600" cy="4533900"/>
          </a:xfrm>
        </p:spPr>
        <p:txBody>
          <a:bodyPr/>
          <a:lstStyle/>
          <a:p>
            <a:r>
              <a:rPr lang="en-US" dirty="0"/>
              <a:t>Low latency offloading techniques:</a:t>
            </a:r>
          </a:p>
          <a:p>
            <a:pPr lvl="1"/>
            <a:r>
              <a:rPr lang="en-US" dirty="0"/>
              <a:t>Dynamic </a:t>
            </a:r>
            <a:r>
              <a:rPr lang="en-US" dirty="0" err="1"/>
              <a:t>RoI</a:t>
            </a:r>
            <a:r>
              <a:rPr lang="en-US" dirty="0"/>
              <a:t> Encoding.</a:t>
            </a:r>
          </a:p>
          <a:p>
            <a:pPr lvl="1"/>
            <a:r>
              <a:rPr lang="en-US" dirty="0"/>
              <a:t>Parallel Streaming and Inference.</a:t>
            </a:r>
          </a:p>
          <a:p>
            <a:pPr lvl="1"/>
            <a:r>
              <a:rPr lang="en-US" dirty="0"/>
              <a:t>Model quantization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Latency: 80ms -&gt; 15ms.</a:t>
            </a:r>
          </a:p>
          <a:p>
            <a:pPr lvl="1"/>
            <a:endParaRPr lang="en-US" dirty="0"/>
          </a:p>
          <a:p>
            <a:r>
              <a:rPr lang="en-US" dirty="0"/>
              <a:t>On-device fast object tracking technique:</a:t>
            </a:r>
          </a:p>
          <a:p>
            <a:pPr lvl="1"/>
            <a:r>
              <a:rPr lang="en-US" dirty="0"/>
              <a:t>Motion Vector based Object Tracking.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Latency: 15ms -&gt; 2.24ms.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Adaptive Offloading technique.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We achieve 60fps high quality object detection on mobile devices on 1280x720 resolution video fames.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DDD94-7504-4055-BB58-0EF508D2DD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7CB90B-12EA-42BF-B858-1F1C2F6B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</p:spTree>
    <p:extLst>
      <p:ext uri="{BB962C8B-B14F-4D97-AF65-F5344CB8AC3E}">
        <p14:creationId xmlns:p14="http://schemas.microsoft.com/office/powerpoint/2010/main" val="40036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FDE51B-F400-44F6-8BEF-51785A90B5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1666900"/>
              </a:xfrm>
            </p:spPr>
            <p:txBody>
              <a:bodyPr/>
              <a:lstStyle/>
              <a:p>
                <a:r>
                  <a:rPr lang="en-US" dirty="0"/>
                  <a:t>Uplink transmission latency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𝐸𝑛𝑐𝑜𝑑𝑒𝑑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𝐹𝑟𝑎𝑚𝑒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𝑆𝑖𝑧𝑒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𝑁𝑒𝑡𝑤𝑜𝑟𝑘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𝑇h𝑟𝑜𝑢𝑔h𝑝𝑢𝑡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Use low resolution frame</a:t>
                </a:r>
              </a:p>
              <a:p>
                <a:r>
                  <a:rPr lang="en-US" dirty="0"/>
                  <a:t>Apply </a:t>
                </a:r>
                <a:r>
                  <a:rPr lang="en-US" dirty="0" err="1"/>
                  <a:t>lossy</a:t>
                </a:r>
                <a:r>
                  <a:rPr lang="en-US" dirty="0"/>
                  <a:t> compression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FDE51B-F400-44F6-8BEF-51785A90B5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1666900"/>
              </a:xfrm>
              <a:blipFill rotWithShape="0">
                <a:blip r:embed="rId2"/>
                <a:stretch>
                  <a:fillRect l="-611" b="-1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902DD-B91E-42F4-928E-5210CECBA6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338B4-60CE-404E-8804-1A148131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err="1"/>
              <a:t>RoI</a:t>
            </a:r>
            <a:r>
              <a:rPr lang="en-US" dirty="0"/>
              <a:t> Encoding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B05A75-B22E-4C80-8C57-2569A64258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0973" r="3390" b="8926"/>
          <a:stretch/>
        </p:blipFill>
        <p:spPr>
          <a:xfrm rot="16200000">
            <a:off x="1383242" y="3140035"/>
            <a:ext cx="1666904" cy="29580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C55901-C81E-41A2-999B-3F9EB63D2750}"/>
              </a:ext>
            </a:extLst>
          </p:cNvPr>
          <p:cNvSpPr/>
          <p:nvPr/>
        </p:nvSpPr>
        <p:spPr>
          <a:xfrm>
            <a:off x="4282039" y="2729357"/>
            <a:ext cx="42930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=&gt; Decrease detection accuracy.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B0B9D7-1BFD-483F-BBF5-5D68C36AAC68}"/>
              </a:ext>
            </a:extLst>
          </p:cNvPr>
          <p:cNvSpPr/>
          <p:nvPr/>
        </p:nvSpPr>
        <p:spPr>
          <a:xfrm>
            <a:off x="1189810" y="5539643"/>
            <a:ext cx="20537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Original Frame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BD89DA-0B82-4BF4-A3A3-C674C8322109}"/>
              </a:ext>
            </a:extLst>
          </p:cNvPr>
          <p:cNvSpPr/>
          <p:nvPr/>
        </p:nvSpPr>
        <p:spPr>
          <a:xfrm>
            <a:off x="8066857" y="5528531"/>
            <a:ext cx="18181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Lossy Frame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9543B8-9E39-4B15-AA36-979A93CBE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92" y="3783423"/>
            <a:ext cx="2935049" cy="16690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B05A75-B22E-4C80-8C57-2569A64258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0973" r="3390" b="8926"/>
          <a:stretch/>
        </p:blipFill>
        <p:spPr>
          <a:xfrm rot="16200000">
            <a:off x="5249498" y="3863854"/>
            <a:ext cx="849907" cy="15082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B0B9D7-1BFD-483F-BBF5-5D68C36AAC68}"/>
              </a:ext>
            </a:extLst>
          </p:cNvPr>
          <p:cNvSpPr/>
          <p:nvPr/>
        </p:nvSpPr>
        <p:spPr>
          <a:xfrm>
            <a:off x="4477374" y="5539644"/>
            <a:ext cx="2533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/>
              <a:t>Low Resolution Frame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559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A8951-6133-45CB-A508-74E2EAB55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A1E1D7-6CF0-4612-B306-9DCC8B91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err="1"/>
              <a:t>RoI</a:t>
            </a:r>
            <a:r>
              <a:rPr lang="en-US" dirty="0"/>
              <a:t> Encoding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0D34736-9573-4E1F-8822-BCCB56A81A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80" y="2187361"/>
            <a:ext cx="3516991" cy="198202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F1118A8-7465-4402-A6E5-C063520A3E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2" y="2187361"/>
            <a:ext cx="3509239" cy="19742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FFE3D41-6F83-4602-9259-E5A9E6AA1C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65" y="2187361"/>
            <a:ext cx="3516991" cy="1982022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F45A083B-FDF8-403C-AF0E-B07355B993F9}"/>
              </a:ext>
            </a:extLst>
          </p:cNvPr>
          <p:cNvSpPr/>
          <p:nvPr/>
        </p:nvSpPr>
        <p:spPr>
          <a:xfrm>
            <a:off x="214302" y="4404668"/>
            <a:ext cx="3555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Detect </a:t>
            </a:r>
            <a:r>
              <a:rPr lang="en-US" dirty="0" err="1">
                <a:latin typeface="Times New Roman" panose="02020603050405020304" pitchFamily="18" charset="0"/>
              </a:rPr>
              <a:t>RoIs</a:t>
            </a:r>
            <a:r>
              <a:rPr lang="en-US" dirty="0">
                <a:latin typeface="Times New Roman" panose="02020603050405020304" pitchFamily="18" charset="0"/>
              </a:rPr>
              <a:t> on the last offloaded frame.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EB9CA46-4355-4A29-96A7-A7A860B9D073}"/>
              </a:ext>
            </a:extLst>
          </p:cNvPr>
          <p:cNvSpPr/>
          <p:nvPr/>
        </p:nvSpPr>
        <p:spPr>
          <a:xfrm>
            <a:off x="7796018" y="1509068"/>
            <a:ext cx="3589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RoI</a:t>
            </a:r>
            <a:r>
              <a:rPr lang="en-US" i="1" dirty="0"/>
              <a:t> – Regions of Interest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270EE2-9C75-4995-A0E3-B266C612CE87}"/>
              </a:ext>
            </a:extLst>
          </p:cNvPr>
          <p:cNvSpPr/>
          <p:nvPr/>
        </p:nvSpPr>
        <p:spPr>
          <a:xfrm>
            <a:off x="4279027" y="4404668"/>
            <a:ext cx="3226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Mark macroblocks that overlap with </a:t>
            </a:r>
            <a:r>
              <a:rPr lang="en-US" dirty="0" err="1">
                <a:latin typeface="Times New Roman" panose="02020603050405020304" pitchFamily="18" charset="0"/>
              </a:rPr>
              <a:t>RoIs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507303-576E-4C40-8B2D-8F994265FCFC}"/>
              </a:ext>
            </a:extLst>
          </p:cNvPr>
          <p:cNvSpPr/>
          <p:nvPr/>
        </p:nvSpPr>
        <p:spPr>
          <a:xfrm>
            <a:off x="8288381" y="4404667"/>
            <a:ext cx="3413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Change encoding quality on the current frame.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20E0C-F65C-4C83-BE67-7D9B63E11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8350" y="6245225"/>
            <a:ext cx="654050" cy="476250"/>
          </a:xfrm>
        </p:spPr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CB7FE4-458F-4653-B579-654065FC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Streaming and Inference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B2274-9FBF-4960-8885-583994B6C8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0973" r="3390" b="8926"/>
          <a:stretch/>
        </p:blipFill>
        <p:spPr>
          <a:xfrm rot="16200000">
            <a:off x="1148415" y="2500609"/>
            <a:ext cx="1468303" cy="2605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27D90F-87A2-4D60-A6F0-759C6A473933}"/>
              </a:ext>
            </a:extLst>
          </p:cNvPr>
          <p:cNvSpPr txBox="1"/>
          <p:nvPr/>
        </p:nvSpPr>
        <p:spPr>
          <a:xfrm>
            <a:off x="3881793" y="3200050"/>
            <a:ext cx="3693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…01010110101010101…</a:t>
            </a:r>
          </a:p>
          <a:p>
            <a:r>
              <a:rPr lang="en-US" dirty="0"/>
              <a:t>…10101011011010101…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179ECD-83C4-4617-A336-7A55F96CF152}"/>
              </a:ext>
            </a:extLst>
          </p:cNvPr>
          <p:cNvCxnSpPr>
            <a:cxnSpLocks/>
          </p:cNvCxnSpPr>
          <p:nvPr/>
        </p:nvCxnSpPr>
        <p:spPr>
          <a:xfrm>
            <a:off x="3962330" y="4031047"/>
            <a:ext cx="34967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s://documents.lucidchart.com/documents/b4656718-e3a4-40de-a916-3277a63b3111/pages/0_0?a=219&amp;x=324&amp;y=270&amp;w=352&amp;h=218&amp;store=1&amp;accept=image%2F*&amp;auth=LCA%20c105b70764c32ce896b0cfab69ee355c5148e012-ts%3D1539914995">
            <a:extLst>
              <a:ext uri="{FF2B5EF4-FFF2-40B4-BE49-F238E27FC236}">
                <a16:creationId xmlns:a16="http://schemas.microsoft.com/office/drawing/2014/main" id="{F7E82794-A103-4FA7-8C28-4E7EF566F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1" y="1637751"/>
            <a:ext cx="2117322" cy="131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documents.lucidchart.com/documents/b4656718-e3a4-40de-a916-3277a63b3111/pages/0_0?a=219&amp;x=1143&amp;y=206&amp;w=374&amp;h=317&amp;store=1&amp;accept=image%2F*&amp;auth=LCA%201b6a5d99058f4999bd4ff13db1a308884b873647-ts%3D1539914995">
            <a:extLst>
              <a:ext uri="{FF2B5EF4-FFF2-40B4-BE49-F238E27FC236}">
                <a16:creationId xmlns:a16="http://schemas.microsoft.com/office/drawing/2014/main" id="{6EDD5AC6-6436-401D-9823-B5B0B1495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t="11634" r="14349" b="12672"/>
          <a:stretch/>
        </p:blipFill>
        <p:spPr bwMode="auto">
          <a:xfrm>
            <a:off x="8806738" y="1609881"/>
            <a:ext cx="1362337" cy="12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350C77DC-B9FF-41AC-BED3-F74E52259AAB}"/>
              </a:ext>
            </a:extLst>
          </p:cNvPr>
          <p:cNvSpPr/>
          <p:nvPr/>
        </p:nvSpPr>
        <p:spPr>
          <a:xfrm>
            <a:off x="579772" y="5282325"/>
            <a:ext cx="10217150" cy="898678"/>
          </a:xfrm>
          <a:prstGeom prst="rightArrow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4218482-0259-4964-B091-201038E8B94B}"/>
              </a:ext>
            </a:extLst>
          </p:cNvPr>
          <p:cNvSpPr/>
          <p:nvPr/>
        </p:nvSpPr>
        <p:spPr>
          <a:xfrm>
            <a:off x="879366" y="5551928"/>
            <a:ext cx="2155171" cy="359471"/>
          </a:xfrm>
          <a:custGeom>
            <a:avLst/>
            <a:gdLst>
              <a:gd name="connsiteX0" fmla="*/ 0 w 2155171"/>
              <a:gd name="connsiteY0" fmla="*/ 59913 h 359471"/>
              <a:gd name="connsiteX1" fmla="*/ 59913 w 2155171"/>
              <a:gd name="connsiteY1" fmla="*/ 0 h 359471"/>
              <a:gd name="connsiteX2" fmla="*/ 2095258 w 2155171"/>
              <a:gd name="connsiteY2" fmla="*/ 0 h 359471"/>
              <a:gd name="connsiteX3" fmla="*/ 2155171 w 2155171"/>
              <a:gd name="connsiteY3" fmla="*/ 59913 h 359471"/>
              <a:gd name="connsiteX4" fmla="*/ 2155171 w 2155171"/>
              <a:gd name="connsiteY4" fmla="*/ 299558 h 359471"/>
              <a:gd name="connsiteX5" fmla="*/ 2095258 w 2155171"/>
              <a:gd name="connsiteY5" fmla="*/ 359471 h 359471"/>
              <a:gd name="connsiteX6" fmla="*/ 59913 w 2155171"/>
              <a:gd name="connsiteY6" fmla="*/ 359471 h 359471"/>
              <a:gd name="connsiteX7" fmla="*/ 0 w 2155171"/>
              <a:gd name="connsiteY7" fmla="*/ 299558 h 359471"/>
              <a:gd name="connsiteX8" fmla="*/ 0 w 2155171"/>
              <a:gd name="connsiteY8" fmla="*/ 59913 h 35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171" h="359471">
                <a:moveTo>
                  <a:pt x="0" y="59913"/>
                </a:moveTo>
                <a:cubicBezTo>
                  <a:pt x="0" y="26824"/>
                  <a:pt x="26824" y="0"/>
                  <a:pt x="59913" y="0"/>
                </a:cubicBezTo>
                <a:lnTo>
                  <a:pt x="2095258" y="0"/>
                </a:lnTo>
                <a:cubicBezTo>
                  <a:pt x="2128347" y="0"/>
                  <a:pt x="2155171" y="26824"/>
                  <a:pt x="2155171" y="59913"/>
                </a:cubicBezTo>
                <a:lnTo>
                  <a:pt x="2155171" y="299558"/>
                </a:lnTo>
                <a:cubicBezTo>
                  <a:pt x="2155171" y="332647"/>
                  <a:pt x="2128347" y="359471"/>
                  <a:pt x="2095258" y="359471"/>
                </a:cubicBezTo>
                <a:lnTo>
                  <a:pt x="59913" y="359471"/>
                </a:lnTo>
                <a:cubicBezTo>
                  <a:pt x="26824" y="359471"/>
                  <a:pt x="0" y="332647"/>
                  <a:pt x="0" y="299558"/>
                </a:cubicBezTo>
                <a:lnTo>
                  <a:pt x="0" y="59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98" tIns="74698" rIns="74698" bIns="74698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Encoding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C382D56-7BDC-4CDB-8F7C-E445DD5EFBD6}"/>
              </a:ext>
            </a:extLst>
          </p:cNvPr>
          <p:cNvSpPr/>
          <p:nvPr/>
        </p:nvSpPr>
        <p:spPr>
          <a:xfrm>
            <a:off x="3284412" y="5551928"/>
            <a:ext cx="2155171" cy="359471"/>
          </a:xfrm>
          <a:custGeom>
            <a:avLst/>
            <a:gdLst>
              <a:gd name="connsiteX0" fmla="*/ 0 w 2155171"/>
              <a:gd name="connsiteY0" fmla="*/ 59913 h 359471"/>
              <a:gd name="connsiteX1" fmla="*/ 59913 w 2155171"/>
              <a:gd name="connsiteY1" fmla="*/ 0 h 359471"/>
              <a:gd name="connsiteX2" fmla="*/ 2095258 w 2155171"/>
              <a:gd name="connsiteY2" fmla="*/ 0 h 359471"/>
              <a:gd name="connsiteX3" fmla="*/ 2155171 w 2155171"/>
              <a:gd name="connsiteY3" fmla="*/ 59913 h 359471"/>
              <a:gd name="connsiteX4" fmla="*/ 2155171 w 2155171"/>
              <a:gd name="connsiteY4" fmla="*/ 299558 h 359471"/>
              <a:gd name="connsiteX5" fmla="*/ 2095258 w 2155171"/>
              <a:gd name="connsiteY5" fmla="*/ 359471 h 359471"/>
              <a:gd name="connsiteX6" fmla="*/ 59913 w 2155171"/>
              <a:gd name="connsiteY6" fmla="*/ 359471 h 359471"/>
              <a:gd name="connsiteX7" fmla="*/ 0 w 2155171"/>
              <a:gd name="connsiteY7" fmla="*/ 299558 h 359471"/>
              <a:gd name="connsiteX8" fmla="*/ 0 w 2155171"/>
              <a:gd name="connsiteY8" fmla="*/ 59913 h 35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171" h="359471">
                <a:moveTo>
                  <a:pt x="0" y="59913"/>
                </a:moveTo>
                <a:cubicBezTo>
                  <a:pt x="0" y="26824"/>
                  <a:pt x="26824" y="0"/>
                  <a:pt x="59913" y="0"/>
                </a:cubicBezTo>
                <a:lnTo>
                  <a:pt x="2095258" y="0"/>
                </a:lnTo>
                <a:cubicBezTo>
                  <a:pt x="2128347" y="0"/>
                  <a:pt x="2155171" y="26824"/>
                  <a:pt x="2155171" y="59913"/>
                </a:cubicBezTo>
                <a:lnTo>
                  <a:pt x="2155171" y="299558"/>
                </a:lnTo>
                <a:cubicBezTo>
                  <a:pt x="2155171" y="332647"/>
                  <a:pt x="2128347" y="359471"/>
                  <a:pt x="2095258" y="359471"/>
                </a:cubicBezTo>
                <a:lnTo>
                  <a:pt x="59913" y="359471"/>
                </a:lnTo>
                <a:cubicBezTo>
                  <a:pt x="26824" y="359471"/>
                  <a:pt x="0" y="332647"/>
                  <a:pt x="0" y="299558"/>
                </a:cubicBezTo>
                <a:lnTo>
                  <a:pt x="0" y="59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98" tIns="74698" rIns="74698" bIns="74698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Transmission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3B70F22-DF3D-44C9-A571-2A88C2EA4038}"/>
              </a:ext>
            </a:extLst>
          </p:cNvPr>
          <p:cNvSpPr/>
          <p:nvPr/>
        </p:nvSpPr>
        <p:spPr>
          <a:xfrm>
            <a:off x="5689459" y="5551928"/>
            <a:ext cx="2155171" cy="359471"/>
          </a:xfrm>
          <a:custGeom>
            <a:avLst/>
            <a:gdLst>
              <a:gd name="connsiteX0" fmla="*/ 0 w 2155171"/>
              <a:gd name="connsiteY0" fmla="*/ 59913 h 359471"/>
              <a:gd name="connsiteX1" fmla="*/ 59913 w 2155171"/>
              <a:gd name="connsiteY1" fmla="*/ 0 h 359471"/>
              <a:gd name="connsiteX2" fmla="*/ 2095258 w 2155171"/>
              <a:gd name="connsiteY2" fmla="*/ 0 h 359471"/>
              <a:gd name="connsiteX3" fmla="*/ 2155171 w 2155171"/>
              <a:gd name="connsiteY3" fmla="*/ 59913 h 359471"/>
              <a:gd name="connsiteX4" fmla="*/ 2155171 w 2155171"/>
              <a:gd name="connsiteY4" fmla="*/ 299558 h 359471"/>
              <a:gd name="connsiteX5" fmla="*/ 2095258 w 2155171"/>
              <a:gd name="connsiteY5" fmla="*/ 359471 h 359471"/>
              <a:gd name="connsiteX6" fmla="*/ 59913 w 2155171"/>
              <a:gd name="connsiteY6" fmla="*/ 359471 h 359471"/>
              <a:gd name="connsiteX7" fmla="*/ 0 w 2155171"/>
              <a:gd name="connsiteY7" fmla="*/ 299558 h 359471"/>
              <a:gd name="connsiteX8" fmla="*/ 0 w 2155171"/>
              <a:gd name="connsiteY8" fmla="*/ 59913 h 35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171" h="359471">
                <a:moveTo>
                  <a:pt x="0" y="59913"/>
                </a:moveTo>
                <a:cubicBezTo>
                  <a:pt x="0" y="26824"/>
                  <a:pt x="26824" y="0"/>
                  <a:pt x="59913" y="0"/>
                </a:cubicBezTo>
                <a:lnTo>
                  <a:pt x="2095258" y="0"/>
                </a:lnTo>
                <a:cubicBezTo>
                  <a:pt x="2128347" y="0"/>
                  <a:pt x="2155171" y="26824"/>
                  <a:pt x="2155171" y="59913"/>
                </a:cubicBezTo>
                <a:lnTo>
                  <a:pt x="2155171" y="299558"/>
                </a:lnTo>
                <a:cubicBezTo>
                  <a:pt x="2155171" y="332647"/>
                  <a:pt x="2128347" y="359471"/>
                  <a:pt x="2095258" y="359471"/>
                </a:cubicBezTo>
                <a:lnTo>
                  <a:pt x="59913" y="359471"/>
                </a:lnTo>
                <a:cubicBezTo>
                  <a:pt x="26824" y="359471"/>
                  <a:pt x="0" y="332647"/>
                  <a:pt x="0" y="299558"/>
                </a:cubicBezTo>
                <a:lnTo>
                  <a:pt x="0" y="59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98" tIns="74698" rIns="74698" bIns="74698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Decoding</a:t>
            </a:r>
          </a:p>
        </p:txBody>
      </p:sp>
      <p:sp>
        <p:nvSpPr>
          <p:cNvPr id="5120" name="Freeform: Shape 5119">
            <a:extLst>
              <a:ext uri="{FF2B5EF4-FFF2-40B4-BE49-F238E27FC236}">
                <a16:creationId xmlns:a16="http://schemas.microsoft.com/office/drawing/2014/main" id="{A6993436-1A4E-4CAF-8E46-C6A443E59A8E}"/>
              </a:ext>
            </a:extLst>
          </p:cNvPr>
          <p:cNvSpPr/>
          <p:nvPr/>
        </p:nvSpPr>
        <p:spPr>
          <a:xfrm>
            <a:off x="8094506" y="5551928"/>
            <a:ext cx="2155171" cy="359471"/>
          </a:xfrm>
          <a:custGeom>
            <a:avLst/>
            <a:gdLst>
              <a:gd name="connsiteX0" fmla="*/ 0 w 2155171"/>
              <a:gd name="connsiteY0" fmla="*/ 59913 h 359471"/>
              <a:gd name="connsiteX1" fmla="*/ 59913 w 2155171"/>
              <a:gd name="connsiteY1" fmla="*/ 0 h 359471"/>
              <a:gd name="connsiteX2" fmla="*/ 2095258 w 2155171"/>
              <a:gd name="connsiteY2" fmla="*/ 0 h 359471"/>
              <a:gd name="connsiteX3" fmla="*/ 2155171 w 2155171"/>
              <a:gd name="connsiteY3" fmla="*/ 59913 h 359471"/>
              <a:gd name="connsiteX4" fmla="*/ 2155171 w 2155171"/>
              <a:gd name="connsiteY4" fmla="*/ 299558 h 359471"/>
              <a:gd name="connsiteX5" fmla="*/ 2095258 w 2155171"/>
              <a:gd name="connsiteY5" fmla="*/ 359471 h 359471"/>
              <a:gd name="connsiteX6" fmla="*/ 59913 w 2155171"/>
              <a:gd name="connsiteY6" fmla="*/ 359471 h 359471"/>
              <a:gd name="connsiteX7" fmla="*/ 0 w 2155171"/>
              <a:gd name="connsiteY7" fmla="*/ 299558 h 359471"/>
              <a:gd name="connsiteX8" fmla="*/ 0 w 2155171"/>
              <a:gd name="connsiteY8" fmla="*/ 59913 h 35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171" h="359471">
                <a:moveTo>
                  <a:pt x="0" y="59913"/>
                </a:moveTo>
                <a:cubicBezTo>
                  <a:pt x="0" y="26824"/>
                  <a:pt x="26824" y="0"/>
                  <a:pt x="59913" y="0"/>
                </a:cubicBezTo>
                <a:lnTo>
                  <a:pt x="2095258" y="0"/>
                </a:lnTo>
                <a:cubicBezTo>
                  <a:pt x="2128347" y="0"/>
                  <a:pt x="2155171" y="26824"/>
                  <a:pt x="2155171" y="59913"/>
                </a:cubicBezTo>
                <a:lnTo>
                  <a:pt x="2155171" y="299558"/>
                </a:lnTo>
                <a:cubicBezTo>
                  <a:pt x="2155171" y="332647"/>
                  <a:pt x="2128347" y="359471"/>
                  <a:pt x="2095258" y="359471"/>
                </a:cubicBezTo>
                <a:lnTo>
                  <a:pt x="59913" y="359471"/>
                </a:lnTo>
                <a:cubicBezTo>
                  <a:pt x="26824" y="359471"/>
                  <a:pt x="0" y="332647"/>
                  <a:pt x="0" y="299558"/>
                </a:cubicBezTo>
                <a:lnTo>
                  <a:pt x="0" y="59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98" tIns="74698" rIns="74698" bIns="74698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Inference</a:t>
            </a:r>
          </a:p>
        </p:txBody>
      </p:sp>
      <p:pic>
        <p:nvPicPr>
          <p:cNvPr id="27" name="Picture 6" descr="https://documents.lucidchart.com/documents/1c4d2716-e2a4-4f76-8eff-454cece72640/pages/0_0?a=3107&amp;x=677&amp;y=155&amp;w=103&amp;h=103&amp;store=1&amp;accept=image%2F*&amp;auth=LCA%207a00c829412f0b381f466001d2485a03d267d81f-ts%3D1539918202">
            <a:extLst>
              <a:ext uri="{FF2B5EF4-FFF2-40B4-BE49-F238E27FC236}">
                <a16:creationId xmlns:a16="http://schemas.microsoft.com/office/drawing/2014/main" id="{268EB252-1719-4148-8677-75D78EC69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t="17408" r="19470" b="12903"/>
          <a:stretch/>
        </p:blipFill>
        <p:spPr bwMode="auto">
          <a:xfrm>
            <a:off x="1956035" y="1986876"/>
            <a:ext cx="432511" cy="4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documents.lucidchart.com/documents/1c4d2716-e2a4-4f76-8eff-454cece72640/pages/0_0?a=3107&amp;x=677&amp;y=155&amp;w=103&amp;h=103&amp;store=1&amp;accept=image%2F*&amp;auth=LCA%207a00c829412f0b381f466001d2485a03d267d81f-ts%3D1539918202">
            <a:extLst>
              <a:ext uri="{FF2B5EF4-FFF2-40B4-BE49-F238E27FC236}">
                <a16:creationId xmlns:a16="http://schemas.microsoft.com/office/drawing/2014/main" id="{53D33AA3-90D2-4D1D-9254-5F33DF616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t="17408" r="19470" b="12903"/>
          <a:stretch/>
        </p:blipFill>
        <p:spPr bwMode="auto">
          <a:xfrm rot="10614380">
            <a:off x="8322931" y="1986875"/>
            <a:ext cx="432511" cy="4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F8DE01-22DA-489F-80EA-6FCD259FC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140" y="2914486"/>
            <a:ext cx="4139097" cy="18842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92CA35C-8EAA-41E2-8212-734288787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048" y="2953057"/>
            <a:ext cx="4139097" cy="18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4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 animBg="1"/>
      <p:bldP spid="30" grpId="0" animBg="1"/>
      <p:bldP spid="31" grpId="0" animBg="1"/>
      <p:bldP spid="51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20E0C-F65C-4C83-BE67-7D9B63E11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8350" y="6245225"/>
            <a:ext cx="654050" cy="476250"/>
          </a:xfrm>
        </p:spPr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CB7FE4-458F-4653-B579-654065FC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Streaming and Inference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B2274-9FBF-4960-8885-583994B6C8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025"/>
          <a:stretch/>
        </p:blipFill>
        <p:spPr>
          <a:xfrm rot="16200000">
            <a:off x="371650" y="1772691"/>
            <a:ext cx="1131858" cy="5016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C21CD5-AC23-43F8-93B9-22676800D3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75" b="49975"/>
          <a:stretch/>
        </p:blipFill>
        <p:spPr>
          <a:xfrm rot="16200000">
            <a:off x="928485" y="2613391"/>
            <a:ext cx="1131857" cy="5031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26F2F8-10F6-4175-98C2-E00381D226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 b="24950"/>
          <a:stretch/>
        </p:blipFill>
        <p:spPr>
          <a:xfrm rot="16200000">
            <a:off x="1484332" y="3385983"/>
            <a:ext cx="1131862" cy="5031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3E93CF-4E28-4827-9BD0-7CB1D47D85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950"/>
          <a:stretch/>
        </p:blipFill>
        <p:spPr>
          <a:xfrm rot="16200000">
            <a:off x="2047223" y="4093679"/>
            <a:ext cx="1131858" cy="50313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ED6D94C-F69D-4FE8-9755-CA586C5F6ECB}"/>
              </a:ext>
            </a:extLst>
          </p:cNvPr>
          <p:cNvGrpSpPr/>
          <p:nvPr/>
        </p:nvGrpSpPr>
        <p:grpSpPr>
          <a:xfrm>
            <a:off x="1242846" y="1592291"/>
            <a:ext cx="6343057" cy="705004"/>
            <a:chOff x="359915" y="4929738"/>
            <a:chExt cx="8085585" cy="898678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1764FCCE-2D6A-4C05-8CE8-FC4B1C93301E}"/>
                </a:ext>
              </a:extLst>
            </p:cNvPr>
            <p:cNvSpPr/>
            <p:nvPr/>
          </p:nvSpPr>
          <p:spPr>
            <a:xfrm>
              <a:off x="359915" y="4929738"/>
              <a:ext cx="8085585" cy="898678"/>
            </a:xfrm>
            <a:prstGeom prst="rightArrow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817988D-18E5-4889-8364-6799FFA0F739}"/>
                </a:ext>
              </a:extLst>
            </p:cNvPr>
            <p:cNvSpPr/>
            <p:nvPr/>
          </p:nvSpPr>
          <p:spPr>
            <a:xfrm>
              <a:off x="429327" y="5199340"/>
              <a:ext cx="1705546" cy="359471"/>
            </a:xfrm>
            <a:custGeom>
              <a:avLst/>
              <a:gdLst>
                <a:gd name="connsiteX0" fmla="*/ 0 w 2155171"/>
                <a:gd name="connsiteY0" fmla="*/ 59913 h 359471"/>
                <a:gd name="connsiteX1" fmla="*/ 59913 w 2155171"/>
                <a:gd name="connsiteY1" fmla="*/ 0 h 359471"/>
                <a:gd name="connsiteX2" fmla="*/ 2095258 w 2155171"/>
                <a:gd name="connsiteY2" fmla="*/ 0 h 359471"/>
                <a:gd name="connsiteX3" fmla="*/ 2155171 w 2155171"/>
                <a:gd name="connsiteY3" fmla="*/ 59913 h 359471"/>
                <a:gd name="connsiteX4" fmla="*/ 2155171 w 2155171"/>
                <a:gd name="connsiteY4" fmla="*/ 299558 h 359471"/>
                <a:gd name="connsiteX5" fmla="*/ 2095258 w 2155171"/>
                <a:gd name="connsiteY5" fmla="*/ 359471 h 359471"/>
                <a:gd name="connsiteX6" fmla="*/ 59913 w 2155171"/>
                <a:gd name="connsiteY6" fmla="*/ 359471 h 359471"/>
                <a:gd name="connsiteX7" fmla="*/ 0 w 2155171"/>
                <a:gd name="connsiteY7" fmla="*/ 299558 h 359471"/>
                <a:gd name="connsiteX8" fmla="*/ 0 w 2155171"/>
                <a:gd name="connsiteY8" fmla="*/ 59913 h 3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171" h="359471">
                  <a:moveTo>
                    <a:pt x="0" y="59913"/>
                  </a:moveTo>
                  <a:cubicBezTo>
                    <a:pt x="0" y="26824"/>
                    <a:pt x="26824" y="0"/>
                    <a:pt x="59913" y="0"/>
                  </a:cubicBezTo>
                  <a:lnTo>
                    <a:pt x="2095258" y="0"/>
                  </a:lnTo>
                  <a:cubicBezTo>
                    <a:pt x="2128347" y="0"/>
                    <a:pt x="2155171" y="26824"/>
                    <a:pt x="2155171" y="59913"/>
                  </a:cubicBezTo>
                  <a:lnTo>
                    <a:pt x="2155171" y="299558"/>
                  </a:lnTo>
                  <a:cubicBezTo>
                    <a:pt x="2155171" y="332647"/>
                    <a:pt x="2128347" y="359471"/>
                    <a:pt x="2095258" y="359471"/>
                  </a:cubicBezTo>
                  <a:lnTo>
                    <a:pt x="59913" y="359471"/>
                  </a:lnTo>
                  <a:cubicBezTo>
                    <a:pt x="26824" y="359471"/>
                    <a:pt x="0" y="332647"/>
                    <a:pt x="0" y="299558"/>
                  </a:cubicBezTo>
                  <a:lnTo>
                    <a:pt x="0" y="59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98" tIns="74698" rIns="74698" bIns="746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Encoding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ADBF6BA-F667-4ACE-8826-557D52625C24}"/>
                </a:ext>
              </a:extLst>
            </p:cNvPr>
            <p:cNvSpPr/>
            <p:nvPr/>
          </p:nvSpPr>
          <p:spPr>
            <a:xfrm>
              <a:off x="2440210" y="5199340"/>
              <a:ext cx="1705546" cy="359471"/>
            </a:xfrm>
            <a:custGeom>
              <a:avLst/>
              <a:gdLst>
                <a:gd name="connsiteX0" fmla="*/ 0 w 2155171"/>
                <a:gd name="connsiteY0" fmla="*/ 59913 h 359471"/>
                <a:gd name="connsiteX1" fmla="*/ 59913 w 2155171"/>
                <a:gd name="connsiteY1" fmla="*/ 0 h 359471"/>
                <a:gd name="connsiteX2" fmla="*/ 2095258 w 2155171"/>
                <a:gd name="connsiteY2" fmla="*/ 0 h 359471"/>
                <a:gd name="connsiteX3" fmla="*/ 2155171 w 2155171"/>
                <a:gd name="connsiteY3" fmla="*/ 59913 h 359471"/>
                <a:gd name="connsiteX4" fmla="*/ 2155171 w 2155171"/>
                <a:gd name="connsiteY4" fmla="*/ 299558 h 359471"/>
                <a:gd name="connsiteX5" fmla="*/ 2095258 w 2155171"/>
                <a:gd name="connsiteY5" fmla="*/ 359471 h 359471"/>
                <a:gd name="connsiteX6" fmla="*/ 59913 w 2155171"/>
                <a:gd name="connsiteY6" fmla="*/ 359471 h 359471"/>
                <a:gd name="connsiteX7" fmla="*/ 0 w 2155171"/>
                <a:gd name="connsiteY7" fmla="*/ 299558 h 359471"/>
                <a:gd name="connsiteX8" fmla="*/ 0 w 2155171"/>
                <a:gd name="connsiteY8" fmla="*/ 59913 h 3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171" h="359471">
                  <a:moveTo>
                    <a:pt x="0" y="59913"/>
                  </a:moveTo>
                  <a:cubicBezTo>
                    <a:pt x="0" y="26824"/>
                    <a:pt x="26824" y="0"/>
                    <a:pt x="59913" y="0"/>
                  </a:cubicBezTo>
                  <a:lnTo>
                    <a:pt x="2095258" y="0"/>
                  </a:lnTo>
                  <a:cubicBezTo>
                    <a:pt x="2128347" y="0"/>
                    <a:pt x="2155171" y="26824"/>
                    <a:pt x="2155171" y="59913"/>
                  </a:cubicBezTo>
                  <a:lnTo>
                    <a:pt x="2155171" y="299558"/>
                  </a:lnTo>
                  <a:cubicBezTo>
                    <a:pt x="2155171" y="332647"/>
                    <a:pt x="2128347" y="359471"/>
                    <a:pt x="2095258" y="359471"/>
                  </a:cubicBezTo>
                  <a:lnTo>
                    <a:pt x="59913" y="359471"/>
                  </a:lnTo>
                  <a:cubicBezTo>
                    <a:pt x="26824" y="359471"/>
                    <a:pt x="0" y="332647"/>
                    <a:pt x="0" y="299558"/>
                  </a:cubicBezTo>
                  <a:lnTo>
                    <a:pt x="0" y="59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98" tIns="74698" rIns="74698" bIns="746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Transmission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FB2893-257B-4CBC-B723-5B9A591F119C}"/>
                </a:ext>
              </a:extLst>
            </p:cNvPr>
            <p:cNvSpPr/>
            <p:nvPr/>
          </p:nvSpPr>
          <p:spPr>
            <a:xfrm>
              <a:off x="4390454" y="5204713"/>
              <a:ext cx="1705546" cy="359471"/>
            </a:xfrm>
            <a:custGeom>
              <a:avLst/>
              <a:gdLst>
                <a:gd name="connsiteX0" fmla="*/ 0 w 2155171"/>
                <a:gd name="connsiteY0" fmla="*/ 59913 h 359471"/>
                <a:gd name="connsiteX1" fmla="*/ 59913 w 2155171"/>
                <a:gd name="connsiteY1" fmla="*/ 0 h 359471"/>
                <a:gd name="connsiteX2" fmla="*/ 2095258 w 2155171"/>
                <a:gd name="connsiteY2" fmla="*/ 0 h 359471"/>
                <a:gd name="connsiteX3" fmla="*/ 2155171 w 2155171"/>
                <a:gd name="connsiteY3" fmla="*/ 59913 h 359471"/>
                <a:gd name="connsiteX4" fmla="*/ 2155171 w 2155171"/>
                <a:gd name="connsiteY4" fmla="*/ 299558 h 359471"/>
                <a:gd name="connsiteX5" fmla="*/ 2095258 w 2155171"/>
                <a:gd name="connsiteY5" fmla="*/ 359471 h 359471"/>
                <a:gd name="connsiteX6" fmla="*/ 59913 w 2155171"/>
                <a:gd name="connsiteY6" fmla="*/ 359471 h 359471"/>
                <a:gd name="connsiteX7" fmla="*/ 0 w 2155171"/>
                <a:gd name="connsiteY7" fmla="*/ 299558 h 359471"/>
                <a:gd name="connsiteX8" fmla="*/ 0 w 2155171"/>
                <a:gd name="connsiteY8" fmla="*/ 59913 h 3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171" h="359471">
                  <a:moveTo>
                    <a:pt x="0" y="59913"/>
                  </a:moveTo>
                  <a:cubicBezTo>
                    <a:pt x="0" y="26824"/>
                    <a:pt x="26824" y="0"/>
                    <a:pt x="59913" y="0"/>
                  </a:cubicBezTo>
                  <a:lnTo>
                    <a:pt x="2095258" y="0"/>
                  </a:lnTo>
                  <a:cubicBezTo>
                    <a:pt x="2128347" y="0"/>
                    <a:pt x="2155171" y="26824"/>
                    <a:pt x="2155171" y="59913"/>
                  </a:cubicBezTo>
                  <a:lnTo>
                    <a:pt x="2155171" y="299558"/>
                  </a:lnTo>
                  <a:cubicBezTo>
                    <a:pt x="2155171" y="332647"/>
                    <a:pt x="2128347" y="359471"/>
                    <a:pt x="2095258" y="359471"/>
                  </a:cubicBezTo>
                  <a:lnTo>
                    <a:pt x="59913" y="359471"/>
                  </a:lnTo>
                  <a:cubicBezTo>
                    <a:pt x="26824" y="359471"/>
                    <a:pt x="0" y="332647"/>
                    <a:pt x="0" y="299558"/>
                  </a:cubicBezTo>
                  <a:lnTo>
                    <a:pt x="0" y="59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98" tIns="74698" rIns="74698" bIns="746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Decoding</a:t>
              </a: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81F05E8-46BE-481D-9280-D41F64376FFD}"/>
                </a:ext>
              </a:extLst>
            </p:cNvPr>
            <p:cNvSpPr/>
            <p:nvPr/>
          </p:nvSpPr>
          <p:spPr>
            <a:xfrm>
              <a:off x="6310972" y="5199340"/>
              <a:ext cx="1705546" cy="359471"/>
            </a:xfrm>
            <a:custGeom>
              <a:avLst/>
              <a:gdLst>
                <a:gd name="connsiteX0" fmla="*/ 0 w 2155171"/>
                <a:gd name="connsiteY0" fmla="*/ 59913 h 359471"/>
                <a:gd name="connsiteX1" fmla="*/ 59913 w 2155171"/>
                <a:gd name="connsiteY1" fmla="*/ 0 h 359471"/>
                <a:gd name="connsiteX2" fmla="*/ 2095258 w 2155171"/>
                <a:gd name="connsiteY2" fmla="*/ 0 h 359471"/>
                <a:gd name="connsiteX3" fmla="*/ 2155171 w 2155171"/>
                <a:gd name="connsiteY3" fmla="*/ 59913 h 359471"/>
                <a:gd name="connsiteX4" fmla="*/ 2155171 w 2155171"/>
                <a:gd name="connsiteY4" fmla="*/ 299558 h 359471"/>
                <a:gd name="connsiteX5" fmla="*/ 2095258 w 2155171"/>
                <a:gd name="connsiteY5" fmla="*/ 359471 h 359471"/>
                <a:gd name="connsiteX6" fmla="*/ 59913 w 2155171"/>
                <a:gd name="connsiteY6" fmla="*/ 359471 h 359471"/>
                <a:gd name="connsiteX7" fmla="*/ 0 w 2155171"/>
                <a:gd name="connsiteY7" fmla="*/ 299558 h 359471"/>
                <a:gd name="connsiteX8" fmla="*/ 0 w 2155171"/>
                <a:gd name="connsiteY8" fmla="*/ 59913 h 3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171" h="359471">
                  <a:moveTo>
                    <a:pt x="0" y="59913"/>
                  </a:moveTo>
                  <a:cubicBezTo>
                    <a:pt x="0" y="26824"/>
                    <a:pt x="26824" y="0"/>
                    <a:pt x="59913" y="0"/>
                  </a:cubicBezTo>
                  <a:lnTo>
                    <a:pt x="2095258" y="0"/>
                  </a:lnTo>
                  <a:cubicBezTo>
                    <a:pt x="2128347" y="0"/>
                    <a:pt x="2155171" y="26824"/>
                    <a:pt x="2155171" y="59913"/>
                  </a:cubicBezTo>
                  <a:lnTo>
                    <a:pt x="2155171" y="299558"/>
                  </a:lnTo>
                  <a:cubicBezTo>
                    <a:pt x="2155171" y="332647"/>
                    <a:pt x="2128347" y="359471"/>
                    <a:pt x="2095258" y="359471"/>
                  </a:cubicBezTo>
                  <a:lnTo>
                    <a:pt x="59913" y="359471"/>
                  </a:lnTo>
                  <a:cubicBezTo>
                    <a:pt x="26824" y="359471"/>
                    <a:pt x="0" y="332647"/>
                    <a:pt x="0" y="299558"/>
                  </a:cubicBezTo>
                  <a:lnTo>
                    <a:pt x="0" y="59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98" tIns="74698" rIns="74698" bIns="746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Inference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2D96422-7DD0-45A4-9852-9BD1001DC7A5}"/>
              </a:ext>
            </a:extLst>
          </p:cNvPr>
          <p:cNvGrpSpPr/>
          <p:nvPr/>
        </p:nvGrpSpPr>
        <p:grpSpPr>
          <a:xfrm>
            <a:off x="1798694" y="2429211"/>
            <a:ext cx="6343057" cy="705004"/>
            <a:chOff x="359915" y="4929738"/>
            <a:chExt cx="8085585" cy="898678"/>
          </a:xfrm>
        </p:grpSpPr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B8B8BDA6-FA59-401D-AB9E-C1D1E9E4237C}"/>
                </a:ext>
              </a:extLst>
            </p:cNvPr>
            <p:cNvSpPr/>
            <p:nvPr/>
          </p:nvSpPr>
          <p:spPr>
            <a:xfrm>
              <a:off x="359915" y="4929738"/>
              <a:ext cx="8085585" cy="898678"/>
            </a:xfrm>
            <a:prstGeom prst="rightArrow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0617C80-270B-4368-A788-E735D7FF318A}"/>
                </a:ext>
              </a:extLst>
            </p:cNvPr>
            <p:cNvSpPr/>
            <p:nvPr/>
          </p:nvSpPr>
          <p:spPr>
            <a:xfrm>
              <a:off x="429327" y="5199340"/>
              <a:ext cx="1705546" cy="359471"/>
            </a:xfrm>
            <a:custGeom>
              <a:avLst/>
              <a:gdLst>
                <a:gd name="connsiteX0" fmla="*/ 0 w 2155171"/>
                <a:gd name="connsiteY0" fmla="*/ 59913 h 359471"/>
                <a:gd name="connsiteX1" fmla="*/ 59913 w 2155171"/>
                <a:gd name="connsiteY1" fmla="*/ 0 h 359471"/>
                <a:gd name="connsiteX2" fmla="*/ 2095258 w 2155171"/>
                <a:gd name="connsiteY2" fmla="*/ 0 h 359471"/>
                <a:gd name="connsiteX3" fmla="*/ 2155171 w 2155171"/>
                <a:gd name="connsiteY3" fmla="*/ 59913 h 359471"/>
                <a:gd name="connsiteX4" fmla="*/ 2155171 w 2155171"/>
                <a:gd name="connsiteY4" fmla="*/ 299558 h 359471"/>
                <a:gd name="connsiteX5" fmla="*/ 2095258 w 2155171"/>
                <a:gd name="connsiteY5" fmla="*/ 359471 h 359471"/>
                <a:gd name="connsiteX6" fmla="*/ 59913 w 2155171"/>
                <a:gd name="connsiteY6" fmla="*/ 359471 h 359471"/>
                <a:gd name="connsiteX7" fmla="*/ 0 w 2155171"/>
                <a:gd name="connsiteY7" fmla="*/ 299558 h 359471"/>
                <a:gd name="connsiteX8" fmla="*/ 0 w 2155171"/>
                <a:gd name="connsiteY8" fmla="*/ 59913 h 3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171" h="359471">
                  <a:moveTo>
                    <a:pt x="0" y="59913"/>
                  </a:moveTo>
                  <a:cubicBezTo>
                    <a:pt x="0" y="26824"/>
                    <a:pt x="26824" y="0"/>
                    <a:pt x="59913" y="0"/>
                  </a:cubicBezTo>
                  <a:lnTo>
                    <a:pt x="2095258" y="0"/>
                  </a:lnTo>
                  <a:cubicBezTo>
                    <a:pt x="2128347" y="0"/>
                    <a:pt x="2155171" y="26824"/>
                    <a:pt x="2155171" y="59913"/>
                  </a:cubicBezTo>
                  <a:lnTo>
                    <a:pt x="2155171" y="299558"/>
                  </a:lnTo>
                  <a:cubicBezTo>
                    <a:pt x="2155171" y="332647"/>
                    <a:pt x="2128347" y="359471"/>
                    <a:pt x="2095258" y="359471"/>
                  </a:cubicBezTo>
                  <a:lnTo>
                    <a:pt x="59913" y="359471"/>
                  </a:lnTo>
                  <a:cubicBezTo>
                    <a:pt x="26824" y="359471"/>
                    <a:pt x="0" y="332647"/>
                    <a:pt x="0" y="299558"/>
                  </a:cubicBezTo>
                  <a:lnTo>
                    <a:pt x="0" y="59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98" tIns="74698" rIns="74698" bIns="746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Encoding</a:t>
              </a: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A608DA5-AE5C-4A08-935E-438FF6BECAE6}"/>
                </a:ext>
              </a:extLst>
            </p:cNvPr>
            <p:cNvSpPr/>
            <p:nvPr/>
          </p:nvSpPr>
          <p:spPr>
            <a:xfrm>
              <a:off x="2440210" y="5199340"/>
              <a:ext cx="1705546" cy="359471"/>
            </a:xfrm>
            <a:custGeom>
              <a:avLst/>
              <a:gdLst>
                <a:gd name="connsiteX0" fmla="*/ 0 w 2155171"/>
                <a:gd name="connsiteY0" fmla="*/ 59913 h 359471"/>
                <a:gd name="connsiteX1" fmla="*/ 59913 w 2155171"/>
                <a:gd name="connsiteY1" fmla="*/ 0 h 359471"/>
                <a:gd name="connsiteX2" fmla="*/ 2095258 w 2155171"/>
                <a:gd name="connsiteY2" fmla="*/ 0 h 359471"/>
                <a:gd name="connsiteX3" fmla="*/ 2155171 w 2155171"/>
                <a:gd name="connsiteY3" fmla="*/ 59913 h 359471"/>
                <a:gd name="connsiteX4" fmla="*/ 2155171 w 2155171"/>
                <a:gd name="connsiteY4" fmla="*/ 299558 h 359471"/>
                <a:gd name="connsiteX5" fmla="*/ 2095258 w 2155171"/>
                <a:gd name="connsiteY5" fmla="*/ 359471 h 359471"/>
                <a:gd name="connsiteX6" fmla="*/ 59913 w 2155171"/>
                <a:gd name="connsiteY6" fmla="*/ 359471 h 359471"/>
                <a:gd name="connsiteX7" fmla="*/ 0 w 2155171"/>
                <a:gd name="connsiteY7" fmla="*/ 299558 h 359471"/>
                <a:gd name="connsiteX8" fmla="*/ 0 w 2155171"/>
                <a:gd name="connsiteY8" fmla="*/ 59913 h 3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171" h="359471">
                  <a:moveTo>
                    <a:pt x="0" y="59913"/>
                  </a:moveTo>
                  <a:cubicBezTo>
                    <a:pt x="0" y="26824"/>
                    <a:pt x="26824" y="0"/>
                    <a:pt x="59913" y="0"/>
                  </a:cubicBezTo>
                  <a:lnTo>
                    <a:pt x="2095258" y="0"/>
                  </a:lnTo>
                  <a:cubicBezTo>
                    <a:pt x="2128347" y="0"/>
                    <a:pt x="2155171" y="26824"/>
                    <a:pt x="2155171" y="59913"/>
                  </a:cubicBezTo>
                  <a:lnTo>
                    <a:pt x="2155171" y="299558"/>
                  </a:lnTo>
                  <a:cubicBezTo>
                    <a:pt x="2155171" y="332647"/>
                    <a:pt x="2128347" y="359471"/>
                    <a:pt x="2095258" y="359471"/>
                  </a:cubicBezTo>
                  <a:lnTo>
                    <a:pt x="59913" y="359471"/>
                  </a:lnTo>
                  <a:cubicBezTo>
                    <a:pt x="26824" y="359471"/>
                    <a:pt x="0" y="332647"/>
                    <a:pt x="0" y="299558"/>
                  </a:cubicBezTo>
                  <a:lnTo>
                    <a:pt x="0" y="59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98" tIns="74698" rIns="74698" bIns="746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Transmission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0DD66BC-B2AB-4D77-B087-DE2057B7EB38}"/>
                </a:ext>
              </a:extLst>
            </p:cNvPr>
            <p:cNvSpPr/>
            <p:nvPr/>
          </p:nvSpPr>
          <p:spPr>
            <a:xfrm>
              <a:off x="4390454" y="5204713"/>
              <a:ext cx="1705546" cy="359471"/>
            </a:xfrm>
            <a:custGeom>
              <a:avLst/>
              <a:gdLst>
                <a:gd name="connsiteX0" fmla="*/ 0 w 2155171"/>
                <a:gd name="connsiteY0" fmla="*/ 59913 h 359471"/>
                <a:gd name="connsiteX1" fmla="*/ 59913 w 2155171"/>
                <a:gd name="connsiteY1" fmla="*/ 0 h 359471"/>
                <a:gd name="connsiteX2" fmla="*/ 2095258 w 2155171"/>
                <a:gd name="connsiteY2" fmla="*/ 0 h 359471"/>
                <a:gd name="connsiteX3" fmla="*/ 2155171 w 2155171"/>
                <a:gd name="connsiteY3" fmla="*/ 59913 h 359471"/>
                <a:gd name="connsiteX4" fmla="*/ 2155171 w 2155171"/>
                <a:gd name="connsiteY4" fmla="*/ 299558 h 359471"/>
                <a:gd name="connsiteX5" fmla="*/ 2095258 w 2155171"/>
                <a:gd name="connsiteY5" fmla="*/ 359471 h 359471"/>
                <a:gd name="connsiteX6" fmla="*/ 59913 w 2155171"/>
                <a:gd name="connsiteY6" fmla="*/ 359471 h 359471"/>
                <a:gd name="connsiteX7" fmla="*/ 0 w 2155171"/>
                <a:gd name="connsiteY7" fmla="*/ 299558 h 359471"/>
                <a:gd name="connsiteX8" fmla="*/ 0 w 2155171"/>
                <a:gd name="connsiteY8" fmla="*/ 59913 h 3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171" h="359471">
                  <a:moveTo>
                    <a:pt x="0" y="59913"/>
                  </a:moveTo>
                  <a:cubicBezTo>
                    <a:pt x="0" y="26824"/>
                    <a:pt x="26824" y="0"/>
                    <a:pt x="59913" y="0"/>
                  </a:cubicBezTo>
                  <a:lnTo>
                    <a:pt x="2095258" y="0"/>
                  </a:lnTo>
                  <a:cubicBezTo>
                    <a:pt x="2128347" y="0"/>
                    <a:pt x="2155171" y="26824"/>
                    <a:pt x="2155171" y="59913"/>
                  </a:cubicBezTo>
                  <a:lnTo>
                    <a:pt x="2155171" y="299558"/>
                  </a:lnTo>
                  <a:cubicBezTo>
                    <a:pt x="2155171" y="332647"/>
                    <a:pt x="2128347" y="359471"/>
                    <a:pt x="2095258" y="359471"/>
                  </a:cubicBezTo>
                  <a:lnTo>
                    <a:pt x="59913" y="359471"/>
                  </a:lnTo>
                  <a:cubicBezTo>
                    <a:pt x="26824" y="359471"/>
                    <a:pt x="0" y="332647"/>
                    <a:pt x="0" y="299558"/>
                  </a:cubicBezTo>
                  <a:lnTo>
                    <a:pt x="0" y="59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98" tIns="74698" rIns="74698" bIns="746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Decoding</a:t>
              </a: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A26687E-C662-4168-BB52-2532DB136433}"/>
                </a:ext>
              </a:extLst>
            </p:cNvPr>
            <p:cNvSpPr/>
            <p:nvPr/>
          </p:nvSpPr>
          <p:spPr>
            <a:xfrm>
              <a:off x="6310972" y="5199340"/>
              <a:ext cx="1705546" cy="359471"/>
            </a:xfrm>
            <a:custGeom>
              <a:avLst/>
              <a:gdLst>
                <a:gd name="connsiteX0" fmla="*/ 0 w 2155171"/>
                <a:gd name="connsiteY0" fmla="*/ 59913 h 359471"/>
                <a:gd name="connsiteX1" fmla="*/ 59913 w 2155171"/>
                <a:gd name="connsiteY1" fmla="*/ 0 h 359471"/>
                <a:gd name="connsiteX2" fmla="*/ 2095258 w 2155171"/>
                <a:gd name="connsiteY2" fmla="*/ 0 h 359471"/>
                <a:gd name="connsiteX3" fmla="*/ 2155171 w 2155171"/>
                <a:gd name="connsiteY3" fmla="*/ 59913 h 359471"/>
                <a:gd name="connsiteX4" fmla="*/ 2155171 w 2155171"/>
                <a:gd name="connsiteY4" fmla="*/ 299558 h 359471"/>
                <a:gd name="connsiteX5" fmla="*/ 2095258 w 2155171"/>
                <a:gd name="connsiteY5" fmla="*/ 359471 h 359471"/>
                <a:gd name="connsiteX6" fmla="*/ 59913 w 2155171"/>
                <a:gd name="connsiteY6" fmla="*/ 359471 h 359471"/>
                <a:gd name="connsiteX7" fmla="*/ 0 w 2155171"/>
                <a:gd name="connsiteY7" fmla="*/ 299558 h 359471"/>
                <a:gd name="connsiteX8" fmla="*/ 0 w 2155171"/>
                <a:gd name="connsiteY8" fmla="*/ 59913 h 3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171" h="359471">
                  <a:moveTo>
                    <a:pt x="0" y="59913"/>
                  </a:moveTo>
                  <a:cubicBezTo>
                    <a:pt x="0" y="26824"/>
                    <a:pt x="26824" y="0"/>
                    <a:pt x="59913" y="0"/>
                  </a:cubicBezTo>
                  <a:lnTo>
                    <a:pt x="2095258" y="0"/>
                  </a:lnTo>
                  <a:cubicBezTo>
                    <a:pt x="2128347" y="0"/>
                    <a:pt x="2155171" y="26824"/>
                    <a:pt x="2155171" y="59913"/>
                  </a:cubicBezTo>
                  <a:lnTo>
                    <a:pt x="2155171" y="299558"/>
                  </a:lnTo>
                  <a:cubicBezTo>
                    <a:pt x="2155171" y="332647"/>
                    <a:pt x="2128347" y="359471"/>
                    <a:pt x="2095258" y="359471"/>
                  </a:cubicBezTo>
                  <a:lnTo>
                    <a:pt x="59913" y="359471"/>
                  </a:lnTo>
                  <a:cubicBezTo>
                    <a:pt x="26824" y="359471"/>
                    <a:pt x="0" y="332647"/>
                    <a:pt x="0" y="299558"/>
                  </a:cubicBezTo>
                  <a:lnTo>
                    <a:pt x="0" y="59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98" tIns="74698" rIns="74698" bIns="746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Inference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47C918-445B-4763-8059-B15D4EAFE08A}"/>
              </a:ext>
            </a:extLst>
          </p:cNvPr>
          <p:cNvGrpSpPr/>
          <p:nvPr/>
        </p:nvGrpSpPr>
        <p:grpSpPr>
          <a:xfrm>
            <a:off x="2361583" y="3155726"/>
            <a:ext cx="6343057" cy="705004"/>
            <a:chOff x="359915" y="4929738"/>
            <a:chExt cx="8085585" cy="898678"/>
          </a:xfrm>
        </p:grpSpPr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835B399F-B11B-4A2B-BF42-B577CB6AE33B}"/>
                </a:ext>
              </a:extLst>
            </p:cNvPr>
            <p:cNvSpPr/>
            <p:nvPr/>
          </p:nvSpPr>
          <p:spPr>
            <a:xfrm>
              <a:off x="359915" y="4929738"/>
              <a:ext cx="8085585" cy="898678"/>
            </a:xfrm>
            <a:prstGeom prst="rightArrow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ECEBDD4-8D4A-4DEB-B96F-41AE7552223C}"/>
                </a:ext>
              </a:extLst>
            </p:cNvPr>
            <p:cNvSpPr/>
            <p:nvPr/>
          </p:nvSpPr>
          <p:spPr>
            <a:xfrm>
              <a:off x="429327" y="5199340"/>
              <a:ext cx="1705546" cy="359471"/>
            </a:xfrm>
            <a:custGeom>
              <a:avLst/>
              <a:gdLst>
                <a:gd name="connsiteX0" fmla="*/ 0 w 2155171"/>
                <a:gd name="connsiteY0" fmla="*/ 59913 h 359471"/>
                <a:gd name="connsiteX1" fmla="*/ 59913 w 2155171"/>
                <a:gd name="connsiteY1" fmla="*/ 0 h 359471"/>
                <a:gd name="connsiteX2" fmla="*/ 2095258 w 2155171"/>
                <a:gd name="connsiteY2" fmla="*/ 0 h 359471"/>
                <a:gd name="connsiteX3" fmla="*/ 2155171 w 2155171"/>
                <a:gd name="connsiteY3" fmla="*/ 59913 h 359471"/>
                <a:gd name="connsiteX4" fmla="*/ 2155171 w 2155171"/>
                <a:gd name="connsiteY4" fmla="*/ 299558 h 359471"/>
                <a:gd name="connsiteX5" fmla="*/ 2095258 w 2155171"/>
                <a:gd name="connsiteY5" fmla="*/ 359471 h 359471"/>
                <a:gd name="connsiteX6" fmla="*/ 59913 w 2155171"/>
                <a:gd name="connsiteY6" fmla="*/ 359471 h 359471"/>
                <a:gd name="connsiteX7" fmla="*/ 0 w 2155171"/>
                <a:gd name="connsiteY7" fmla="*/ 299558 h 359471"/>
                <a:gd name="connsiteX8" fmla="*/ 0 w 2155171"/>
                <a:gd name="connsiteY8" fmla="*/ 59913 h 3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171" h="359471">
                  <a:moveTo>
                    <a:pt x="0" y="59913"/>
                  </a:moveTo>
                  <a:cubicBezTo>
                    <a:pt x="0" y="26824"/>
                    <a:pt x="26824" y="0"/>
                    <a:pt x="59913" y="0"/>
                  </a:cubicBezTo>
                  <a:lnTo>
                    <a:pt x="2095258" y="0"/>
                  </a:lnTo>
                  <a:cubicBezTo>
                    <a:pt x="2128347" y="0"/>
                    <a:pt x="2155171" y="26824"/>
                    <a:pt x="2155171" y="59913"/>
                  </a:cubicBezTo>
                  <a:lnTo>
                    <a:pt x="2155171" y="299558"/>
                  </a:lnTo>
                  <a:cubicBezTo>
                    <a:pt x="2155171" y="332647"/>
                    <a:pt x="2128347" y="359471"/>
                    <a:pt x="2095258" y="359471"/>
                  </a:cubicBezTo>
                  <a:lnTo>
                    <a:pt x="59913" y="359471"/>
                  </a:lnTo>
                  <a:cubicBezTo>
                    <a:pt x="26824" y="359471"/>
                    <a:pt x="0" y="332647"/>
                    <a:pt x="0" y="299558"/>
                  </a:cubicBezTo>
                  <a:lnTo>
                    <a:pt x="0" y="59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98" tIns="74698" rIns="74698" bIns="746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Encoding</a:t>
              </a: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5782EAC-BCBE-443E-83A3-66C67B236128}"/>
                </a:ext>
              </a:extLst>
            </p:cNvPr>
            <p:cNvSpPr/>
            <p:nvPr/>
          </p:nvSpPr>
          <p:spPr>
            <a:xfrm>
              <a:off x="2440210" y="5199340"/>
              <a:ext cx="1705546" cy="359471"/>
            </a:xfrm>
            <a:custGeom>
              <a:avLst/>
              <a:gdLst>
                <a:gd name="connsiteX0" fmla="*/ 0 w 2155171"/>
                <a:gd name="connsiteY0" fmla="*/ 59913 h 359471"/>
                <a:gd name="connsiteX1" fmla="*/ 59913 w 2155171"/>
                <a:gd name="connsiteY1" fmla="*/ 0 h 359471"/>
                <a:gd name="connsiteX2" fmla="*/ 2095258 w 2155171"/>
                <a:gd name="connsiteY2" fmla="*/ 0 h 359471"/>
                <a:gd name="connsiteX3" fmla="*/ 2155171 w 2155171"/>
                <a:gd name="connsiteY3" fmla="*/ 59913 h 359471"/>
                <a:gd name="connsiteX4" fmla="*/ 2155171 w 2155171"/>
                <a:gd name="connsiteY4" fmla="*/ 299558 h 359471"/>
                <a:gd name="connsiteX5" fmla="*/ 2095258 w 2155171"/>
                <a:gd name="connsiteY5" fmla="*/ 359471 h 359471"/>
                <a:gd name="connsiteX6" fmla="*/ 59913 w 2155171"/>
                <a:gd name="connsiteY6" fmla="*/ 359471 h 359471"/>
                <a:gd name="connsiteX7" fmla="*/ 0 w 2155171"/>
                <a:gd name="connsiteY7" fmla="*/ 299558 h 359471"/>
                <a:gd name="connsiteX8" fmla="*/ 0 w 2155171"/>
                <a:gd name="connsiteY8" fmla="*/ 59913 h 3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171" h="359471">
                  <a:moveTo>
                    <a:pt x="0" y="59913"/>
                  </a:moveTo>
                  <a:cubicBezTo>
                    <a:pt x="0" y="26824"/>
                    <a:pt x="26824" y="0"/>
                    <a:pt x="59913" y="0"/>
                  </a:cubicBezTo>
                  <a:lnTo>
                    <a:pt x="2095258" y="0"/>
                  </a:lnTo>
                  <a:cubicBezTo>
                    <a:pt x="2128347" y="0"/>
                    <a:pt x="2155171" y="26824"/>
                    <a:pt x="2155171" y="59913"/>
                  </a:cubicBezTo>
                  <a:lnTo>
                    <a:pt x="2155171" y="299558"/>
                  </a:lnTo>
                  <a:cubicBezTo>
                    <a:pt x="2155171" y="332647"/>
                    <a:pt x="2128347" y="359471"/>
                    <a:pt x="2095258" y="359471"/>
                  </a:cubicBezTo>
                  <a:lnTo>
                    <a:pt x="59913" y="359471"/>
                  </a:lnTo>
                  <a:cubicBezTo>
                    <a:pt x="26824" y="359471"/>
                    <a:pt x="0" y="332647"/>
                    <a:pt x="0" y="299558"/>
                  </a:cubicBezTo>
                  <a:lnTo>
                    <a:pt x="0" y="59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98" tIns="74698" rIns="74698" bIns="746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Transmission</a:t>
              </a: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CFA220C-9EB2-4208-8D20-3F821E72A42A}"/>
                </a:ext>
              </a:extLst>
            </p:cNvPr>
            <p:cNvSpPr/>
            <p:nvPr/>
          </p:nvSpPr>
          <p:spPr>
            <a:xfrm>
              <a:off x="4390454" y="5204713"/>
              <a:ext cx="1705546" cy="359471"/>
            </a:xfrm>
            <a:custGeom>
              <a:avLst/>
              <a:gdLst>
                <a:gd name="connsiteX0" fmla="*/ 0 w 2155171"/>
                <a:gd name="connsiteY0" fmla="*/ 59913 h 359471"/>
                <a:gd name="connsiteX1" fmla="*/ 59913 w 2155171"/>
                <a:gd name="connsiteY1" fmla="*/ 0 h 359471"/>
                <a:gd name="connsiteX2" fmla="*/ 2095258 w 2155171"/>
                <a:gd name="connsiteY2" fmla="*/ 0 h 359471"/>
                <a:gd name="connsiteX3" fmla="*/ 2155171 w 2155171"/>
                <a:gd name="connsiteY3" fmla="*/ 59913 h 359471"/>
                <a:gd name="connsiteX4" fmla="*/ 2155171 w 2155171"/>
                <a:gd name="connsiteY4" fmla="*/ 299558 h 359471"/>
                <a:gd name="connsiteX5" fmla="*/ 2095258 w 2155171"/>
                <a:gd name="connsiteY5" fmla="*/ 359471 h 359471"/>
                <a:gd name="connsiteX6" fmla="*/ 59913 w 2155171"/>
                <a:gd name="connsiteY6" fmla="*/ 359471 h 359471"/>
                <a:gd name="connsiteX7" fmla="*/ 0 w 2155171"/>
                <a:gd name="connsiteY7" fmla="*/ 299558 h 359471"/>
                <a:gd name="connsiteX8" fmla="*/ 0 w 2155171"/>
                <a:gd name="connsiteY8" fmla="*/ 59913 h 3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171" h="359471">
                  <a:moveTo>
                    <a:pt x="0" y="59913"/>
                  </a:moveTo>
                  <a:cubicBezTo>
                    <a:pt x="0" y="26824"/>
                    <a:pt x="26824" y="0"/>
                    <a:pt x="59913" y="0"/>
                  </a:cubicBezTo>
                  <a:lnTo>
                    <a:pt x="2095258" y="0"/>
                  </a:lnTo>
                  <a:cubicBezTo>
                    <a:pt x="2128347" y="0"/>
                    <a:pt x="2155171" y="26824"/>
                    <a:pt x="2155171" y="59913"/>
                  </a:cubicBezTo>
                  <a:lnTo>
                    <a:pt x="2155171" y="299558"/>
                  </a:lnTo>
                  <a:cubicBezTo>
                    <a:pt x="2155171" y="332647"/>
                    <a:pt x="2128347" y="359471"/>
                    <a:pt x="2095258" y="359471"/>
                  </a:cubicBezTo>
                  <a:lnTo>
                    <a:pt x="59913" y="359471"/>
                  </a:lnTo>
                  <a:cubicBezTo>
                    <a:pt x="26824" y="359471"/>
                    <a:pt x="0" y="332647"/>
                    <a:pt x="0" y="299558"/>
                  </a:cubicBezTo>
                  <a:lnTo>
                    <a:pt x="0" y="59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98" tIns="74698" rIns="74698" bIns="746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Decoding</a:t>
              </a: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E3BFA7A-4186-4A72-814D-353BF50B76CC}"/>
                </a:ext>
              </a:extLst>
            </p:cNvPr>
            <p:cNvSpPr/>
            <p:nvPr/>
          </p:nvSpPr>
          <p:spPr>
            <a:xfrm>
              <a:off x="6310972" y="5199340"/>
              <a:ext cx="1705546" cy="359471"/>
            </a:xfrm>
            <a:custGeom>
              <a:avLst/>
              <a:gdLst>
                <a:gd name="connsiteX0" fmla="*/ 0 w 2155171"/>
                <a:gd name="connsiteY0" fmla="*/ 59913 h 359471"/>
                <a:gd name="connsiteX1" fmla="*/ 59913 w 2155171"/>
                <a:gd name="connsiteY1" fmla="*/ 0 h 359471"/>
                <a:gd name="connsiteX2" fmla="*/ 2095258 w 2155171"/>
                <a:gd name="connsiteY2" fmla="*/ 0 h 359471"/>
                <a:gd name="connsiteX3" fmla="*/ 2155171 w 2155171"/>
                <a:gd name="connsiteY3" fmla="*/ 59913 h 359471"/>
                <a:gd name="connsiteX4" fmla="*/ 2155171 w 2155171"/>
                <a:gd name="connsiteY4" fmla="*/ 299558 h 359471"/>
                <a:gd name="connsiteX5" fmla="*/ 2095258 w 2155171"/>
                <a:gd name="connsiteY5" fmla="*/ 359471 h 359471"/>
                <a:gd name="connsiteX6" fmla="*/ 59913 w 2155171"/>
                <a:gd name="connsiteY6" fmla="*/ 359471 h 359471"/>
                <a:gd name="connsiteX7" fmla="*/ 0 w 2155171"/>
                <a:gd name="connsiteY7" fmla="*/ 299558 h 359471"/>
                <a:gd name="connsiteX8" fmla="*/ 0 w 2155171"/>
                <a:gd name="connsiteY8" fmla="*/ 59913 h 3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171" h="359471">
                  <a:moveTo>
                    <a:pt x="0" y="59913"/>
                  </a:moveTo>
                  <a:cubicBezTo>
                    <a:pt x="0" y="26824"/>
                    <a:pt x="26824" y="0"/>
                    <a:pt x="59913" y="0"/>
                  </a:cubicBezTo>
                  <a:lnTo>
                    <a:pt x="2095258" y="0"/>
                  </a:lnTo>
                  <a:cubicBezTo>
                    <a:pt x="2128347" y="0"/>
                    <a:pt x="2155171" y="26824"/>
                    <a:pt x="2155171" y="59913"/>
                  </a:cubicBezTo>
                  <a:lnTo>
                    <a:pt x="2155171" y="299558"/>
                  </a:lnTo>
                  <a:cubicBezTo>
                    <a:pt x="2155171" y="332647"/>
                    <a:pt x="2128347" y="359471"/>
                    <a:pt x="2095258" y="359471"/>
                  </a:cubicBezTo>
                  <a:lnTo>
                    <a:pt x="59913" y="359471"/>
                  </a:lnTo>
                  <a:cubicBezTo>
                    <a:pt x="26824" y="359471"/>
                    <a:pt x="0" y="332647"/>
                    <a:pt x="0" y="299558"/>
                  </a:cubicBezTo>
                  <a:lnTo>
                    <a:pt x="0" y="59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98" tIns="74698" rIns="74698" bIns="746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Inference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42D6A89-C829-4D2B-8E97-769F183A0B2C}"/>
              </a:ext>
            </a:extLst>
          </p:cNvPr>
          <p:cNvGrpSpPr/>
          <p:nvPr/>
        </p:nvGrpSpPr>
        <p:grpSpPr>
          <a:xfrm>
            <a:off x="2924471" y="3850981"/>
            <a:ext cx="6343057" cy="705004"/>
            <a:chOff x="359915" y="4929738"/>
            <a:chExt cx="8085585" cy="898678"/>
          </a:xfrm>
        </p:grpSpPr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03605A4B-844D-43C6-9B8A-7E1F819049BD}"/>
                </a:ext>
              </a:extLst>
            </p:cNvPr>
            <p:cNvSpPr/>
            <p:nvPr/>
          </p:nvSpPr>
          <p:spPr>
            <a:xfrm>
              <a:off x="359915" y="4929738"/>
              <a:ext cx="8085585" cy="898678"/>
            </a:xfrm>
            <a:prstGeom prst="rightArrow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27F24B4-6AAA-4528-8407-B70E207C2F1B}"/>
                </a:ext>
              </a:extLst>
            </p:cNvPr>
            <p:cNvSpPr/>
            <p:nvPr/>
          </p:nvSpPr>
          <p:spPr>
            <a:xfrm>
              <a:off x="429327" y="5199340"/>
              <a:ext cx="1705546" cy="359471"/>
            </a:xfrm>
            <a:custGeom>
              <a:avLst/>
              <a:gdLst>
                <a:gd name="connsiteX0" fmla="*/ 0 w 2155171"/>
                <a:gd name="connsiteY0" fmla="*/ 59913 h 359471"/>
                <a:gd name="connsiteX1" fmla="*/ 59913 w 2155171"/>
                <a:gd name="connsiteY1" fmla="*/ 0 h 359471"/>
                <a:gd name="connsiteX2" fmla="*/ 2095258 w 2155171"/>
                <a:gd name="connsiteY2" fmla="*/ 0 h 359471"/>
                <a:gd name="connsiteX3" fmla="*/ 2155171 w 2155171"/>
                <a:gd name="connsiteY3" fmla="*/ 59913 h 359471"/>
                <a:gd name="connsiteX4" fmla="*/ 2155171 w 2155171"/>
                <a:gd name="connsiteY4" fmla="*/ 299558 h 359471"/>
                <a:gd name="connsiteX5" fmla="*/ 2095258 w 2155171"/>
                <a:gd name="connsiteY5" fmla="*/ 359471 h 359471"/>
                <a:gd name="connsiteX6" fmla="*/ 59913 w 2155171"/>
                <a:gd name="connsiteY6" fmla="*/ 359471 h 359471"/>
                <a:gd name="connsiteX7" fmla="*/ 0 w 2155171"/>
                <a:gd name="connsiteY7" fmla="*/ 299558 h 359471"/>
                <a:gd name="connsiteX8" fmla="*/ 0 w 2155171"/>
                <a:gd name="connsiteY8" fmla="*/ 59913 h 3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171" h="359471">
                  <a:moveTo>
                    <a:pt x="0" y="59913"/>
                  </a:moveTo>
                  <a:cubicBezTo>
                    <a:pt x="0" y="26824"/>
                    <a:pt x="26824" y="0"/>
                    <a:pt x="59913" y="0"/>
                  </a:cubicBezTo>
                  <a:lnTo>
                    <a:pt x="2095258" y="0"/>
                  </a:lnTo>
                  <a:cubicBezTo>
                    <a:pt x="2128347" y="0"/>
                    <a:pt x="2155171" y="26824"/>
                    <a:pt x="2155171" y="59913"/>
                  </a:cubicBezTo>
                  <a:lnTo>
                    <a:pt x="2155171" y="299558"/>
                  </a:lnTo>
                  <a:cubicBezTo>
                    <a:pt x="2155171" y="332647"/>
                    <a:pt x="2128347" y="359471"/>
                    <a:pt x="2095258" y="359471"/>
                  </a:cubicBezTo>
                  <a:lnTo>
                    <a:pt x="59913" y="359471"/>
                  </a:lnTo>
                  <a:cubicBezTo>
                    <a:pt x="26824" y="359471"/>
                    <a:pt x="0" y="332647"/>
                    <a:pt x="0" y="299558"/>
                  </a:cubicBezTo>
                  <a:lnTo>
                    <a:pt x="0" y="59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98" tIns="74698" rIns="74698" bIns="746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Encoding</a:t>
              </a: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BFAD66E-B8AF-411C-97DB-AC7CA7226344}"/>
                </a:ext>
              </a:extLst>
            </p:cNvPr>
            <p:cNvSpPr/>
            <p:nvPr/>
          </p:nvSpPr>
          <p:spPr>
            <a:xfrm>
              <a:off x="2440210" y="5199340"/>
              <a:ext cx="1705546" cy="359471"/>
            </a:xfrm>
            <a:custGeom>
              <a:avLst/>
              <a:gdLst>
                <a:gd name="connsiteX0" fmla="*/ 0 w 2155171"/>
                <a:gd name="connsiteY0" fmla="*/ 59913 h 359471"/>
                <a:gd name="connsiteX1" fmla="*/ 59913 w 2155171"/>
                <a:gd name="connsiteY1" fmla="*/ 0 h 359471"/>
                <a:gd name="connsiteX2" fmla="*/ 2095258 w 2155171"/>
                <a:gd name="connsiteY2" fmla="*/ 0 h 359471"/>
                <a:gd name="connsiteX3" fmla="*/ 2155171 w 2155171"/>
                <a:gd name="connsiteY3" fmla="*/ 59913 h 359471"/>
                <a:gd name="connsiteX4" fmla="*/ 2155171 w 2155171"/>
                <a:gd name="connsiteY4" fmla="*/ 299558 h 359471"/>
                <a:gd name="connsiteX5" fmla="*/ 2095258 w 2155171"/>
                <a:gd name="connsiteY5" fmla="*/ 359471 h 359471"/>
                <a:gd name="connsiteX6" fmla="*/ 59913 w 2155171"/>
                <a:gd name="connsiteY6" fmla="*/ 359471 h 359471"/>
                <a:gd name="connsiteX7" fmla="*/ 0 w 2155171"/>
                <a:gd name="connsiteY7" fmla="*/ 299558 h 359471"/>
                <a:gd name="connsiteX8" fmla="*/ 0 w 2155171"/>
                <a:gd name="connsiteY8" fmla="*/ 59913 h 3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171" h="359471">
                  <a:moveTo>
                    <a:pt x="0" y="59913"/>
                  </a:moveTo>
                  <a:cubicBezTo>
                    <a:pt x="0" y="26824"/>
                    <a:pt x="26824" y="0"/>
                    <a:pt x="59913" y="0"/>
                  </a:cubicBezTo>
                  <a:lnTo>
                    <a:pt x="2095258" y="0"/>
                  </a:lnTo>
                  <a:cubicBezTo>
                    <a:pt x="2128347" y="0"/>
                    <a:pt x="2155171" y="26824"/>
                    <a:pt x="2155171" y="59913"/>
                  </a:cubicBezTo>
                  <a:lnTo>
                    <a:pt x="2155171" y="299558"/>
                  </a:lnTo>
                  <a:cubicBezTo>
                    <a:pt x="2155171" y="332647"/>
                    <a:pt x="2128347" y="359471"/>
                    <a:pt x="2095258" y="359471"/>
                  </a:cubicBezTo>
                  <a:lnTo>
                    <a:pt x="59913" y="359471"/>
                  </a:lnTo>
                  <a:cubicBezTo>
                    <a:pt x="26824" y="359471"/>
                    <a:pt x="0" y="332647"/>
                    <a:pt x="0" y="299558"/>
                  </a:cubicBezTo>
                  <a:lnTo>
                    <a:pt x="0" y="59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98" tIns="74698" rIns="74698" bIns="746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Transmission</a:t>
              </a: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CD5559-E9B2-4624-877E-E681D4794547}"/>
                </a:ext>
              </a:extLst>
            </p:cNvPr>
            <p:cNvSpPr/>
            <p:nvPr/>
          </p:nvSpPr>
          <p:spPr>
            <a:xfrm>
              <a:off x="4390454" y="5204713"/>
              <a:ext cx="1705546" cy="359471"/>
            </a:xfrm>
            <a:custGeom>
              <a:avLst/>
              <a:gdLst>
                <a:gd name="connsiteX0" fmla="*/ 0 w 2155171"/>
                <a:gd name="connsiteY0" fmla="*/ 59913 h 359471"/>
                <a:gd name="connsiteX1" fmla="*/ 59913 w 2155171"/>
                <a:gd name="connsiteY1" fmla="*/ 0 h 359471"/>
                <a:gd name="connsiteX2" fmla="*/ 2095258 w 2155171"/>
                <a:gd name="connsiteY2" fmla="*/ 0 h 359471"/>
                <a:gd name="connsiteX3" fmla="*/ 2155171 w 2155171"/>
                <a:gd name="connsiteY3" fmla="*/ 59913 h 359471"/>
                <a:gd name="connsiteX4" fmla="*/ 2155171 w 2155171"/>
                <a:gd name="connsiteY4" fmla="*/ 299558 h 359471"/>
                <a:gd name="connsiteX5" fmla="*/ 2095258 w 2155171"/>
                <a:gd name="connsiteY5" fmla="*/ 359471 h 359471"/>
                <a:gd name="connsiteX6" fmla="*/ 59913 w 2155171"/>
                <a:gd name="connsiteY6" fmla="*/ 359471 h 359471"/>
                <a:gd name="connsiteX7" fmla="*/ 0 w 2155171"/>
                <a:gd name="connsiteY7" fmla="*/ 299558 h 359471"/>
                <a:gd name="connsiteX8" fmla="*/ 0 w 2155171"/>
                <a:gd name="connsiteY8" fmla="*/ 59913 h 3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171" h="359471">
                  <a:moveTo>
                    <a:pt x="0" y="59913"/>
                  </a:moveTo>
                  <a:cubicBezTo>
                    <a:pt x="0" y="26824"/>
                    <a:pt x="26824" y="0"/>
                    <a:pt x="59913" y="0"/>
                  </a:cubicBezTo>
                  <a:lnTo>
                    <a:pt x="2095258" y="0"/>
                  </a:lnTo>
                  <a:cubicBezTo>
                    <a:pt x="2128347" y="0"/>
                    <a:pt x="2155171" y="26824"/>
                    <a:pt x="2155171" y="59913"/>
                  </a:cubicBezTo>
                  <a:lnTo>
                    <a:pt x="2155171" y="299558"/>
                  </a:lnTo>
                  <a:cubicBezTo>
                    <a:pt x="2155171" y="332647"/>
                    <a:pt x="2128347" y="359471"/>
                    <a:pt x="2095258" y="359471"/>
                  </a:cubicBezTo>
                  <a:lnTo>
                    <a:pt x="59913" y="359471"/>
                  </a:lnTo>
                  <a:cubicBezTo>
                    <a:pt x="26824" y="359471"/>
                    <a:pt x="0" y="332647"/>
                    <a:pt x="0" y="299558"/>
                  </a:cubicBezTo>
                  <a:lnTo>
                    <a:pt x="0" y="59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98" tIns="74698" rIns="74698" bIns="746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Decoding</a:t>
              </a: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CCAB460-4772-4370-B226-E23CAD276526}"/>
                </a:ext>
              </a:extLst>
            </p:cNvPr>
            <p:cNvSpPr/>
            <p:nvPr/>
          </p:nvSpPr>
          <p:spPr>
            <a:xfrm>
              <a:off x="6310972" y="5199340"/>
              <a:ext cx="1705546" cy="359471"/>
            </a:xfrm>
            <a:custGeom>
              <a:avLst/>
              <a:gdLst>
                <a:gd name="connsiteX0" fmla="*/ 0 w 2155171"/>
                <a:gd name="connsiteY0" fmla="*/ 59913 h 359471"/>
                <a:gd name="connsiteX1" fmla="*/ 59913 w 2155171"/>
                <a:gd name="connsiteY1" fmla="*/ 0 h 359471"/>
                <a:gd name="connsiteX2" fmla="*/ 2095258 w 2155171"/>
                <a:gd name="connsiteY2" fmla="*/ 0 h 359471"/>
                <a:gd name="connsiteX3" fmla="*/ 2155171 w 2155171"/>
                <a:gd name="connsiteY3" fmla="*/ 59913 h 359471"/>
                <a:gd name="connsiteX4" fmla="*/ 2155171 w 2155171"/>
                <a:gd name="connsiteY4" fmla="*/ 299558 h 359471"/>
                <a:gd name="connsiteX5" fmla="*/ 2095258 w 2155171"/>
                <a:gd name="connsiteY5" fmla="*/ 359471 h 359471"/>
                <a:gd name="connsiteX6" fmla="*/ 59913 w 2155171"/>
                <a:gd name="connsiteY6" fmla="*/ 359471 h 359471"/>
                <a:gd name="connsiteX7" fmla="*/ 0 w 2155171"/>
                <a:gd name="connsiteY7" fmla="*/ 299558 h 359471"/>
                <a:gd name="connsiteX8" fmla="*/ 0 w 2155171"/>
                <a:gd name="connsiteY8" fmla="*/ 59913 h 3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171" h="359471">
                  <a:moveTo>
                    <a:pt x="0" y="59913"/>
                  </a:moveTo>
                  <a:cubicBezTo>
                    <a:pt x="0" y="26824"/>
                    <a:pt x="26824" y="0"/>
                    <a:pt x="59913" y="0"/>
                  </a:cubicBezTo>
                  <a:lnTo>
                    <a:pt x="2095258" y="0"/>
                  </a:lnTo>
                  <a:cubicBezTo>
                    <a:pt x="2128347" y="0"/>
                    <a:pt x="2155171" y="26824"/>
                    <a:pt x="2155171" y="59913"/>
                  </a:cubicBezTo>
                  <a:lnTo>
                    <a:pt x="2155171" y="299558"/>
                  </a:lnTo>
                  <a:cubicBezTo>
                    <a:pt x="2155171" y="332647"/>
                    <a:pt x="2128347" y="359471"/>
                    <a:pt x="2095258" y="359471"/>
                  </a:cubicBezTo>
                  <a:lnTo>
                    <a:pt x="59913" y="359471"/>
                  </a:lnTo>
                  <a:cubicBezTo>
                    <a:pt x="26824" y="359471"/>
                    <a:pt x="0" y="332647"/>
                    <a:pt x="0" y="299558"/>
                  </a:cubicBezTo>
                  <a:lnTo>
                    <a:pt x="0" y="59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98" tIns="74698" rIns="74698" bIns="746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Inference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ACAF2B53-5D0D-4367-A528-D5FE925FC5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70" y="5053323"/>
            <a:ext cx="6343057" cy="1667519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11123F5D-7DA1-4FDF-BB42-E679663F385D}"/>
              </a:ext>
            </a:extLst>
          </p:cNvPr>
          <p:cNvSpPr/>
          <p:nvPr/>
        </p:nvSpPr>
        <p:spPr>
          <a:xfrm>
            <a:off x="786440" y="5390652"/>
            <a:ext cx="17017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Latency Reduction</a:t>
            </a:r>
          </a:p>
        </p:txBody>
      </p:sp>
    </p:spTree>
    <p:extLst>
      <p:ext uri="{BB962C8B-B14F-4D97-AF65-F5344CB8AC3E}">
        <p14:creationId xmlns:p14="http://schemas.microsoft.com/office/powerpoint/2010/main" val="300014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theme/theme1.xml><?xml version="1.0" encoding="utf-8"?>
<a:theme xmlns:a="http://schemas.openxmlformats.org/drawingml/2006/main" name="RU Template Ed">
  <a:themeElements>
    <a:clrScheme name="RU_Template_Verdana_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March9" id="{56310DF2-9C25-1F42-9AC4-D4DCE46CC658}" vid="{EF60D84D-65AB-3248-9892-65426ED7A2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 Template Ed</Template>
  <TotalTime>16635</TotalTime>
  <Words>738</Words>
  <Application>Microsoft Macintosh PowerPoint</Application>
  <PresentationFormat>Widescreen</PresentationFormat>
  <Paragraphs>246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RU Template Ed</vt:lpstr>
      <vt:lpstr>Edge Assisted Real-time Object Detection for Mobile Augmented Reality</vt:lpstr>
      <vt:lpstr>Mobile Augmented Reality</vt:lpstr>
      <vt:lpstr>Impossible to run high quality object detection model on mobile phone at high frame rate</vt:lpstr>
      <vt:lpstr>Opportunity: Offload Vision Tasks to Edge Cloud</vt:lpstr>
      <vt:lpstr>Our Contribution</vt:lpstr>
      <vt:lpstr>Dynamic RoI Encoding</vt:lpstr>
      <vt:lpstr>Dynamic RoI Encoding</vt:lpstr>
      <vt:lpstr>Parallel Streaming and Inference</vt:lpstr>
      <vt:lpstr>Parallel Streaming and Inference</vt:lpstr>
      <vt:lpstr>Dependency Aware Inference</vt:lpstr>
      <vt:lpstr>TensorRT INT8 Inference</vt:lpstr>
      <vt:lpstr>Our Contribution</vt:lpstr>
      <vt:lpstr>Motion Vector based Object Tracking</vt:lpstr>
      <vt:lpstr>Motion Vector based Object Tracking</vt:lpstr>
      <vt:lpstr>Adaptive Offloading</vt:lpstr>
      <vt:lpstr>Our System</vt:lpstr>
      <vt:lpstr>Experiment Setup</vt:lpstr>
      <vt:lpstr>Experiment Setup</vt:lpstr>
      <vt:lpstr>Evaluation Result</vt:lpstr>
      <vt:lpstr>Evaluation Result</vt:lpstr>
      <vt:lpstr>Conclusion</vt:lpstr>
      <vt:lpstr>Thank you!</vt:lpstr>
      <vt:lpstr>Backup Slides</vt:lpstr>
      <vt:lpstr>Opportunity: Offload Vision Tasks to Edge Cloud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 Research and  Economic Development</dc:title>
  <dc:creator>tate</dc:creator>
  <cp:lastModifiedBy>Luyang Liu</cp:lastModifiedBy>
  <cp:revision>203</cp:revision>
  <dcterms:created xsi:type="dcterms:W3CDTF">2016-03-09T20:13:12Z</dcterms:created>
  <dcterms:modified xsi:type="dcterms:W3CDTF">2019-10-29T23:27:36Z</dcterms:modified>
</cp:coreProperties>
</file>