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55.xml" ContentType="application/vnd.openxmlformats-officedocument.presentationml.notesSlide+xml"/>
  <Override PartName="/ppt/notesSlides/notesSlide56.xml" ContentType="application/vnd.openxmlformats-officedocument.presentationml.notesSlide+xml"/>
  <Override PartName="/ppt/notesSlides/notesSlide57.xml" ContentType="application/vnd.openxmlformats-officedocument.presentationml.notesSlide+xml"/>
  <Override PartName="/ppt/notesSlides/notesSlide58.xml" ContentType="application/vnd.openxmlformats-officedocument.presentationml.notesSlide+xml"/>
  <Override PartName="/ppt/notesSlides/notesSlide59.xml" ContentType="application/vnd.openxmlformats-officedocument.presentationml.notesSlide+xml"/>
  <Override PartName="/ppt/notesSlides/notesSlide60.xml" ContentType="application/vnd.openxmlformats-officedocument.presentationml.notesSlide+xml"/>
  <Override PartName="/ppt/notesSlides/notesSlide61.xml" ContentType="application/vnd.openxmlformats-officedocument.presentationml.notesSlide+xml"/>
  <Override PartName="/ppt/notesSlides/notesSlide62.xml" ContentType="application/vnd.openxmlformats-officedocument.presentationml.notesSlide+xml"/>
  <Override PartName="/ppt/notesSlides/notesSlide63.xml" ContentType="application/vnd.openxmlformats-officedocument.presentationml.notesSlide+xml"/>
  <Override PartName="/ppt/notesSlides/notesSlide64.xml" ContentType="application/vnd.openxmlformats-officedocument.presentationml.notesSlide+xml"/>
  <Override PartName="/ppt/notesSlides/notesSlide65.xml" ContentType="application/vnd.openxmlformats-officedocument.presentationml.notesSlide+xml"/>
  <Override PartName="/ppt/notesSlides/notesSlide66.xml" ContentType="application/vnd.openxmlformats-officedocument.presentationml.notesSlide+xml"/>
  <Override PartName="/ppt/notesSlides/notesSlide67.xml" ContentType="application/vnd.openxmlformats-officedocument.presentationml.notesSlide+xml"/>
  <Override PartName="/ppt/notesSlides/notesSlide68.xml" ContentType="application/vnd.openxmlformats-officedocument.presentationml.notesSlide+xml"/>
  <Override PartName="/ppt/notesSlides/notesSlide69.xml" ContentType="application/vnd.openxmlformats-officedocument.presentationml.notesSlide+xml"/>
  <Override PartName="/ppt/notesSlides/notesSlide70.xml" ContentType="application/vnd.openxmlformats-officedocument.presentationml.notesSlide+xml"/>
  <Override PartName="/ppt/notesSlides/notesSlide71.xml" ContentType="application/vnd.openxmlformats-officedocument.presentationml.notesSlide+xml"/>
  <Override PartName="/ppt/notesSlides/notesSlide72.xml" ContentType="application/vnd.openxmlformats-officedocument.presentationml.notesSlide+xml"/>
  <Override PartName="/ppt/notesSlides/notesSlide73.xml" ContentType="application/vnd.openxmlformats-officedocument.presentationml.notesSlide+xml"/>
  <Override PartName="/ppt/notesSlides/notesSlide7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>
  <p:sldMasterIdLst>
    <p:sldMasterId id="2147483662" r:id="rId1"/>
    <p:sldMasterId id="2147483678" r:id="rId2"/>
  </p:sldMasterIdLst>
  <p:notesMasterIdLst>
    <p:notesMasterId r:id="rId77"/>
  </p:notesMasterIdLst>
  <p:handoutMasterIdLst>
    <p:handoutMasterId r:id="rId78"/>
  </p:handoutMasterIdLst>
  <p:sldIdLst>
    <p:sldId id="461" r:id="rId3"/>
    <p:sldId id="464" r:id="rId4"/>
    <p:sldId id="465" r:id="rId5"/>
    <p:sldId id="468" r:id="rId6"/>
    <p:sldId id="678" r:id="rId7"/>
    <p:sldId id="472" r:id="rId8"/>
    <p:sldId id="727" r:id="rId9"/>
    <p:sldId id="547" r:id="rId10"/>
    <p:sldId id="726" r:id="rId11"/>
    <p:sldId id="549" r:id="rId12"/>
    <p:sldId id="667" r:id="rId13"/>
    <p:sldId id="668" r:id="rId14"/>
    <p:sldId id="671" r:id="rId15"/>
    <p:sldId id="666" r:id="rId16"/>
    <p:sldId id="672" r:id="rId17"/>
    <p:sldId id="673" r:id="rId18"/>
    <p:sldId id="669" r:id="rId19"/>
    <p:sldId id="546" r:id="rId20"/>
    <p:sldId id="608" r:id="rId21"/>
    <p:sldId id="609" r:id="rId22"/>
    <p:sldId id="616" r:id="rId23"/>
    <p:sldId id="675" r:id="rId24"/>
    <p:sldId id="716" r:id="rId25"/>
    <p:sldId id="680" r:id="rId26"/>
    <p:sldId id="685" r:id="rId27"/>
    <p:sldId id="686" r:id="rId28"/>
    <p:sldId id="690" r:id="rId29"/>
    <p:sldId id="694" r:id="rId30"/>
    <p:sldId id="660" r:id="rId31"/>
    <p:sldId id="695" r:id="rId32"/>
    <p:sldId id="719" r:id="rId33"/>
    <p:sldId id="717" r:id="rId34"/>
    <p:sldId id="718" r:id="rId35"/>
    <p:sldId id="641" r:id="rId36"/>
    <p:sldId id="703" r:id="rId37"/>
    <p:sldId id="700" r:id="rId38"/>
    <p:sldId id="701" r:id="rId39"/>
    <p:sldId id="704" r:id="rId40"/>
    <p:sldId id="705" r:id="rId41"/>
    <p:sldId id="722" r:id="rId42"/>
    <p:sldId id="723" r:id="rId43"/>
    <p:sldId id="724" r:id="rId44"/>
    <p:sldId id="710" r:id="rId45"/>
    <p:sldId id="659" r:id="rId46"/>
    <p:sldId id="707" r:id="rId47"/>
    <p:sldId id="708" r:id="rId48"/>
    <p:sldId id="677" r:id="rId49"/>
    <p:sldId id="566" r:id="rId50"/>
    <p:sldId id="568" r:id="rId51"/>
    <p:sldId id="556" r:id="rId52"/>
    <p:sldId id="576" r:id="rId53"/>
    <p:sldId id="662" r:id="rId54"/>
    <p:sldId id="578" r:id="rId55"/>
    <p:sldId id="586" r:id="rId56"/>
    <p:sldId id="664" r:id="rId57"/>
    <p:sldId id="581" r:id="rId58"/>
    <p:sldId id="585" r:id="rId59"/>
    <p:sldId id="584" r:id="rId60"/>
    <p:sldId id="587" r:id="rId61"/>
    <p:sldId id="510" r:id="rId62"/>
    <p:sldId id="588" r:id="rId63"/>
    <p:sldId id="594" r:id="rId64"/>
    <p:sldId id="593" r:id="rId65"/>
    <p:sldId id="590" r:id="rId66"/>
    <p:sldId id="602" r:id="rId67"/>
    <p:sldId id="591" r:id="rId68"/>
    <p:sldId id="592" r:id="rId69"/>
    <p:sldId id="595" r:id="rId70"/>
    <p:sldId id="596" r:id="rId71"/>
    <p:sldId id="598" r:id="rId72"/>
    <p:sldId id="599" r:id="rId73"/>
    <p:sldId id="600" r:id="rId74"/>
    <p:sldId id="526" r:id="rId75"/>
    <p:sldId id="527" r:id="rId76"/>
  </p:sldIdLst>
  <p:sldSz cx="9144000" cy="6858000" type="screen4x3"/>
  <p:notesSz cx="6858000" cy="9296400"/>
  <p:defaultTextStyle>
    <a:defPPr>
      <a:defRPr lang="en-US"/>
    </a:defPPr>
    <a:lvl1pPr algn="ctr" rtl="0" fontAlgn="base">
      <a:spcBef>
        <a:spcPct val="0"/>
      </a:spcBef>
      <a:spcAft>
        <a:spcPct val="0"/>
      </a:spcAft>
      <a:defRPr sz="2800" kern="1200">
        <a:solidFill>
          <a:srgbClr val="3333CC"/>
        </a:solidFill>
        <a:latin typeface="Verdana" pitchFamily="34" charset="0"/>
        <a:ea typeface="+mn-ea"/>
        <a:cs typeface="+mn-cs"/>
      </a:defRPr>
    </a:lvl1pPr>
    <a:lvl2pPr marL="457200" algn="ctr" rtl="0" fontAlgn="base">
      <a:spcBef>
        <a:spcPct val="0"/>
      </a:spcBef>
      <a:spcAft>
        <a:spcPct val="0"/>
      </a:spcAft>
      <a:defRPr sz="2800" kern="1200">
        <a:solidFill>
          <a:srgbClr val="3333CC"/>
        </a:solidFill>
        <a:latin typeface="Verdana" pitchFamily="34" charset="0"/>
        <a:ea typeface="+mn-ea"/>
        <a:cs typeface="+mn-cs"/>
      </a:defRPr>
    </a:lvl2pPr>
    <a:lvl3pPr marL="914400" algn="ctr" rtl="0" fontAlgn="base">
      <a:spcBef>
        <a:spcPct val="0"/>
      </a:spcBef>
      <a:spcAft>
        <a:spcPct val="0"/>
      </a:spcAft>
      <a:defRPr sz="2800" kern="1200">
        <a:solidFill>
          <a:srgbClr val="3333CC"/>
        </a:solidFill>
        <a:latin typeface="Verdana" pitchFamily="34" charset="0"/>
        <a:ea typeface="+mn-ea"/>
        <a:cs typeface="+mn-cs"/>
      </a:defRPr>
    </a:lvl3pPr>
    <a:lvl4pPr marL="1371600" algn="ctr" rtl="0" fontAlgn="base">
      <a:spcBef>
        <a:spcPct val="0"/>
      </a:spcBef>
      <a:spcAft>
        <a:spcPct val="0"/>
      </a:spcAft>
      <a:defRPr sz="2800" kern="1200">
        <a:solidFill>
          <a:srgbClr val="3333CC"/>
        </a:solidFill>
        <a:latin typeface="Verdana" pitchFamily="34" charset="0"/>
        <a:ea typeface="+mn-ea"/>
        <a:cs typeface="+mn-cs"/>
      </a:defRPr>
    </a:lvl4pPr>
    <a:lvl5pPr marL="1828800" algn="ctr" rtl="0" fontAlgn="base">
      <a:spcBef>
        <a:spcPct val="0"/>
      </a:spcBef>
      <a:spcAft>
        <a:spcPct val="0"/>
      </a:spcAft>
      <a:defRPr sz="2800" kern="1200">
        <a:solidFill>
          <a:srgbClr val="3333CC"/>
        </a:solidFill>
        <a:latin typeface="Verdana" pitchFamily="34" charset="0"/>
        <a:ea typeface="+mn-ea"/>
        <a:cs typeface="+mn-cs"/>
      </a:defRPr>
    </a:lvl5pPr>
    <a:lvl6pPr marL="2286000" algn="l" defTabSz="914400" rtl="0" eaLnBrk="1" latinLnBrk="0" hangingPunct="1">
      <a:defRPr sz="2800" kern="1200">
        <a:solidFill>
          <a:srgbClr val="3333CC"/>
        </a:solidFill>
        <a:latin typeface="Verdana" pitchFamily="34" charset="0"/>
        <a:ea typeface="+mn-ea"/>
        <a:cs typeface="+mn-cs"/>
      </a:defRPr>
    </a:lvl6pPr>
    <a:lvl7pPr marL="2743200" algn="l" defTabSz="914400" rtl="0" eaLnBrk="1" latinLnBrk="0" hangingPunct="1">
      <a:defRPr sz="2800" kern="1200">
        <a:solidFill>
          <a:srgbClr val="3333CC"/>
        </a:solidFill>
        <a:latin typeface="Verdana" pitchFamily="34" charset="0"/>
        <a:ea typeface="+mn-ea"/>
        <a:cs typeface="+mn-cs"/>
      </a:defRPr>
    </a:lvl7pPr>
    <a:lvl8pPr marL="3200400" algn="l" defTabSz="914400" rtl="0" eaLnBrk="1" latinLnBrk="0" hangingPunct="1">
      <a:defRPr sz="2800" kern="1200">
        <a:solidFill>
          <a:srgbClr val="3333CC"/>
        </a:solidFill>
        <a:latin typeface="Verdana" pitchFamily="34" charset="0"/>
        <a:ea typeface="+mn-ea"/>
        <a:cs typeface="+mn-cs"/>
      </a:defRPr>
    </a:lvl8pPr>
    <a:lvl9pPr marL="3657600" algn="l" defTabSz="914400" rtl="0" eaLnBrk="1" latinLnBrk="0" hangingPunct="1">
      <a:defRPr sz="2800" kern="1200">
        <a:solidFill>
          <a:srgbClr val="3333CC"/>
        </a:solidFill>
        <a:latin typeface="Verdana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33CC"/>
    <a:srgbClr val="33CC33"/>
    <a:srgbClr val="0000FF"/>
    <a:srgbClr val="FF0000"/>
    <a:srgbClr val="007F00"/>
    <a:srgbClr val="B9CDE5"/>
    <a:srgbClr val="000000"/>
    <a:srgbClr val="CCCCFF"/>
    <a:srgbClr val="3333CC"/>
    <a:srgbClr val="FF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15620"/>
    <p:restoredTop sz="81335" autoAdjust="0"/>
  </p:normalViewPr>
  <p:slideViewPr>
    <p:cSldViewPr snapToGrid="0">
      <p:cViewPr varScale="1">
        <p:scale>
          <a:sx n="63" d="100"/>
          <a:sy n="63" d="100"/>
        </p:scale>
        <p:origin x="-1104" y="-102"/>
      </p:cViewPr>
      <p:guideLst>
        <p:guide orient="horz" pos="2208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914398" cy="91439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4.xml"/><Relationship Id="rId21" Type="http://schemas.openxmlformats.org/officeDocument/2006/relationships/slide" Target="slides/slide19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63" Type="http://schemas.openxmlformats.org/officeDocument/2006/relationships/slide" Target="slides/slide61.xml"/><Relationship Id="rId68" Type="http://schemas.openxmlformats.org/officeDocument/2006/relationships/slide" Target="slides/slide66.xml"/><Relationship Id="rId16" Type="http://schemas.openxmlformats.org/officeDocument/2006/relationships/slide" Target="slides/slide14.xml"/><Relationship Id="rId11" Type="http://schemas.openxmlformats.org/officeDocument/2006/relationships/slide" Target="slides/slide9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53" Type="http://schemas.openxmlformats.org/officeDocument/2006/relationships/slide" Target="slides/slide51.xml"/><Relationship Id="rId58" Type="http://schemas.openxmlformats.org/officeDocument/2006/relationships/slide" Target="slides/slide56.xml"/><Relationship Id="rId74" Type="http://schemas.openxmlformats.org/officeDocument/2006/relationships/slide" Target="slides/slide72.xml"/><Relationship Id="rId79" Type="http://schemas.openxmlformats.org/officeDocument/2006/relationships/presProps" Target="presProps.xml"/><Relationship Id="rId5" Type="http://schemas.openxmlformats.org/officeDocument/2006/relationships/slide" Target="slides/slide3.xml"/><Relationship Id="rId61" Type="http://schemas.openxmlformats.org/officeDocument/2006/relationships/slide" Target="slides/slide59.xml"/><Relationship Id="rId82" Type="http://schemas.openxmlformats.org/officeDocument/2006/relationships/tableStyles" Target="tableStyles.xml"/><Relationship Id="rId19" Type="http://schemas.openxmlformats.org/officeDocument/2006/relationships/slide" Target="slides/slide1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56" Type="http://schemas.openxmlformats.org/officeDocument/2006/relationships/slide" Target="slides/slide54.xml"/><Relationship Id="rId64" Type="http://schemas.openxmlformats.org/officeDocument/2006/relationships/slide" Target="slides/slide62.xml"/><Relationship Id="rId69" Type="http://schemas.openxmlformats.org/officeDocument/2006/relationships/slide" Target="slides/slide67.xml"/><Relationship Id="rId77" Type="http://schemas.openxmlformats.org/officeDocument/2006/relationships/notesMaster" Target="notesMasters/notesMaster1.xml"/><Relationship Id="rId8" Type="http://schemas.openxmlformats.org/officeDocument/2006/relationships/slide" Target="slides/slide6.xml"/><Relationship Id="rId51" Type="http://schemas.openxmlformats.org/officeDocument/2006/relationships/slide" Target="slides/slide49.xml"/><Relationship Id="rId72" Type="http://schemas.openxmlformats.org/officeDocument/2006/relationships/slide" Target="slides/slide70.xml"/><Relationship Id="rId80" Type="http://schemas.openxmlformats.org/officeDocument/2006/relationships/viewProps" Target="viewProps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59" Type="http://schemas.openxmlformats.org/officeDocument/2006/relationships/slide" Target="slides/slide57.xml"/><Relationship Id="rId67" Type="http://schemas.openxmlformats.org/officeDocument/2006/relationships/slide" Target="slides/slide65.xml"/><Relationship Id="rId20" Type="http://schemas.openxmlformats.org/officeDocument/2006/relationships/slide" Target="slides/slide18.xml"/><Relationship Id="rId41" Type="http://schemas.openxmlformats.org/officeDocument/2006/relationships/slide" Target="slides/slide39.xml"/><Relationship Id="rId54" Type="http://schemas.openxmlformats.org/officeDocument/2006/relationships/slide" Target="slides/slide52.xml"/><Relationship Id="rId62" Type="http://schemas.openxmlformats.org/officeDocument/2006/relationships/slide" Target="slides/slide60.xml"/><Relationship Id="rId70" Type="http://schemas.openxmlformats.org/officeDocument/2006/relationships/slide" Target="slides/slide68.xml"/><Relationship Id="rId75" Type="http://schemas.openxmlformats.org/officeDocument/2006/relationships/slide" Target="slides/slide7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slide" Target="slides/slide47.xml"/><Relationship Id="rId57" Type="http://schemas.openxmlformats.org/officeDocument/2006/relationships/slide" Target="slides/slide55.xml"/><Relationship Id="rId10" Type="http://schemas.openxmlformats.org/officeDocument/2006/relationships/slide" Target="slides/slide8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slide" Target="slides/slide50.xml"/><Relationship Id="rId60" Type="http://schemas.openxmlformats.org/officeDocument/2006/relationships/slide" Target="slides/slide58.xml"/><Relationship Id="rId65" Type="http://schemas.openxmlformats.org/officeDocument/2006/relationships/slide" Target="slides/slide63.xml"/><Relationship Id="rId73" Type="http://schemas.openxmlformats.org/officeDocument/2006/relationships/slide" Target="slides/slide71.xml"/><Relationship Id="rId78" Type="http://schemas.openxmlformats.org/officeDocument/2006/relationships/handoutMaster" Target="handoutMasters/handoutMaster1.xml"/><Relationship Id="rId81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9" Type="http://schemas.openxmlformats.org/officeDocument/2006/relationships/slide" Target="slides/slide37.xml"/><Relationship Id="rId34" Type="http://schemas.openxmlformats.org/officeDocument/2006/relationships/slide" Target="slides/slide32.xml"/><Relationship Id="rId50" Type="http://schemas.openxmlformats.org/officeDocument/2006/relationships/slide" Target="slides/slide48.xml"/><Relationship Id="rId55" Type="http://schemas.openxmlformats.org/officeDocument/2006/relationships/slide" Target="slides/slide53.xml"/><Relationship Id="rId76" Type="http://schemas.openxmlformats.org/officeDocument/2006/relationships/slide" Target="slides/slide74.xml"/><Relationship Id="rId7" Type="http://schemas.openxmlformats.org/officeDocument/2006/relationships/slide" Target="slides/slide5.xml"/><Relationship Id="rId71" Type="http://schemas.openxmlformats.org/officeDocument/2006/relationships/slide" Target="slides/slide69.xml"/><Relationship Id="rId2" Type="http://schemas.openxmlformats.org/officeDocument/2006/relationships/slideMaster" Target="slideMasters/slideMaster2.xml"/><Relationship Id="rId29" Type="http://schemas.openxmlformats.org/officeDocument/2006/relationships/slide" Target="slides/slide27.xml"/><Relationship Id="rId24" Type="http://schemas.openxmlformats.org/officeDocument/2006/relationships/slide" Target="slides/slide22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66" Type="http://schemas.openxmlformats.org/officeDocument/2006/relationships/slide" Target="slides/slide64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593" cy="46482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853" y="0"/>
            <a:ext cx="2971593" cy="46482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3BE3BFE-D68C-44BD-8658-1B7FFFAF6923}" type="datetimeFigureOut">
              <a:rPr lang="en-US" smtClean="0"/>
              <a:pPr/>
              <a:t>9/15/2013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89"/>
            <a:ext cx="2971593" cy="4648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853" y="8829989"/>
            <a:ext cx="2971593" cy="4648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DBD91F6-0800-4EA3-B622-397A8DA7120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637376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593" cy="464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2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</a:lstStyle>
          <a:p>
            <a:endParaRPr lang="en-US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853" y="0"/>
            <a:ext cx="2971593" cy="464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chemeClr val="tx1"/>
                </a:solidFill>
                <a:latin typeface="Arial" pitchFamily="34" charset="0"/>
              </a:defRPr>
            </a:lvl1pPr>
          </a:lstStyle>
          <a:p>
            <a:endParaRPr lang="zh-CN"/>
          </a:p>
        </p:txBody>
      </p:sp>
      <p:sp>
        <p:nvSpPr>
          <p:cNvPr id="3076" name="Rectangle 4"/>
          <p:cNvSpPr>
            <a:spLocks noGrp="1" noRot="1" noChangeAspect="1" noChangeArrowheads="1"/>
          </p:cNvSpPr>
          <p:nvPr>
            <p:ph type="sldImg" idx="2"/>
          </p:nvPr>
        </p:nvSpPr>
        <p:spPr bwMode="auto">
          <a:xfrm>
            <a:off x="1104900" y="696913"/>
            <a:ext cx="4648200" cy="348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sp>
      <p:sp>
        <p:nvSpPr>
          <p:cNvPr id="3077" name="Rectangle 5"/>
          <p:cNvSpPr>
            <a:spLocks noGrp="1" noRot="1" noChangeArrowheads="1"/>
          </p:cNvSpPr>
          <p:nvPr>
            <p:ph type="body" sz="quarter" idx="3"/>
          </p:nvPr>
        </p:nvSpPr>
        <p:spPr bwMode="auto">
          <a:xfrm>
            <a:off x="686111" y="4415790"/>
            <a:ext cx="5485778" cy="41833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CN" smtClean="0"/>
              <a:t>单击此处编辑母版文本样式</a:t>
            </a:r>
          </a:p>
          <a:p>
            <a:pPr lvl="1"/>
            <a:r>
              <a:rPr lang="zh-CN" smtClean="0"/>
              <a:t>第二级</a:t>
            </a:r>
          </a:p>
          <a:p>
            <a:pPr lvl="2"/>
            <a:r>
              <a:rPr lang="zh-CN" smtClean="0"/>
              <a:t>第三级</a:t>
            </a:r>
          </a:p>
          <a:p>
            <a:pPr lvl="3"/>
            <a:r>
              <a:rPr lang="zh-CN" smtClean="0"/>
              <a:t>第四级</a:t>
            </a:r>
          </a:p>
          <a:p>
            <a:pPr lvl="4"/>
            <a:r>
              <a:rPr lang="zh-CN" smtClean="0"/>
              <a:t>第五级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29989"/>
            <a:ext cx="2971593" cy="464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</a:lstStyle>
          <a:p>
            <a:endParaRPr lang="en-US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853" y="8829989"/>
            <a:ext cx="2971593" cy="464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chemeClr val="tx1"/>
                </a:solidFill>
                <a:latin typeface="Arial" pitchFamily="34" charset="0"/>
              </a:defRPr>
            </a:lvl1pPr>
          </a:lstStyle>
          <a:p>
            <a:fld id="{29874C5C-0403-462C-8391-6CC5D3FD90A5}" type="slidenum">
              <a:rPr lang="en-US" altLang="zh-CN"/>
              <a:pPr/>
              <a:t>‹#›</a:t>
            </a:fld>
            <a:endParaRPr lang="en-US">
              <a:ea typeface="宋体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29470025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5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6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6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6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6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6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6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6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7.xml"/><Relationship Id="rId1" Type="http://schemas.openxmlformats.org/officeDocument/2006/relationships/notesMaster" Target="../notesMasters/notesMaster1.xml"/></Relationships>
</file>

<file path=ppt/notesSlides/_rels/notesSlide6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8.xml"/><Relationship Id="rId1" Type="http://schemas.openxmlformats.org/officeDocument/2006/relationships/notesMaster" Target="../notesMasters/notesMaster1.xml"/></Relationships>
</file>

<file path=ppt/notesSlides/_rels/notesSlide6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0.xml"/><Relationship Id="rId1" Type="http://schemas.openxmlformats.org/officeDocument/2006/relationships/notesMaster" Target="../notesMasters/notesMaster1.xml"/></Relationships>
</file>

<file path=ppt/notesSlides/_rels/notesSlide7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1.xml"/><Relationship Id="rId1" Type="http://schemas.openxmlformats.org/officeDocument/2006/relationships/notesMaster" Target="../notesMasters/notesMaster1.xml"/></Relationships>
</file>

<file path=ppt/notesSlides/_rels/notesSlide7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2.xml"/><Relationship Id="rId1" Type="http://schemas.openxmlformats.org/officeDocument/2006/relationships/notesMaster" Target="../notesMasters/notesMaster1.xml"/></Relationships>
</file>

<file path=ppt/notesSlides/_rels/notesSlide7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3.xml"/><Relationship Id="rId1" Type="http://schemas.openxmlformats.org/officeDocument/2006/relationships/notesMaster" Target="../notesMasters/notesMaster1.xml"/></Relationships>
</file>

<file path=ppt/notesSlides/_rels/notesSlide7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874C5C-0403-462C-8391-6CC5D3FD90A5}" type="slidenum">
              <a:rPr lang="en-US" altLang="zh-CN" smtClean="0"/>
              <a:pPr/>
              <a:t>1</a:t>
            </a:fld>
            <a:endParaRPr lang="en-US">
              <a:ea typeface="宋体" pitchFamily="2" charset="-122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874C5C-0403-462C-8391-6CC5D3FD90A5}" type="slidenum">
              <a:rPr lang="en-US" altLang="zh-CN" smtClean="0"/>
              <a:pPr/>
              <a:t>10</a:t>
            </a:fld>
            <a:endParaRPr lang="en-US">
              <a:ea typeface="宋体" pitchFamily="2" charset="-122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874C5C-0403-462C-8391-6CC5D3FD90A5}" type="slidenum">
              <a:rPr lang="en-US" altLang="zh-CN" smtClean="0"/>
              <a:pPr/>
              <a:t>11</a:t>
            </a:fld>
            <a:endParaRPr lang="en-US">
              <a:ea typeface="宋体" pitchFamily="2" charset="-122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874C5C-0403-462C-8391-6CC5D3FD90A5}" type="slidenum">
              <a:rPr lang="en-US" altLang="zh-CN" smtClean="0"/>
              <a:pPr/>
              <a:t>12</a:t>
            </a:fld>
            <a:endParaRPr lang="en-US">
              <a:ea typeface="宋体" pitchFamily="2" charset="-122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874C5C-0403-462C-8391-6CC5D3FD90A5}" type="slidenum">
              <a:rPr lang="en-US" altLang="zh-CN" smtClean="0"/>
              <a:pPr/>
              <a:t>13</a:t>
            </a:fld>
            <a:endParaRPr lang="en-US">
              <a:ea typeface="宋体" pitchFamily="2" charset="-122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874C5C-0403-462C-8391-6CC5D3FD90A5}" type="slidenum">
              <a:rPr lang="en-US" altLang="zh-CN" smtClean="0"/>
              <a:pPr/>
              <a:t>14</a:t>
            </a:fld>
            <a:endParaRPr lang="en-US">
              <a:ea typeface="宋体" pitchFamily="2" charset="-122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874C5C-0403-462C-8391-6CC5D3FD90A5}" type="slidenum">
              <a:rPr lang="en-US" altLang="zh-CN" smtClean="0"/>
              <a:pPr/>
              <a:t>15</a:t>
            </a:fld>
            <a:endParaRPr lang="en-US">
              <a:ea typeface="宋体" pitchFamily="2" charset="-122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874C5C-0403-462C-8391-6CC5D3FD90A5}" type="slidenum">
              <a:rPr lang="en-US" altLang="zh-CN" smtClean="0"/>
              <a:pPr/>
              <a:t>16</a:t>
            </a:fld>
            <a:endParaRPr lang="en-US">
              <a:ea typeface="宋体" pitchFamily="2" charset="-122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874C5C-0403-462C-8391-6CC5D3FD90A5}" type="slidenum">
              <a:rPr lang="en-US" altLang="zh-CN" smtClean="0"/>
              <a:pPr/>
              <a:t>17</a:t>
            </a:fld>
            <a:endParaRPr lang="en-US">
              <a:ea typeface="宋体" pitchFamily="2" charset="-122"/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b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874C5C-0403-462C-8391-6CC5D3FD90A5}" type="slidenum">
              <a:rPr lang="en-US" altLang="zh-CN" smtClean="0"/>
              <a:pPr/>
              <a:t>18</a:t>
            </a:fld>
            <a:endParaRPr lang="en-US">
              <a:ea typeface="宋体" pitchFamily="2" charset="-122"/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874C5C-0403-462C-8391-6CC5D3FD90A5}" type="slidenum">
              <a:rPr lang="en-US" altLang="zh-CN" smtClean="0"/>
              <a:pPr/>
              <a:t>19</a:t>
            </a:fld>
            <a:endParaRPr lang="en-US">
              <a:ea typeface="宋体" pitchFamily="2" charset="-122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874C5C-0403-462C-8391-6CC5D3FD90A5}" type="slidenum">
              <a:rPr lang="en-US" altLang="zh-CN" smtClean="0"/>
              <a:pPr/>
              <a:t>2</a:t>
            </a:fld>
            <a:endParaRPr lang="en-US">
              <a:ea typeface="宋体" pitchFamily="2" charset="-122"/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874C5C-0403-462C-8391-6CC5D3FD90A5}" type="slidenum">
              <a:rPr lang="en-US" altLang="zh-CN" smtClean="0"/>
              <a:pPr/>
              <a:t>20</a:t>
            </a:fld>
            <a:endParaRPr lang="en-US">
              <a:ea typeface="宋体" pitchFamily="2" charset="-122"/>
            </a:endParaRP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874C5C-0403-462C-8391-6CC5D3FD90A5}" type="slidenum">
              <a:rPr lang="en-US" altLang="zh-CN" smtClean="0"/>
              <a:pPr/>
              <a:t>21</a:t>
            </a:fld>
            <a:endParaRPr lang="en-US">
              <a:ea typeface="宋体" pitchFamily="2" charset="-122"/>
            </a:endParaRPr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874C5C-0403-462C-8391-6CC5D3FD90A5}" type="slidenum">
              <a:rPr lang="en-US" altLang="zh-CN" smtClean="0"/>
              <a:pPr/>
              <a:t>22</a:t>
            </a:fld>
            <a:endParaRPr lang="en-US">
              <a:ea typeface="宋体" pitchFamily="2" charset="-122"/>
            </a:endParaRPr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874C5C-0403-462C-8391-6CC5D3FD90A5}" type="slidenum">
              <a:rPr lang="en-US" altLang="zh-CN" smtClean="0"/>
              <a:pPr/>
              <a:t>23</a:t>
            </a:fld>
            <a:endParaRPr lang="en-US">
              <a:ea typeface="宋体" pitchFamily="2" charset="-122"/>
            </a:endParaRPr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874C5C-0403-462C-8391-6CC5D3FD90A5}" type="slidenum">
              <a:rPr lang="en-US" altLang="zh-CN" smtClean="0"/>
              <a:pPr/>
              <a:t>24</a:t>
            </a:fld>
            <a:endParaRPr lang="en-US">
              <a:ea typeface="宋体" pitchFamily="2" charset="-122"/>
            </a:endParaRPr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874C5C-0403-462C-8391-6CC5D3FD90A5}" type="slidenum">
              <a:rPr lang="en-US" altLang="zh-CN" smtClean="0"/>
              <a:pPr/>
              <a:t>25</a:t>
            </a:fld>
            <a:endParaRPr lang="en-US">
              <a:ea typeface="宋体" pitchFamily="2" charset="-122"/>
            </a:endParaRPr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874C5C-0403-462C-8391-6CC5D3FD90A5}" type="slidenum">
              <a:rPr lang="en-US" altLang="zh-CN" smtClean="0"/>
              <a:pPr/>
              <a:t>26</a:t>
            </a:fld>
            <a:endParaRPr lang="en-US">
              <a:ea typeface="宋体" pitchFamily="2" charset="-122"/>
            </a:endParaRPr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874C5C-0403-462C-8391-6CC5D3FD90A5}" type="slidenum">
              <a:rPr lang="en-US" altLang="zh-CN" smtClean="0"/>
              <a:pPr/>
              <a:t>27</a:t>
            </a:fld>
            <a:endParaRPr lang="en-US">
              <a:ea typeface="宋体" pitchFamily="2" charset="-122"/>
            </a:endParaRPr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b="0" baseline="0" dirty="0">
              <a:solidFill>
                <a:srgbClr val="FF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874C5C-0403-462C-8391-6CC5D3FD90A5}" type="slidenum">
              <a:rPr lang="en-US" altLang="zh-CN" smtClean="0"/>
              <a:pPr/>
              <a:t>28</a:t>
            </a:fld>
            <a:endParaRPr lang="en-US">
              <a:ea typeface="宋体" pitchFamily="2" charset="-122"/>
            </a:endParaRPr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874C5C-0403-462C-8391-6CC5D3FD90A5}" type="slidenum">
              <a:rPr lang="en-US" altLang="zh-CN" smtClean="0"/>
              <a:pPr/>
              <a:t>29</a:t>
            </a:fld>
            <a:endParaRPr lang="en-US">
              <a:ea typeface="宋体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41495112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874C5C-0403-462C-8391-6CC5D3FD90A5}" type="slidenum">
              <a:rPr lang="en-US" altLang="zh-CN" smtClean="0"/>
              <a:pPr/>
              <a:t>3</a:t>
            </a:fld>
            <a:endParaRPr lang="en-US">
              <a:ea typeface="宋体" pitchFamily="2" charset="-122"/>
            </a:endParaRPr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874C5C-0403-462C-8391-6CC5D3FD90A5}" type="slidenum">
              <a:rPr lang="en-US" altLang="zh-CN" smtClean="0"/>
              <a:pPr/>
              <a:t>30</a:t>
            </a:fld>
            <a:endParaRPr lang="en-US">
              <a:ea typeface="宋体" pitchFamily="2" charset="-122"/>
            </a:endParaRPr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874C5C-0403-462C-8391-6CC5D3FD90A5}" type="slidenum">
              <a:rPr lang="en-US" altLang="zh-CN" smtClean="0"/>
              <a:pPr/>
              <a:t>31</a:t>
            </a:fld>
            <a:endParaRPr lang="en-US">
              <a:ea typeface="宋体" pitchFamily="2" charset="-122"/>
            </a:endParaRPr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874C5C-0403-462C-8391-6CC5D3FD90A5}" type="slidenum">
              <a:rPr lang="en-US" altLang="zh-CN" smtClean="0"/>
              <a:pPr/>
              <a:t>32</a:t>
            </a:fld>
            <a:endParaRPr lang="en-US">
              <a:ea typeface="宋体" pitchFamily="2" charset="-122"/>
            </a:endParaRPr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874C5C-0403-462C-8391-6CC5D3FD90A5}" type="slidenum">
              <a:rPr lang="en-US" altLang="zh-CN" smtClean="0"/>
              <a:pPr/>
              <a:t>33</a:t>
            </a:fld>
            <a:endParaRPr lang="en-US">
              <a:ea typeface="宋体" pitchFamily="2" charset="-122"/>
            </a:endParaRPr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874C5C-0403-462C-8391-6CC5D3FD90A5}" type="slidenum">
              <a:rPr lang="en-US" altLang="zh-CN" smtClean="0"/>
              <a:pPr/>
              <a:t>34</a:t>
            </a:fld>
            <a:endParaRPr lang="en-US">
              <a:ea typeface="宋体" pitchFamily="2" charset="-122"/>
            </a:endParaRPr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874C5C-0403-462C-8391-6CC5D3FD90A5}" type="slidenum">
              <a:rPr lang="en-US" altLang="zh-CN" smtClean="0"/>
              <a:pPr/>
              <a:t>35</a:t>
            </a:fld>
            <a:endParaRPr lang="en-US">
              <a:ea typeface="宋体" pitchFamily="2" charset="-122"/>
            </a:endParaRPr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874C5C-0403-462C-8391-6CC5D3FD90A5}" type="slidenum">
              <a:rPr lang="en-US" altLang="zh-CN" smtClean="0"/>
              <a:pPr/>
              <a:t>36</a:t>
            </a:fld>
            <a:endParaRPr lang="en-US">
              <a:ea typeface="宋体" pitchFamily="2" charset="-122"/>
            </a:endParaRPr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874C5C-0403-462C-8391-6CC5D3FD90A5}" type="slidenum">
              <a:rPr lang="en-US" altLang="zh-CN" smtClean="0"/>
              <a:pPr/>
              <a:t>37</a:t>
            </a:fld>
            <a:endParaRPr lang="en-US">
              <a:ea typeface="宋体" pitchFamily="2" charset="-122"/>
            </a:endParaRPr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874C5C-0403-462C-8391-6CC5D3FD90A5}" type="slidenum">
              <a:rPr lang="en-US" altLang="zh-CN" smtClean="0"/>
              <a:pPr/>
              <a:t>38</a:t>
            </a:fld>
            <a:endParaRPr lang="en-US">
              <a:ea typeface="宋体" pitchFamily="2" charset="-122"/>
            </a:endParaRPr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874C5C-0403-462C-8391-6CC5D3FD90A5}" type="slidenum">
              <a:rPr lang="en-US" altLang="zh-CN" smtClean="0"/>
              <a:pPr/>
              <a:t>39</a:t>
            </a:fld>
            <a:endParaRPr lang="en-US">
              <a:ea typeface="宋体" pitchFamily="2" charset="-122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874C5C-0403-462C-8391-6CC5D3FD90A5}" type="slidenum">
              <a:rPr lang="en-US" altLang="zh-CN" smtClean="0"/>
              <a:pPr/>
              <a:t>4</a:t>
            </a:fld>
            <a:endParaRPr lang="en-US">
              <a:ea typeface="宋体" pitchFamily="2" charset="-122"/>
            </a:endParaRPr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874C5C-0403-462C-8391-6CC5D3FD90A5}" type="slidenum">
              <a:rPr lang="en-US" altLang="zh-CN" smtClean="0"/>
              <a:pPr/>
              <a:t>40</a:t>
            </a:fld>
            <a:endParaRPr lang="en-US">
              <a:ea typeface="宋体" pitchFamily="2" charset="-122"/>
            </a:endParaRPr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874C5C-0403-462C-8391-6CC5D3FD90A5}" type="slidenum">
              <a:rPr lang="en-US" altLang="zh-CN" smtClean="0"/>
              <a:pPr/>
              <a:t>41</a:t>
            </a:fld>
            <a:endParaRPr lang="en-US">
              <a:ea typeface="宋体" pitchFamily="2" charset="-122"/>
            </a:endParaRPr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874C5C-0403-462C-8391-6CC5D3FD90A5}" type="slidenum">
              <a:rPr lang="en-US" altLang="zh-CN" smtClean="0"/>
              <a:pPr/>
              <a:t>42</a:t>
            </a:fld>
            <a:endParaRPr lang="en-US">
              <a:ea typeface="宋体" pitchFamily="2" charset="-122"/>
            </a:endParaRPr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874C5C-0403-462C-8391-6CC5D3FD90A5}" type="slidenum">
              <a:rPr lang="en-US" altLang="zh-CN" smtClean="0"/>
              <a:pPr/>
              <a:t>43</a:t>
            </a:fld>
            <a:endParaRPr lang="en-US">
              <a:ea typeface="宋体" pitchFamily="2" charset="-122"/>
            </a:endParaRPr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874C5C-0403-462C-8391-6CC5D3FD90A5}" type="slidenum">
              <a:rPr lang="en-US" altLang="zh-CN" smtClean="0"/>
              <a:pPr/>
              <a:t>44</a:t>
            </a:fld>
            <a:endParaRPr lang="en-US">
              <a:ea typeface="宋体" pitchFamily="2" charset="-122"/>
            </a:endParaRPr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874C5C-0403-462C-8391-6CC5D3FD90A5}" type="slidenum">
              <a:rPr lang="en-US" altLang="zh-CN" smtClean="0"/>
              <a:pPr/>
              <a:t>45</a:t>
            </a:fld>
            <a:endParaRPr lang="en-US">
              <a:ea typeface="宋体" pitchFamily="2" charset="-122"/>
            </a:endParaRPr>
          </a:p>
        </p:txBody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874C5C-0403-462C-8391-6CC5D3FD90A5}" type="slidenum">
              <a:rPr lang="en-US" altLang="zh-CN" smtClean="0"/>
              <a:pPr/>
              <a:t>46</a:t>
            </a:fld>
            <a:endParaRPr lang="en-US">
              <a:ea typeface="宋体" pitchFamily="2" charset="-122"/>
            </a:endParaRPr>
          </a:p>
        </p:txBody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874C5C-0403-462C-8391-6CC5D3FD90A5}" type="slidenum">
              <a:rPr lang="en-US" altLang="zh-CN" smtClean="0"/>
              <a:pPr/>
              <a:t>47</a:t>
            </a:fld>
            <a:endParaRPr lang="en-US">
              <a:ea typeface="宋体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93025767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874C5C-0403-462C-8391-6CC5D3FD90A5}" type="slidenum">
              <a:rPr lang="en-US" altLang="zh-CN" smtClean="0"/>
              <a:pPr/>
              <a:t>48</a:t>
            </a:fld>
            <a:endParaRPr lang="en-US">
              <a:ea typeface="宋体" pitchFamily="2" charset="-122"/>
            </a:endParaRPr>
          </a:p>
        </p:txBody>
      </p:sp>
    </p:spTree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874C5C-0403-462C-8391-6CC5D3FD90A5}" type="slidenum">
              <a:rPr lang="en-US" altLang="zh-CN" smtClean="0"/>
              <a:pPr/>
              <a:t>49</a:t>
            </a:fld>
            <a:endParaRPr lang="en-US">
              <a:ea typeface="宋体" pitchFamily="2" charset="-122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874C5C-0403-462C-8391-6CC5D3FD90A5}" type="slidenum">
              <a:rPr lang="en-US" altLang="zh-CN" smtClean="0"/>
              <a:pPr/>
              <a:t>5</a:t>
            </a:fld>
            <a:endParaRPr lang="en-US">
              <a:ea typeface="宋体" pitchFamily="2" charset="-122"/>
            </a:endParaRPr>
          </a:p>
        </p:txBody>
      </p:sp>
    </p:spTree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874C5C-0403-462C-8391-6CC5D3FD90A5}" type="slidenum">
              <a:rPr lang="en-US" altLang="zh-CN" smtClean="0"/>
              <a:pPr/>
              <a:t>50</a:t>
            </a:fld>
            <a:endParaRPr lang="en-US">
              <a:ea typeface="宋体" pitchFamily="2" charset="-122"/>
            </a:endParaRPr>
          </a:p>
        </p:txBody>
      </p:sp>
    </p:spTree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874C5C-0403-462C-8391-6CC5D3FD90A5}" type="slidenum">
              <a:rPr lang="en-US" altLang="zh-CN" smtClean="0"/>
              <a:pPr/>
              <a:t>51</a:t>
            </a:fld>
            <a:endParaRPr lang="en-US">
              <a:ea typeface="宋体" pitchFamily="2" charset="-122"/>
            </a:endParaRPr>
          </a:p>
        </p:txBody>
      </p:sp>
    </p:spTree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874C5C-0403-462C-8391-6CC5D3FD90A5}" type="slidenum">
              <a:rPr lang="en-US" altLang="zh-CN" smtClean="0"/>
              <a:pPr/>
              <a:t>52</a:t>
            </a:fld>
            <a:endParaRPr lang="en-US">
              <a:ea typeface="宋体" pitchFamily="2" charset="-122"/>
            </a:endParaRPr>
          </a:p>
        </p:txBody>
      </p:sp>
    </p:spTree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874C5C-0403-462C-8391-6CC5D3FD90A5}" type="slidenum">
              <a:rPr lang="en-US" altLang="zh-CN" smtClean="0"/>
              <a:pPr/>
              <a:t>53</a:t>
            </a:fld>
            <a:endParaRPr lang="en-US">
              <a:ea typeface="宋体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699672542"/>
      </p:ext>
    </p:extLst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874C5C-0403-462C-8391-6CC5D3FD90A5}" type="slidenum">
              <a:rPr lang="en-US" altLang="zh-CN" smtClean="0"/>
              <a:pPr/>
              <a:t>54</a:t>
            </a:fld>
            <a:endParaRPr lang="en-US">
              <a:ea typeface="宋体" pitchFamily="2" charset="-122"/>
            </a:endParaRPr>
          </a:p>
        </p:txBody>
      </p:sp>
    </p:spTree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874C5C-0403-462C-8391-6CC5D3FD90A5}" type="slidenum">
              <a:rPr lang="en-US" altLang="zh-CN" smtClean="0"/>
              <a:pPr/>
              <a:t>55</a:t>
            </a:fld>
            <a:endParaRPr lang="en-US">
              <a:ea typeface="宋体" pitchFamily="2" charset="-122"/>
            </a:endParaRPr>
          </a:p>
        </p:txBody>
      </p:sp>
    </p:spTree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874C5C-0403-462C-8391-6CC5D3FD90A5}" type="slidenum">
              <a:rPr lang="en-US" altLang="zh-CN" smtClean="0"/>
              <a:pPr/>
              <a:t>56</a:t>
            </a:fld>
            <a:endParaRPr lang="en-US">
              <a:ea typeface="宋体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4205954623"/>
      </p:ext>
    </p:extLst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874C5C-0403-462C-8391-6CC5D3FD90A5}" type="slidenum">
              <a:rPr lang="en-US" altLang="zh-CN" smtClean="0"/>
              <a:pPr/>
              <a:t>57</a:t>
            </a:fld>
            <a:endParaRPr lang="en-US">
              <a:ea typeface="宋体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896978689"/>
      </p:ext>
    </p:extLst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874C5C-0403-462C-8391-6CC5D3FD90A5}" type="slidenum">
              <a:rPr lang="en-US" altLang="zh-CN" smtClean="0"/>
              <a:pPr/>
              <a:t>58</a:t>
            </a:fld>
            <a:endParaRPr lang="en-US">
              <a:ea typeface="宋体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731221075"/>
      </p:ext>
    </p:extLst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874C5C-0403-462C-8391-6CC5D3FD90A5}" type="slidenum">
              <a:rPr lang="en-US" altLang="zh-CN" smtClean="0"/>
              <a:pPr/>
              <a:t>59</a:t>
            </a:fld>
            <a:endParaRPr lang="en-US">
              <a:ea typeface="宋体" pitchFamily="2" charset="-122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874C5C-0403-462C-8391-6CC5D3FD90A5}" type="slidenum">
              <a:rPr lang="en-US" altLang="zh-CN" smtClean="0"/>
              <a:pPr/>
              <a:t>6</a:t>
            </a:fld>
            <a:endParaRPr lang="en-US">
              <a:ea typeface="宋体" pitchFamily="2" charset="-122"/>
            </a:endParaRPr>
          </a:p>
        </p:txBody>
      </p:sp>
    </p:spTree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874C5C-0403-462C-8391-6CC5D3FD90A5}" type="slidenum">
              <a:rPr lang="en-US" altLang="zh-CN" smtClean="0"/>
              <a:pPr/>
              <a:t>60</a:t>
            </a:fld>
            <a:endParaRPr lang="en-US">
              <a:ea typeface="宋体" pitchFamily="2" charset="-122"/>
            </a:endParaRPr>
          </a:p>
        </p:txBody>
      </p:sp>
    </p:spTree>
  </p:cSld>
  <p:clrMapOvr>
    <a:masterClrMapping/>
  </p:clrMapOvr>
</p:notes>
</file>

<file path=ppt/notesSlides/notesSlide6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874C5C-0403-462C-8391-6CC5D3FD90A5}" type="slidenum">
              <a:rPr lang="en-US" altLang="zh-CN" smtClean="0"/>
              <a:pPr/>
              <a:t>61</a:t>
            </a:fld>
            <a:endParaRPr lang="en-US">
              <a:ea typeface="宋体" pitchFamily="2" charset="-122"/>
            </a:endParaRPr>
          </a:p>
        </p:txBody>
      </p:sp>
    </p:spTree>
  </p:cSld>
  <p:clrMapOvr>
    <a:masterClrMapping/>
  </p:clrMapOvr>
</p:notes>
</file>

<file path=ppt/notesSlides/notesSlide6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874C5C-0403-462C-8391-6CC5D3FD90A5}" type="slidenum">
              <a:rPr lang="en-US" altLang="zh-CN" smtClean="0"/>
              <a:pPr/>
              <a:t>62</a:t>
            </a:fld>
            <a:endParaRPr lang="en-US">
              <a:ea typeface="宋体" pitchFamily="2" charset="-122"/>
            </a:endParaRPr>
          </a:p>
        </p:txBody>
      </p:sp>
    </p:spTree>
  </p:cSld>
  <p:clrMapOvr>
    <a:masterClrMapping/>
  </p:clrMapOvr>
</p:notes>
</file>

<file path=ppt/notesSlides/notesSlide6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874C5C-0403-462C-8391-6CC5D3FD90A5}" type="slidenum">
              <a:rPr lang="en-US" altLang="zh-CN" smtClean="0"/>
              <a:pPr/>
              <a:t>63</a:t>
            </a:fld>
            <a:endParaRPr lang="en-US">
              <a:ea typeface="宋体" pitchFamily="2" charset="-122"/>
            </a:endParaRPr>
          </a:p>
        </p:txBody>
      </p:sp>
    </p:spTree>
  </p:cSld>
  <p:clrMapOvr>
    <a:masterClrMapping/>
  </p:clrMapOvr>
</p:notes>
</file>

<file path=ppt/notesSlides/notesSlide6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874C5C-0403-462C-8391-6CC5D3FD90A5}" type="slidenum">
              <a:rPr lang="en-US" altLang="zh-CN" smtClean="0"/>
              <a:pPr/>
              <a:t>64</a:t>
            </a:fld>
            <a:endParaRPr lang="en-US">
              <a:ea typeface="宋体" pitchFamily="2" charset="-122"/>
            </a:endParaRPr>
          </a:p>
        </p:txBody>
      </p:sp>
    </p:spTree>
  </p:cSld>
  <p:clrMapOvr>
    <a:masterClrMapping/>
  </p:clrMapOvr>
</p:notes>
</file>

<file path=ppt/notesSlides/notesSlide6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874C5C-0403-462C-8391-6CC5D3FD90A5}" type="slidenum">
              <a:rPr lang="en-US" altLang="zh-CN" smtClean="0"/>
              <a:pPr/>
              <a:t>65</a:t>
            </a:fld>
            <a:endParaRPr lang="en-US">
              <a:ea typeface="宋体" pitchFamily="2" charset="-122"/>
            </a:endParaRPr>
          </a:p>
        </p:txBody>
      </p:sp>
    </p:spTree>
  </p:cSld>
  <p:clrMapOvr>
    <a:masterClrMapping/>
  </p:clrMapOvr>
</p:notes>
</file>

<file path=ppt/notesSlides/notesSlide6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874C5C-0403-462C-8391-6CC5D3FD90A5}" type="slidenum">
              <a:rPr lang="en-US" altLang="zh-CN" smtClean="0"/>
              <a:pPr/>
              <a:t>66</a:t>
            </a:fld>
            <a:endParaRPr lang="en-US">
              <a:ea typeface="宋体" pitchFamily="2" charset="-122"/>
            </a:endParaRPr>
          </a:p>
        </p:txBody>
      </p:sp>
    </p:spTree>
  </p:cSld>
  <p:clrMapOvr>
    <a:masterClrMapping/>
  </p:clrMapOvr>
</p:notes>
</file>

<file path=ppt/notesSlides/notesSlide6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874C5C-0403-462C-8391-6CC5D3FD90A5}" type="slidenum">
              <a:rPr lang="en-US" altLang="zh-CN" smtClean="0"/>
              <a:pPr/>
              <a:t>67</a:t>
            </a:fld>
            <a:endParaRPr lang="en-US">
              <a:ea typeface="宋体" pitchFamily="2" charset="-122"/>
            </a:endParaRPr>
          </a:p>
        </p:txBody>
      </p:sp>
    </p:spTree>
  </p:cSld>
  <p:clrMapOvr>
    <a:masterClrMapping/>
  </p:clrMapOvr>
</p:notes>
</file>

<file path=ppt/notesSlides/notesSlide6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874C5C-0403-462C-8391-6CC5D3FD90A5}" type="slidenum">
              <a:rPr lang="en-US" altLang="zh-CN" smtClean="0"/>
              <a:pPr/>
              <a:t>68</a:t>
            </a:fld>
            <a:endParaRPr lang="en-US">
              <a:ea typeface="宋体" pitchFamily="2" charset="-122"/>
            </a:endParaRPr>
          </a:p>
        </p:txBody>
      </p:sp>
    </p:spTree>
  </p:cSld>
  <p:clrMapOvr>
    <a:masterClrMapping/>
  </p:clrMapOvr>
</p:notes>
</file>

<file path=ppt/notesSlides/notesSlide6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874C5C-0403-462C-8391-6CC5D3FD90A5}" type="slidenum">
              <a:rPr lang="en-US" altLang="zh-CN" smtClean="0"/>
              <a:pPr/>
              <a:t>69</a:t>
            </a:fld>
            <a:endParaRPr lang="en-US">
              <a:ea typeface="宋体" pitchFamily="2" charset="-122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874C5C-0403-462C-8391-6CC5D3FD90A5}" type="slidenum">
              <a:rPr lang="en-US" altLang="zh-CN" smtClean="0"/>
              <a:pPr/>
              <a:t>7</a:t>
            </a:fld>
            <a:endParaRPr lang="en-US">
              <a:ea typeface="宋体" pitchFamily="2" charset="-122"/>
            </a:endParaRPr>
          </a:p>
        </p:txBody>
      </p:sp>
    </p:spTree>
  </p:cSld>
  <p:clrMapOvr>
    <a:masterClrMapping/>
  </p:clrMapOvr>
</p:notes>
</file>

<file path=ppt/notesSlides/notesSlide7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874C5C-0403-462C-8391-6CC5D3FD90A5}" type="slidenum">
              <a:rPr lang="en-US" altLang="zh-CN" smtClean="0"/>
              <a:pPr/>
              <a:t>70</a:t>
            </a:fld>
            <a:endParaRPr lang="en-US">
              <a:ea typeface="宋体" pitchFamily="2" charset="-122"/>
            </a:endParaRPr>
          </a:p>
        </p:txBody>
      </p:sp>
    </p:spTree>
  </p:cSld>
  <p:clrMapOvr>
    <a:masterClrMapping/>
  </p:clrMapOvr>
</p:notes>
</file>

<file path=ppt/notesSlides/notesSlide7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874C5C-0403-462C-8391-6CC5D3FD90A5}" type="slidenum">
              <a:rPr lang="en-US" altLang="zh-CN" smtClean="0"/>
              <a:pPr/>
              <a:t>71</a:t>
            </a:fld>
            <a:endParaRPr lang="en-US">
              <a:ea typeface="宋体" pitchFamily="2" charset="-122"/>
            </a:endParaRPr>
          </a:p>
        </p:txBody>
      </p:sp>
    </p:spTree>
  </p:cSld>
  <p:clrMapOvr>
    <a:masterClrMapping/>
  </p:clrMapOvr>
</p:notes>
</file>

<file path=ppt/notesSlides/notesSlide7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874C5C-0403-462C-8391-6CC5D3FD90A5}" type="slidenum">
              <a:rPr lang="en-US" altLang="zh-CN" smtClean="0"/>
              <a:pPr/>
              <a:t>72</a:t>
            </a:fld>
            <a:endParaRPr lang="en-US">
              <a:ea typeface="宋体" pitchFamily="2" charset="-122"/>
            </a:endParaRPr>
          </a:p>
        </p:txBody>
      </p:sp>
    </p:spTree>
  </p:cSld>
  <p:clrMapOvr>
    <a:masterClrMapping/>
  </p:clrMapOvr>
</p:notes>
</file>

<file path=ppt/notesSlides/notesSlide7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874C5C-0403-462C-8391-6CC5D3FD90A5}" type="slidenum">
              <a:rPr lang="en-US" altLang="zh-CN" smtClean="0"/>
              <a:pPr/>
              <a:t>73</a:t>
            </a:fld>
            <a:endParaRPr lang="en-US">
              <a:ea typeface="宋体" pitchFamily="2" charset="-122"/>
            </a:endParaRPr>
          </a:p>
        </p:txBody>
      </p:sp>
    </p:spTree>
  </p:cSld>
  <p:clrMapOvr>
    <a:masterClrMapping/>
  </p:clrMapOvr>
</p:notes>
</file>

<file path=ppt/notesSlides/notesSlide7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874C5C-0403-462C-8391-6CC5D3FD90A5}" type="slidenum">
              <a:rPr lang="en-US" altLang="zh-CN" smtClean="0"/>
              <a:pPr/>
              <a:t>74</a:t>
            </a:fld>
            <a:endParaRPr lang="en-US">
              <a:ea typeface="宋体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09059321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874C5C-0403-462C-8391-6CC5D3FD90A5}" type="slidenum">
              <a:rPr lang="en-US" altLang="zh-CN" smtClean="0"/>
              <a:pPr/>
              <a:t>8</a:t>
            </a:fld>
            <a:endParaRPr lang="en-US">
              <a:ea typeface="宋体" pitchFamily="2" charset="-122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874C5C-0403-462C-8391-6CC5D3FD90A5}" type="slidenum">
              <a:rPr lang="en-US" altLang="zh-CN" smtClean="0"/>
              <a:pPr/>
              <a:t>9</a:t>
            </a:fld>
            <a:endParaRPr lang="en-US">
              <a:ea typeface="宋体" pitchFamily="2" charset="-122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685800"/>
            <a:ext cx="7772400" cy="2127250"/>
          </a:xfrm>
        </p:spPr>
        <p:txBody>
          <a:bodyPr/>
          <a:lstStyle>
            <a:lvl1pPr algn="ctr">
              <a:defRPr sz="58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270250"/>
            <a:ext cx="6400800" cy="22098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 sz="3000"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2052" name="Rectangle 4"/>
          <p:cNvSpPr>
            <a:spLocks noGrp="1" noChangeArrowheads="1"/>
          </p:cNvSpPr>
          <p:nvPr>
            <p:ph type="dt" sz="half" idx="2"/>
          </p:nvPr>
        </p:nvSpPr>
        <p:spPr/>
        <p:txBody>
          <a:bodyPr/>
          <a:lstStyle>
            <a:lvl1pPr>
              <a:defRPr/>
            </a:lvl1pPr>
          </a:lstStyle>
          <a:p>
            <a:endParaRPr lang="zh-CN"/>
          </a:p>
        </p:txBody>
      </p:sp>
      <p:sp>
        <p:nvSpPr>
          <p:cNvPr id="2053" name="Rectangle 5"/>
          <p:cNvSpPr>
            <a:spLocks noGrp="1" noChangeArrowheads="1"/>
          </p:cNvSpPr>
          <p:nvPr>
            <p:ph type="ftr" sz="quarter" idx="3"/>
          </p:nvPr>
        </p:nvSpPr>
        <p:spPr>
          <a:xfrm>
            <a:off x="3124200" y="6248400"/>
            <a:ext cx="2895600" cy="457200"/>
          </a:xfrm>
        </p:spPr>
        <p:txBody>
          <a:bodyPr anchor="t" anchorCtr="0"/>
          <a:lstStyle>
            <a:lvl1pPr>
              <a:defRPr sz="1000" b="0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zh-CN"/>
              <a:t>IAB 2008</a:t>
            </a:r>
            <a:endParaRPr lang="en-US"/>
          </a:p>
        </p:txBody>
      </p:sp>
      <p:sp>
        <p:nvSpPr>
          <p:cNvPr id="2054" name="Rectangle 6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30A0A30C-A729-4F33-8584-EA6C85B7A5F1}" type="slidenum">
              <a:rPr lang="en-US" altLang="zh-CN"/>
              <a:pPr/>
              <a:t>‹#›</a:t>
            </a:fld>
            <a:endParaRPr lang="en-US"/>
          </a:p>
        </p:txBody>
      </p:sp>
      <p:grpSp>
        <p:nvGrpSpPr>
          <p:cNvPr id="2055" name="Group 7"/>
          <p:cNvGrpSpPr>
            <a:grpSpLocks/>
          </p:cNvGrpSpPr>
          <p:nvPr/>
        </p:nvGrpSpPr>
        <p:grpSpPr bwMode="auto">
          <a:xfrm>
            <a:off x="228600" y="2889250"/>
            <a:ext cx="8610600" cy="201613"/>
            <a:chOff x="0" y="0"/>
            <a:chExt cx="5424" cy="144"/>
          </a:xfrm>
        </p:grpSpPr>
        <p:sp>
          <p:nvSpPr>
            <p:cNvPr id="2056" name="Rectangle 8"/>
            <p:cNvSpPr>
              <a:spLocks noChangeArrowheads="1"/>
            </p:cNvSpPr>
            <p:nvPr userDrawn="1"/>
          </p:nvSpPr>
          <p:spPr bwMode="auto">
            <a:xfrm>
              <a:off x="0" y="0"/>
              <a:ext cx="1808" cy="144"/>
            </a:xfrm>
            <a:prstGeom prst="rect">
              <a:avLst/>
            </a:prstGeom>
            <a:solidFill>
              <a:schemeClr val="bg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57" name="Rectangle 9"/>
            <p:cNvSpPr>
              <a:spLocks noChangeArrowheads="1"/>
            </p:cNvSpPr>
            <p:nvPr userDrawn="1"/>
          </p:nvSpPr>
          <p:spPr bwMode="auto">
            <a:xfrm>
              <a:off x="1808" y="0"/>
              <a:ext cx="1808" cy="144"/>
            </a:xfrm>
            <a:prstGeom prst="rect">
              <a:avLst/>
            </a:prstGeom>
            <a:solidFill>
              <a:schemeClr val="accent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58" name="Rectangle 10"/>
            <p:cNvSpPr>
              <a:spLocks noChangeArrowheads="1"/>
            </p:cNvSpPr>
            <p:nvPr userDrawn="1"/>
          </p:nvSpPr>
          <p:spPr bwMode="auto">
            <a:xfrm>
              <a:off x="3616" y="0"/>
              <a:ext cx="1808" cy="144"/>
            </a:xfrm>
            <a:prstGeom prst="rect">
              <a:avLst/>
            </a:prstGeom>
            <a:solidFill>
              <a:schemeClr val="tx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pic>
        <p:nvPicPr>
          <p:cNvPr id="2059" name="Picture 11" descr="waves_gradiant2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22800" y="3878263"/>
            <a:ext cx="1341438" cy="334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60" name="Rectangle 12"/>
          <p:cNvSpPr>
            <a:spLocks noChangeArrowheads="1"/>
          </p:cNvSpPr>
          <p:nvPr userDrawn="1"/>
        </p:nvSpPr>
        <p:spPr bwMode="auto">
          <a:xfrm>
            <a:off x="2949575" y="3741738"/>
            <a:ext cx="1744663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3200">
                <a:solidFill>
                  <a:srgbClr val="33CCFF"/>
                </a:solidFill>
                <a:latin typeface="Arial" pitchFamily="34" charset="0"/>
                <a:ea typeface="宋体" pitchFamily="2" charset="-122"/>
              </a:rPr>
              <a:t>WINLAB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zh-C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IAB 2008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06BA863-C62D-4B13-8A96-0B10EC69416C}" type="slidenum">
              <a:rPr lang="en-US" altLang="zh-CN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7813"/>
            <a:ext cx="2057400" cy="585311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7813"/>
            <a:ext cx="6019800" cy="585311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zh-C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IAB 2008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8C25CF1-12F2-44B8-827A-EDAFB2CFF161}" type="slidenum">
              <a:rPr lang="en-US" altLang="zh-CN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398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endParaRPr lang="zh-C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57925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IAB 2008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fld id="{78FE6A7B-AB41-411B-9754-61303B71A4C5}" type="slidenum">
              <a:rPr lang="en-US" altLang="zh-CN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457200" y="277813"/>
            <a:ext cx="8229600" cy="11398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891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91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57200" y="3941763"/>
            <a:ext cx="4038600" cy="218916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8200" y="3941763"/>
            <a:ext cx="4038600" cy="218916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endParaRPr lang="zh-C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257925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IAB 2008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fld id="{353D3157-9A7F-43D1-A871-B1672D04624A}" type="slidenum">
              <a:rPr lang="en-US" altLang="zh-CN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398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91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941763"/>
            <a:ext cx="4038600" cy="218916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>
          <a:xfrm>
            <a:off x="457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endParaRPr lang="zh-CN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3124200" y="6257925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IAB 2008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fld id="{0FE40C0B-B0BA-4831-B5EA-6E1A201ED7A7}" type="slidenum">
              <a:rPr lang="en-US" altLang="zh-CN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398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30725"/>
          </a:xfrm>
        </p:spPr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endParaRPr lang="zh-C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257925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IAB 2008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fld id="{1E41FA68-6997-4985-AC6A-8313087B45A2}" type="slidenum">
              <a:rPr lang="en-US" altLang="zh-CN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69AA19-9176-4F58-AC0A-7476D64BB348}" type="datetimeFigureOut">
              <a:rPr lang="en-US" smtClean="0"/>
              <a:pPr/>
              <a:t>9/15/2013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8E2145-324C-4651-89C9-EA524DFDE8B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970855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69AA19-9176-4F58-AC0A-7476D64BB348}" type="datetimeFigureOut">
              <a:rPr lang="en-US" smtClean="0"/>
              <a:pPr/>
              <a:t>9/15/2013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8E2145-324C-4651-89C9-EA524DFDE8B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408077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69AA19-9176-4F58-AC0A-7476D64BB348}" type="datetimeFigureOut">
              <a:rPr lang="en-US" smtClean="0"/>
              <a:pPr/>
              <a:t>9/15/2013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8E2145-324C-4651-89C9-EA524DFDE8B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816671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69AA19-9176-4F58-AC0A-7476D64BB348}" type="datetimeFigureOut">
              <a:rPr lang="en-US" smtClean="0"/>
              <a:pPr/>
              <a:t>9/15/2013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8E2145-324C-4651-89C9-EA524DFDE8B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820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zh-C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IAB 2008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1E80013-07A9-4603-8CF6-B95031513E93}" type="slidenum">
              <a:rPr lang="en-US" altLang="zh-CN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69AA19-9176-4F58-AC0A-7476D64BB348}" type="datetimeFigureOut">
              <a:rPr lang="en-US" smtClean="0"/>
              <a:pPr/>
              <a:t>9/15/2013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8E2145-324C-4651-89C9-EA524DFDE8B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208913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69AA19-9176-4F58-AC0A-7476D64BB348}" type="datetimeFigureOut">
              <a:rPr lang="en-US" smtClean="0"/>
              <a:pPr/>
              <a:t>9/15/2013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8E2145-324C-4651-89C9-EA524DFDE8B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235582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69AA19-9176-4F58-AC0A-7476D64BB348}" type="datetimeFigureOut">
              <a:rPr lang="en-US" smtClean="0"/>
              <a:pPr/>
              <a:t>9/15/2013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8E2145-324C-4651-89C9-EA524DFDE8B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372622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69AA19-9176-4F58-AC0A-7476D64BB348}" type="datetimeFigureOut">
              <a:rPr lang="en-US" smtClean="0"/>
              <a:pPr/>
              <a:t>9/15/2013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8E2145-324C-4651-89C9-EA524DFDE8B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36068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69AA19-9176-4F58-AC0A-7476D64BB348}" type="datetimeFigureOut">
              <a:rPr lang="en-US" smtClean="0"/>
              <a:pPr/>
              <a:t>9/15/2013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8E2145-324C-4651-89C9-EA524DFDE8B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928512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69AA19-9176-4F58-AC0A-7476D64BB348}" type="datetimeFigureOut">
              <a:rPr lang="en-US" smtClean="0"/>
              <a:pPr/>
              <a:t>9/15/2013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8E2145-324C-4651-89C9-EA524DFDE8B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724216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69AA19-9176-4F58-AC0A-7476D64BB348}" type="datetimeFigureOut">
              <a:rPr lang="en-US" smtClean="0"/>
              <a:pPr/>
              <a:t>9/15/2013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8E2145-324C-4651-89C9-EA524DFDE8B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85319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zh-C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IAB 2008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97CDF0A-51CC-4011-95FB-13178830EA15}" type="slidenum">
              <a:rPr lang="en-US" altLang="zh-CN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zh-C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IAB 2008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183DA41-0DF9-4F64-9D4B-6CD9B8D75D26}" type="slidenum">
              <a:rPr lang="en-US" altLang="zh-CN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zh-C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IAB 2008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3876976-45DA-4536-8B01-42E768C13A61}" type="slidenum">
              <a:rPr lang="en-US" altLang="zh-CN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zh-C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IAB 2008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357E828-BFCE-468B-84C7-BB75FE4A07AB}" type="slidenum">
              <a:rPr lang="en-US" altLang="zh-CN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zh-C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IAB 2008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7CC3F53-A92D-461F-9625-26B6BE04E330}" type="slidenum">
              <a:rPr lang="en-US" altLang="zh-CN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zh-C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IAB 2008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23EBE8C-45F0-4BF6-98CE-DC1EFAC34EA9}" type="slidenum">
              <a:rPr lang="en-US" altLang="zh-CN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zh-C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IAB 2008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10139DD-0459-424F-896D-843C335A8C11}" type="slidenum">
              <a:rPr lang="en-US" altLang="zh-CN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2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3.xml"/><Relationship Id="rId3" Type="http://schemas.openxmlformats.org/officeDocument/2006/relationships/slideLayout" Target="../slideLayouts/slideLayout18.xml"/><Relationship Id="rId7" Type="http://schemas.openxmlformats.org/officeDocument/2006/relationships/slideLayout" Target="../slideLayouts/slideLayout22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7.xml"/><Relationship Id="rId1" Type="http://schemas.openxmlformats.org/officeDocument/2006/relationships/slideLayout" Target="../slideLayouts/slideLayout16.xml"/><Relationship Id="rId6" Type="http://schemas.openxmlformats.org/officeDocument/2006/relationships/slideLayout" Target="../slideLayouts/slideLayout21.xml"/><Relationship Id="rId11" Type="http://schemas.openxmlformats.org/officeDocument/2006/relationships/slideLayout" Target="../slideLayouts/slideLayout26.xml"/><Relationship Id="rId5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5.xml"/><Relationship Id="rId4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7813"/>
            <a:ext cx="8229600" cy="1139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3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000">
                <a:solidFill>
                  <a:schemeClr val="tx1"/>
                </a:solidFill>
                <a:ea typeface="宋体" pitchFamily="2" charset="-122"/>
              </a:defRPr>
            </a:lvl1pPr>
          </a:lstStyle>
          <a:p>
            <a:endParaRPr lang="zh-CN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57925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1" compatLnSpc="1">
            <a:prstTxWarp prst="textNoShape">
              <a:avLst/>
            </a:prstTxWarp>
          </a:bodyPr>
          <a:lstStyle>
            <a:lvl1pPr>
              <a:defRPr sz="1800" b="1">
                <a:solidFill>
                  <a:srgbClr val="FF6600"/>
                </a:solidFill>
                <a:latin typeface="Helvetica" pitchFamily="2" charset="0"/>
                <a:ea typeface="宋体" pitchFamily="2" charset="-122"/>
              </a:defRPr>
            </a:lvl1pPr>
          </a:lstStyle>
          <a:p>
            <a:r>
              <a:rPr lang="en-US"/>
              <a:t>IAB 2008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>
                <a:solidFill>
                  <a:schemeClr val="tx1"/>
                </a:solidFill>
                <a:ea typeface="宋体" pitchFamily="2" charset="-122"/>
              </a:defRPr>
            </a:lvl1pPr>
          </a:lstStyle>
          <a:p>
            <a:fld id="{94BA7976-E82C-4966-A633-A62CE326DF91}" type="slidenum">
              <a:rPr lang="en-US" altLang="zh-CN"/>
              <a:pPr/>
              <a:t>‹#›</a:t>
            </a:fld>
            <a:endParaRPr lang="en-US"/>
          </a:p>
        </p:txBody>
      </p:sp>
      <p:sp>
        <p:nvSpPr>
          <p:cNvPr id="1031" name="Rectangle 7"/>
          <p:cNvSpPr>
            <a:spLocks noChangeArrowheads="1"/>
          </p:cNvSpPr>
          <p:nvPr/>
        </p:nvSpPr>
        <p:spPr bwMode="auto">
          <a:xfrm>
            <a:off x="0" y="0"/>
            <a:ext cx="228600" cy="2286000"/>
          </a:xfrm>
          <a:prstGeom prst="rect">
            <a:avLst/>
          </a:prstGeom>
          <a:solidFill>
            <a:schemeClr val="bg2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zh-CN" sz="2400">
              <a:solidFill>
                <a:schemeClr val="tx1"/>
              </a:solidFill>
              <a:latin typeface="Times New Roman" pitchFamily="18" charset="0"/>
              <a:ea typeface="宋体" pitchFamily="2" charset="-122"/>
            </a:endParaRPr>
          </a:p>
        </p:txBody>
      </p:sp>
      <p:sp>
        <p:nvSpPr>
          <p:cNvPr id="1032" name="Line 8"/>
          <p:cNvSpPr>
            <a:spLocks noChangeShapeType="1"/>
          </p:cNvSpPr>
          <p:nvPr/>
        </p:nvSpPr>
        <p:spPr bwMode="auto">
          <a:xfrm>
            <a:off x="457200" y="1447800"/>
            <a:ext cx="8077200" cy="0"/>
          </a:xfrm>
          <a:prstGeom prst="line">
            <a:avLst/>
          </a:prstGeom>
          <a:noFill/>
          <a:ln w="88900" cmpd="sng">
            <a:solidFill>
              <a:srgbClr val="33CCFF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033" name="Rectangle 9"/>
          <p:cNvSpPr>
            <a:spLocks noChangeArrowheads="1"/>
          </p:cNvSpPr>
          <p:nvPr/>
        </p:nvSpPr>
        <p:spPr bwMode="auto">
          <a:xfrm>
            <a:off x="0" y="2286000"/>
            <a:ext cx="228600" cy="2286000"/>
          </a:xfrm>
          <a:prstGeom prst="rect">
            <a:avLst/>
          </a:prstGeom>
          <a:solidFill>
            <a:schemeClr val="accent2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zh-CN" sz="2400">
              <a:solidFill>
                <a:schemeClr val="tx1"/>
              </a:solidFill>
              <a:latin typeface="Times New Roman" pitchFamily="18" charset="0"/>
              <a:ea typeface="宋体" pitchFamily="2" charset="-122"/>
            </a:endParaRPr>
          </a:p>
        </p:txBody>
      </p:sp>
      <p:sp>
        <p:nvSpPr>
          <p:cNvPr id="1034" name="Rectangle 10"/>
          <p:cNvSpPr>
            <a:spLocks noChangeArrowheads="1"/>
          </p:cNvSpPr>
          <p:nvPr/>
        </p:nvSpPr>
        <p:spPr bwMode="auto">
          <a:xfrm>
            <a:off x="0" y="4572000"/>
            <a:ext cx="228600" cy="2286000"/>
          </a:xfrm>
          <a:prstGeom prst="rect">
            <a:avLst/>
          </a:prstGeom>
          <a:solidFill>
            <a:schemeClr val="tx2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zh-CN" sz="2400">
              <a:solidFill>
                <a:schemeClr val="tx1"/>
              </a:solidFill>
              <a:latin typeface="Times New Roman" pitchFamily="18" charset="0"/>
              <a:ea typeface="宋体" pitchFamily="2" charset="-122"/>
            </a:endParaRPr>
          </a:p>
        </p:txBody>
      </p:sp>
      <p:grpSp>
        <p:nvGrpSpPr>
          <p:cNvPr id="1035" name="Group 11"/>
          <p:cNvGrpSpPr>
            <a:grpSpLocks/>
          </p:cNvGrpSpPr>
          <p:nvPr userDrawn="1"/>
        </p:nvGrpSpPr>
        <p:grpSpPr bwMode="auto">
          <a:xfrm>
            <a:off x="6716713" y="6345238"/>
            <a:ext cx="1970087" cy="396875"/>
            <a:chOff x="0" y="0"/>
            <a:chExt cx="1241" cy="250"/>
          </a:xfrm>
        </p:grpSpPr>
        <p:pic>
          <p:nvPicPr>
            <p:cNvPr id="1036" name="Picture 12" descr="waves_gradiant2"/>
            <p:cNvPicPr>
              <a:picLocks noChangeAspect="1" noChangeArrowheads="1"/>
            </p:cNvPicPr>
            <p:nvPr userDrawn="1"/>
          </p:nvPicPr>
          <p:blipFill>
            <a:blip r:embed="rId17" cstate="print"/>
            <a:srcRect/>
            <a:stretch>
              <a:fillRect/>
            </a:stretch>
          </p:blipFill>
          <p:spPr bwMode="auto">
            <a:xfrm>
              <a:off x="700" y="63"/>
              <a:ext cx="541" cy="1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037" name="Rectangle 13"/>
            <p:cNvSpPr>
              <a:spLocks noChangeArrowheads="1"/>
            </p:cNvSpPr>
            <p:nvPr userDrawn="1"/>
          </p:nvSpPr>
          <p:spPr bwMode="auto">
            <a:xfrm>
              <a:off x="0" y="0"/>
              <a:ext cx="773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r>
                <a:rPr lang="en-US" sz="2000">
                  <a:solidFill>
                    <a:srgbClr val="33CCFF"/>
                  </a:solidFill>
                  <a:latin typeface="Arial" pitchFamily="34" charset="0"/>
                  <a:ea typeface="宋体" pitchFamily="2" charset="-122"/>
                </a:rPr>
                <a:t>WINLAB</a:t>
              </a:r>
            </a:p>
          </p:txBody>
        </p:sp>
      </p:grpSp>
      <p:pic>
        <p:nvPicPr>
          <p:cNvPr id="1038" name="Picture 14" descr="RU_LOGOTYPE_CMYK_S"/>
          <p:cNvPicPr>
            <a:picLocks noChangeAspect="1" noChangeArrowheads="1"/>
          </p:cNvPicPr>
          <p:nvPr userDrawn="1"/>
        </p:nvPicPr>
        <p:blipFill>
          <a:blip r:embed="rId18" cstate="print"/>
          <a:srcRect/>
          <a:stretch>
            <a:fillRect/>
          </a:stretch>
        </p:blipFill>
        <p:spPr bwMode="auto">
          <a:xfrm>
            <a:off x="393700" y="6319838"/>
            <a:ext cx="1362075" cy="393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1" r:id="rId9"/>
    <p:sldLayoutId id="2147483672" r:id="rId10"/>
    <p:sldLayoutId id="2147483673" r:id="rId11"/>
    <p:sldLayoutId id="2147483674" r:id="rId12"/>
    <p:sldLayoutId id="2147483675" r:id="rId13"/>
    <p:sldLayoutId id="2147483676" r:id="rId14"/>
    <p:sldLayoutId id="2147483677" r:id="rId15"/>
  </p:sldLayoutIdLst>
  <p:hf hdr="0" ftr="0" dt="0"/>
  <p:txStyles>
    <p:titleStyle>
      <a:lvl1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Garamond" pitchFamily="18" charset="0"/>
        </a:defRPr>
      </a:lvl2pPr>
      <a:lvl3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Garamond" pitchFamily="18" charset="0"/>
        </a:defRPr>
      </a:lvl3pPr>
      <a:lvl4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Garamond" pitchFamily="18" charset="0"/>
        </a:defRPr>
      </a:lvl4pPr>
      <a:lvl5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Garamond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Garamond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Garamond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Garamond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Garamond" pitchFamily="18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bg2"/>
        </a:buClr>
        <a:buSzPct val="75000"/>
        <a:buFont typeface="Wingdings" pitchFamily="2" charset="2"/>
        <a:buChar char="p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chemeClr val="tx2"/>
        </a:buClr>
        <a:buSzPct val="75000"/>
        <a:buFont typeface="Wingdings" pitchFamily="2" charset="2"/>
        <a:buChar char="n"/>
        <a:defRPr sz="24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p"/>
        <a:defRPr sz="20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SzPct val="80000"/>
        <a:buFont typeface="Wingdings" pitchFamily="2" charset="2"/>
        <a:buChar char="§"/>
        <a:defRPr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SzPct val="80000"/>
        <a:buFont typeface="Wingdings" pitchFamily="2" charset="2"/>
        <a:buChar char="§"/>
        <a:defRPr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SzPct val="80000"/>
        <a:buFont typeface="Wingdings" pitchFamily="2" charset="2"/>
        <a:buChar char="§"/>
        <a:defRPr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SzPct val="80000"/>
        <a:buFont typeface="Wingdings" pitchFamily="2" charset="2"/>
        <a:buChar char="§"/>
        <a:defRPr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SzPct val="80000"/>
        <a:buFont typeface="Wingdings" pitchFamily="2" charset="2"/>
        <a:buChar char="§"/>
        <a:defRPr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369AA19-9176-4F58-AC0A-7476D64BB348}" type="datetimeFigureOut">
              <a:rPr lang="en-US" smtClean="0"/>
              <a:pPr/>
              <a:t>9/15/2013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88E2145-324C-4651-89C9-EA524DFDE8B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93062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pn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56.xml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notesSlide" Target="../notesSlides/notesSlide57.xml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notesSlide" Target="../notesSlides/notesSlide58.xml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notesSlide" Target="../notesSlides/notesSlide5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6.png"/><Relationship Id="rId4" Type="http://schemas.openxmlformats.org/officeDocument/2006/relationships/image" Target="../media/image45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notesSlide" Target="../notesSlides/notesSlide60.xml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notesSlide" Target="../notesSlides/notesSlide61.xml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notesSlide" Target="../notesSlides/notesSlide62.xml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notesSlide" Target="../notesSlides/notesSlide63.xml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notesSlide" Target="../notesSlides/notesSlide64.xml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notesSlide" Target="../notesSlides/notesSlide6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notesSlide" Target="../notesSlides/notesSlide6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notesSlide" Target="../notesSlides/notesSlide6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notesSlide" Target="../notesSlides/notesSlide68.xml"/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notesSlide" Target="../notesSlides/notesSlide69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notesSlide" Target="../notesSlides/notesSlide70.xml"/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notesSlide" Target="../notesSlides/notesSlide7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7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notesSlide" Target="../notesSlides/notesSlide7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3.xml"/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4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71305" y="512226"/>
            <a:ext cx="8541099" cy="2127250"/>
          </a:xfrm>
        </p:spPr>
        <p:txBody>
          <a:bodyPr/>
          <a:lstStyle/>
          <a:p>
            <a:r>
              <a:rPr lang="en-US" sz="3400" b="1" dirty="0" smtClean="0">
                <a:latin typeface="Arial" pitchFamily="34" charset="0"/>
                <a:cs typeface="Arial" pitchFamily="34" charset="0"/>
              </a:rPr>
              <a:t>SCPL: Indoor Device-Free Multi-Subject Counting and Localization Using </a:t>
            </a:r>
            <a:br>
              <a:rPr lang="en-US" sz="3400" b="1" dirty="0" smtClean="0">
                <a:latin typeface="Arial" pitchFamily="34" charset="0"/>
                <a:cs typeface="Arial" pitchFamily="34" charset="0"/>
              </a:rPr>
            </a:br>
            <a:r>
              <a:rPr lang="en-US" sz="3400" b="1" dirty="0" smtClean="0">
                <a:latin typeface="Arial" pitchFamily="34" charset="0"/>
                <a:cs typeface="Arial" pitchFamily="34" charset="0"/>
              </a:rPr>
              <a:t>Radio Signal Strength</a:t>
            </a:r>
            <a:endParaRPr lang="en-US" sz="3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9977" y="3149484"/>
            <a:ext cx="8561294" cy="3482427"/>
          </a:xfrm>
        </p:spPr>
        <p:txBody>
          <a:bodyPr/>
          <a:lstStyle/>
          <a:p>
            <a:r>
              <a:rPr lang="en-US" b="1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Rutgers University</a:t>
            </a:r>
          </a:p>
          <a:p>
            <a:endParaRPr lang="en-US" sz="4000" b="1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  <a:p>
            <a:r>
              <a:rPr lang="en-US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Chenren Xu</a:t>
            </a:r>
          </a:p>
          <a:p>
            <a:endParaRPr lang="en-US" sz="1200" dirty="0" smtClean="0">
              <a:latin typeface="Arial" pitchFamily="34" charset="0"/>
              <a:cs typeface="Arial" pitchFamily="34" charset="0"/>
            </a:endParaRPr>
          </a:p>
          <a:p>
            <a:r>
              <a:rPr lang="en-US" sz="24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Joint work with </a:t>
            </a:r>
          </a:p>
          <a:p>
            <a:r>
              <a:rPr lang="en-US" sz="24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Bernhard Firner, Robert S. Moore, Yanyong Zhang</a:t>
            </a:r>
          </a:p>
          <a:p>
            <a:r>
              <a:rPr lang="en-US" sz="24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Wade Trappe, Richard Howard, </a:t>
            </a:r>
            <a:r>
              <a:rPr lang="en-US" sz="2400" b="1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Feixiong</a:t>
            </a:r>
            <a:r>
              <a:rPr lang="en-US" sz="24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Zhang, </a:t>
            </a:r>
            <a:r>
              <a:rPr lang="en-US" sz="2400" b="1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N</a:t>
            </a:r>
            <a:r>
              <a:rPr lang="en-US" sz="2400" b="1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ing</a:t>
            </a:r>
            <a:r>
              <a:rPr lang="en-US" sz="24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An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44936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7049"/>
            <a:ext cx="8229600" cy="1139825"/>
          </a:xfrm>
        </p:spPr>
        <p:txBody>
          <a:bodyPr/>
          <a:lstStyle/>
          <a:p>
            <a:r>
              <a:rPr lang="en-US" b="1" dirty="0" smtClean="0">
                <a:latin typeface="Arial" pitchFamily="34" charset="0"/>
                <a:cs typeface="Arial" pitchFamily="34" charset="0"/>
              </a:rPr>
              <a:t>Fingerprinting N Subjects?</a:t>
            </a:r>
            <a:endParaRPr lang="en-US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0135" y="1600200"/>
            <a:ext cx="7746521" cy="4530725"/>
          </a:xfrm>
        </p:spPr>
        <p:txBody>
          <a:bodyPr/>
          <a:lstStyle/>
          <a:p>
            <a:pPr>
              <a:lnSpc>
                <a:spcPct val="150000"/>
              </a:lnSpc>
              <a:buFont typeface="Wingdings" pitchFamily="2" charset="2"/>
              <a:buChar char="q"/>
            </a:pPr>
            <a:r>
              <a:rPr lang="en-US" b="1" dirty="0" smtClean="0">
                <a:latin typeface="Arial" pitchFamily="34" charset="0"/>
                <a:cs typeface="Arial" pitchFamily="34" charset="0"/>
              </a:rPr>
              <a:t>Multiple subjects localization</a:t>
            </a:r>
          </a:p>
          <a:p>
            <a:pPr lvl="1">
              <a:lnSpc>
                <a:spcPct val="150000"/>
              </a:lnSpc>
              <a:buFont typeface="Wingdings" pitchFamily="2" charset="2"/>
              <a:buChar char="q"/>
            </a:pPr>
            <a:r>
              <a:rPr lang="en-US" b="1" dirty="0" smtClean="0">
                <a:latin typeface="Arial" pitchFamily="34" charset="0"/>
                <a:cs typeface="Arial" pitchFamily="34" charset="0"/>
              </a:rPr>
              <a:t>Needs to take calibration data </a:t>
            </a:r>
            <a:r>
              <a:rPr lang="en-US" b="1" dirty="0">
                <a:latin typeface="Arial" pitchFamily="34" charset="0"/>
                <a:cs typeface="Arial" pitchFamily="34" charset="0"/>
              </a:rPr>
              <a:t>from </a:t>
            </a:r>
            <a:r>
              <a:rPr lang="en-US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N</a:t>
            </a:r>
            <a:r>
              <a:rPr lang="en-US" b="1" dirty="0" smtClean="0">
                <a:latin typeface="Arial" pitchFamily="34" charset="0"/>
                <a:cs typeface="Arial" pitchFamily="34" charset="0"/>
              </a:rPr>
              <a:t> people for localizing </a:t>
            </a:r>
            <a:r>
              <a:rPr lang="en-US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N</a:t>
            </a:r>
            <a:r>
              <a:rPr lang="en-US" b="1" dirty="0" smtClean="0">
                <a:latin typeface="Arial" pitchFamily="34" charset="0"/>
                <a:cs typeface="Arial" pitchFamily="34" charset="0"/>
              </a:rPr>
              <a:t> people </a:t>
            </a:r>
            <a:endParaRPr lang="en-US" b="1" dirty="0">
              <a:latin typeface="Arial" pitchFamily="34" charset="0"/>
              <a:cs typeface="Arial" pitchFamily="34" charset="0"/>
            </a:endParaRPr>
          </a:p>
          <a:p>
            <a:pPr lvl="1">
              <a:lnSpc>
                <a:spcPct val="150000"/>
              </a:lnSpc>
              <a:buFont typeface="Wingdings" pitchFamily="2" charset="2"/>
              <a:buChar char="q"/>
            </a:pPr>
            <a:endParaRPr lang="en-US" b="1" dirty="0" smtClean="0">
              <a:latin typeface="Arial" pitchFamily="34" charset="0"/>
              <a:cs typeface="Arial" pitchFamily="34" charset="0"/>
            </a:endParaRPr>
          </a:p>
          <a:p>
            <a:pPr>
              <a:lnSpc>
                <a:spcPct val="150000"/>
              </a:lnSpc>
              <a:buFont typeface="Wingdings" pitchFamily="2" charset="2"/>
              <a:buChar char="q"/>
            </a:pPr>
            <a:endParaRPr lang="en-US" b="1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E80013-07A9-4603-8CF6-B95031513E93}" type="slidenum">
              <a:rPr lang="en-US" altLang="zh-CN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6984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7049"/>
            <a:ext cx="8229600" cy="1139825"/>
          </a:xfrm>
        </p:spPr>
        <p:txBody>
          <a:bodyPr/>
          <a:lstStyle/>
          <a:p>
            <a:r>
              <a:rPr lang="en-US" b="1" dirty="0">
                <a:latin typeface="Arial" pitchFamily="34" charset="0"/>
                <a:cs typeface="Arial" pitchFamily="34" charset="0"/>
              </a:rPr>
              <a:t>Fingerprinting </a:t>
            </a:r>
            <a:r>
              <a:rPr lang="en-US" b="1" dirty="0" smtClean="0">
                <a:latin typeface="Arial" pitchFamily="34" charset="0"/>
                <a:cs typeface="Arial" pitchFamily="34" charset="0"/>
              </a:rPr>
              <a:t>N Subjects</a:t>
            </a:r>
            <a:endParaRPr lang="en-US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0135" y="1600200"/>
            <a:ext cx="7746521" cy="4530725"/>
          </a:xfrm>
        </p:spPr>
        <p:txBody>
          <a:bodyPr/>
          <a:lstStyle/>
          <a:p>
            <a:pPr>
              <a:lnSpc>
                <a:spcPct val="150000"/>
              </a:lnSpc>
              <a:buFont typeface="Wingdings" pitchFamily="2" charset="2"/>
              <a:buChar char="q"/>
            </a:pPr>
            <a:endParaRPr lang="en-US" b="1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E80013-07A9-4603-8CF6-B95031513E93}" type="slidenum">
              <a:rPr lang="en-US" altLang="zh-CN" smtClean="0"/>
              <a:pPr/>
              <a:t>11</a:t>
            </a:fld>
            <a:endParaRPr lang="en-US"/>
          </a:p>
        </p:txBody>
      </p:sp>
      <p:grpSp>
        <p:nvGrpSpPr>
          <p:cNvPr id="6" name="Group 5"/>
          <p:cNvGrpSpPr/>
          <p:nvPr/>
        </p:nvGrpSpPr>
        <p:grpSpPr>
          <a:xfrm>
            <a:off x="1505859" y="1856293"/>
            <a:ext cx="6183123" cy="1291704"/>
            <a:chOff x="1505859" y="2746918"/>
            <a:chExt cx="6183123" cy="1291704"/>
          </a:xfrm>
        </p:grpSpPr>
        <p:pic>
          <p:nvPicPr>
            <p:cNvPr id="14339" name="Picture 3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05859" y="2746919"/>
              <a:ext cx="1294372" cy="12917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" name="Picture 3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01073" y="2781039"/>
              <a:ext cx="294204" cy="37047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" name="Picture 3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46116" y="2746919"/>
              <a:ext cx="1294372" cy="12917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" name="Picture 3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46200" y="2781039"/>
              <a:ext cx="294204" cy="37047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" name="Picture 3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394610" y="2746918"/>
              <a:ext cx="1294372" cy="12917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" name="Picture 3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320962" y="3620376"/>
              <a:ext cx="294204" cy="37047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" name="TextBox 4"/>
            <p:cNvSpPr txBox="1"/>
            <p:nvPr/>
          </p:nvSpPr>
          <p:spPr>
            <a:xfrm>
              <a:off x="5031240" y="3010256"/>
              <a:ext cx="1030406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…</a:t>
              </a:r>
              <a:endParaRPr lang="en-US" dirty="0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1641878" y="5119865"/>
            <a:ext cx="597328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9 trials in total for 1 person</a:t>
            </a:r>
            <a:endParaRPr lang="en-US" sz="32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49263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7049"/>
            <a:ext cx="8229600" cy="1139825"/>
          </a:xfrm>
        </p:spPr>
        <p:txBody>
          <a:bodyPr/>
          <a:lstStyle/>
          <a:p>
            <a:r>
              <a:rPr lang="en-US" b="1" dirty="0">
                <a:latin typeface="Arial" pitchFamily="34" charset="0"/>
                <a:cs typeface="Arial" pitchFamily="34" charset="0"/>
              </a:rPr>
              <a:t>Fingerprinting N Subjects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0135" y="1600200"/>
            <a:ext cx="7746521" cy="4530725"/>
          </a:xfrm>
        </p:spPr>
        <p:txBody>
          <a:bodyPr/>
          <a:lstStyle/>
          <a:p>
            <a:pPr>
              <a:lnSpc>
                <a:spcPct val="150000"/>
              </a:lnSpc>
              <a:buFont typeface="Wingdings" pitchFamily="2" charset="2"/>
              <a:buChar char="q"/>
            </a:pPr>
            <a:endParaRPr lang="en-US" b="1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247914"/>
            <a:ext cx="2133600" cy="457200"/>
          </a:xfrm>
        </p:spPr>
        <p:txBody>
          <a:bodyPr/>
          <a:lstStyle/>
          <a:p>
            <a:fld id="{91E80013-07A9-4603-8CF6-B95031513E93}" type="slidenum">
              <a:rPr lang="en-US" altLang="zh-CN" smtClean="0"/>
              <a:pPr/>
              <a:t>12</a:t>
            </a:fld>
            <a:endParaRPr lang="en-US" dirty="0"/>
          </a:p>
        </p:txBody>
      </p:sp>
      <p:pic>
        <p:nvPicPr>
          <p:cNvPr id="14339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5859" y="1856294"/>
            <a:ext cx="1294372" cy="12917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1073" y="1890414"/>
            <a:ext cx="294204" cy="3704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46116" y="1856294"/>
            <a:ext cx="1294372" cy="12917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61825" y="1890414"/>
            <a:ext cx="294204" cy="3704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94610" y="1856293"/>
            <a:ext cx="1294372" cy="12917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20962" y="2729751"/>
            <a:ext cx="294204" cy="3704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5031240" y="2119631"/>
            <a:ext cx="103040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…</a:t>
            </a:r>
            <a:endParaRPr lang="en-US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3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5943" y="1890414"/>
            <a:ext cx="294204" cy="3704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17366" y="1890413"/>
            <a:ext cx="294204" cy="3704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65860" y="1885891"/>
            <a:ext cx="294204" cy="3704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106541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7049"/>
            <a:ext cx="8229600" cy="1139825"/>
          </a:xfrm>
        </p:spPr>
        <p:txBody>
          <a:bodyPr/>
          <a:lstStyle/>
          <a:p>
            <a:r>
              <a:rPr lang="en-US" b="1" dirty="0">
                <a:latin typeface="Arial" pitchFamily="34" charset="0"/>
                <a:cs typeface="Arial" pitchFamily="34" charset="0"/>
              </a:rPr>
              <a:t>Fingerprinting N Subjects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0135" y="1600200"/>
            <a:ext cx="7746521" cy="4530725"/>
          </a:xfrm>
        </p:spPr>
        <p:txBody>
          <a:bodyPr/>
          <a:lstStyle/>
          <a:p>
            <a:pPr>
              <a:lnSpc>
                <a:spcPct val="150000"/>
              </a:lnSpc>
              <a:buFont typeface="Wingdings" pitchFamily="2" charset="2"/>
              <a:buChar char="q"/>
            </a:pPr>
            <a:endParaRPr lang="en-US" b="1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247912"/>
            <a:ext cx="2133600" cy="457200"/>
          </a:xfrm>
        </p:spPr>
        <p:txBody>
          <a:bodyPr/>
          <a:lstStyle/>
          <a:p>
            <a:fld id="{91E80013-07A9-4603-8CF6-B95031513E93}" type="slidenum">
              <a:rPr lang="en-US" altLang="zh-CN" smtClean="0"/>
              <a:pPr/>
              <a:t>13</a:t>
            </a:fld>
            <a:endParaRPr lang="en-US" dirty="0"/>
          </a:p>
        </p:txBody>
      </p:sp>
      <p:pic>
        <p:nvPicPr>
          <p:cNvPr id="14339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5859" y="1856294"/>
            <a:ext cx="1294372" cy="12917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1073" y="1890414"/>
            <a:ext cx="294204" cy="3704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46116" y="1856294"/>
            <a:ext cx="1294372" cy="12917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61825" y="1890414"/>
            <a:ext cx="294204" cy="3704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94610" y="1856293"/>
            <a:ext cx="1294372" cy="12917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20962" y="2729751"/>
            <a:ext cx="294204" cy="3704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5031240" y="2119631"/>
            <a:ext cx="103040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…</a:t>
            </a:r>
            <a:endParaRPr lang="en-US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3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5943" y="1890414"/>
            <a:ext cx="294204" cy="3704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17366" y="1890413"/>
            <a:ext cx="294204" cy="3704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65860" y="1885891"/>
            <a:ext cx="294204" cy="3704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46116" y="3300397"/>
            <a:ext cx="1294372" cy="12917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6955" y="3336022"/>
            <a:ext cx="294204" cy="3704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61825" y="3336022"/>
            <a:ext cx="294204" cy="3704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5365" y="3300396"/>
            <a:ext cx="1294372" cy="12917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16204" y="3336021"/>
            <a:ext cx="294204" cy="3704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21074" y="4180270"/>
            <a:ext cx="294204" cy="3704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" name="TextBox 21"/>
          <p:cNvSpPr txBox="1"/>
          <p:nvPr/>
        </p:nvSpPr>
        <p:spPr>
          <a:xfrm>
            <a:off x="5031240" y="3684637"/>
            <a:ext cx="103040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…</a:t>
            </a:r>
            <a:endParaRPr lang="en-US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693256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7049"/>
            <a:ext cx="8229600" cy="1139825"/>
          </a:xfrm>
        </p:spPr>
        <p:txBody>
          <a:bodyPr/>
          <a:lstStyle/>
          <a:p>
            <a:r>
              <a:rPr lang="en-US" b="1" dirty="0">
                <a:latin typeface="Arial" pitchFamily="34" charset="0"/>
                <a:cs typeface="Arial" pitchFamily="34" charset="0"/>
              </a:rPr>
              <a:t>Fingerprinting N Subjects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0135" y="1600200"/>
            <a:ext cx="7746521" cy="4530725"/>
          </a:xfrm>
        </p:spPr>
        <p:txBody>
          <a:bodyPr/>
          <a:lstStyle/>
          <a:p>
            <a:pPr>
              <a:lnSpc>
                <a:spcPct val="150000"/>
              </a:lnSpc>
              <a:buFont typeface="Wingdings" pitchFamily="2" charset="2"/>
              <a:buChar char="q"/>
            </a:pPr>
            <a:endParaRPr lang="en-US" b="1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247900"/>
            <a:ext cx="2133600" cy="457200"/>
          </a:xfrm>
        </p:spPr>
        <p:txBody>
          <a:bodyPr/>
          <a:lstStyle/>
          <a:p>
            <a:fld id="{91E80013-07A9-4603-8CF6-B95031513E93}" type="slidenum">
              <a:rPr lang="en-US" altLang="zh-CN" smtClean="0"/>
              <a:pPr/>
              <a:t>14</a:t>
            </a:fld>
            <a:endParaRPr lang="en-US" dirty="0"/>
          </a:p>
        </p:txBody>
      </p:sp>
      <p:pic>
        <p:nvPicPr>
          <p:cNvPr id="14339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5859" y="1856294"/>
            <a:ext cx="1294372" cy="12917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1073" y="1890414"/>
            <a:ext cx="294204" cy="3704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46116" y="1856294"/>
            <a:ext cx="1294372" cy="12917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61825" y="1890414"/>
            <a:ext cx="294204" cy="3704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94610" y="1856293"/>
            <a:ext cx="1294372" cy="12917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20962" y="2729751"/>
            <a:ext cx="294204" cy="3704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5031240" y="2119631"/>
            <a:ext cx="103040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…</a:t>
            </a:r>
            <a:endParaRPr lang="en-US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3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5943" y="1890414"/>
            <a:ext cx="294204" cy="3704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17366" y="1890413"/>
            <a:ext cx="294204" cy="3704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65860" y="1885891"/>
            <a:ext cx="294204" cy="3704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46116" y="3300397"/>
            <a:ext cx="1294372" cy="12917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6955" y="3336022"/>
            <a:ext cx="294204" cy="3704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61825" y="3336022"/>
            <a:ext cx="294204" cy="3704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5365" y="3300396"/>
            <a:ext cx="1294372" cy="12917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16204" y="3336021"/>
            <a:ext cx="294204" cy="3704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21074" y="4180270"/>
            <a:ext cx="294204" cy="3704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" name="TextBox 21"/>
          <p:cNvSpPr txBox="1"/>
          <p:nvPr/>
        </p:nvSpPr>
        <p:spPr>
          <a:xfrm>
            <a:off x="5031240" y="3684637"/>
            <a:ext cx="103040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…</a:t>
            </a:r>
            <a:endParaRPr lang="en-US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 rot="2700000">
            <a:off x="5055660" y="4833805"/>
            <a:ext cx="103040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…</a:t>
            </a:r>
            <a:endParaRPr lang="en-US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24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5365" y="4745886"/>
            <a:ext cx="1294372" cy="12917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16204" y="5629236"/>
            <a:ext cx="294204" cy="3704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21074" y="5625760"/>
            <a:ext cx="294204" cy="3704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" name="TextBox 26"/>
          <p:cNvSpPr txBox="1"/>
          <p:nvPr/>
        </p:nvSpPr>
        <p:spPr>
          <a:xfrm>
            <a:off x="1306286" y="5119865"/>
            <a:ext cx="630888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36 trials in total for 2 people!</a:t>
            </a:r>
            <a:endParaRPr lang="en-US" sz="32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95181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7049"/>
            <a:ext cx="8229600" cy="1139825"/>
          </a:xfrm>
        </p:spPr>
        <p:txBody>
          <a:bodyPr/>
          <a:lstStyle/>
          <a:p>
            <a:r>
              <a:rPr lang="en-US" b="1" dirty="0">
                <a:latin typeface="Arial" pitchFamily="34" charset="0"/>
                <a:cs typeface="Arial" pitchFamily="34" charset="0"/>
              </a:rPr>
              <a:t>Fingerprinting N Subjects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0135" y="1600200"/>
            <a:ext cx="7746521" cy="4530725"/>
          </a:xfrm>
        </p:spPr>
        <p:txBody>
          <a:bodyPr/>
          <a:lstStyle/>
          <a:p>
            <a:pPr>
              <a:lnSpc>
                <a:spcPct val="150000"/>
              </a:lnSpc>
              <a:buFont typeface="Wingdings" pitchFamily="2" charset="2"/>
              <a:buChar char="q"/>
            </a:pPr>
            <a:endParaRPr lang="en-US" b="1" dirty="0" smtClean="0">
              <a:latin typeface="Arial" pitchFamily="34" charset="0"/>
              <a:cs typeface="Arial" pitchFamily="34" charset="0"/>
            </a:endParaRPr>
          </a:p>
          <a:p>
            <a:pPr>
              <a:lnSpc>
                <a:spcPct val="150000"/>
              </a:lnSpc>
              <a:buFont typeface="Wingdings" pitchFamily="2" charset="2"/>
              <a:buChar char="q"/>
            </a:pPr>
            <a:endParaRPr lang="en-US" b="1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E80013-07A9-4603-8CF6-B95031513E93}" type="slidenum">
              <a:rPr lang="en-US" altLang="zh-CN" smtClean="0"/>
              <a:pPr/>
              <a:t>15</a:t>
            </a:fld>
            <a:endParaRPr lang="en-US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25582160"/>
              </p:ext>
            </p:extLst>
          </p:nvPr>
        </p:nvGraphicFramePr>
        <p:xfrm>
          <a:off x="882651" y="2198525"/>
          <a:ext cx="3664522" cy="1475662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1832261"/>
                <a:gridCol w="1832261"/>
              </a:tblGrid>
              <a:tr h="737831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endParaRPr lang="en-US" sz="2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2400" dirty="0" smtClean="0">
                          <a:latin typeface="Arial" pitchFamily="34" charset="0"/>
                          <a:cs typeface="Arial" pitchFamily="34" charset="0"/>
                        </a:rPr>
                        <a:t>1 person</a:t>
                      </a:r>
                      <a:endParaRPr lang="en-US" sz="2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737831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en-US" sz="2400" b="1" dirty="0" smtClean="0">
                          <a:latin typeface="Arial" pitchFamily="34" charset="0"/>
                          <a:cs typeface="Arial" pitchFamily="34" charset="0"/>
                        </a:rPr>
                        <a:t>9 cells</a:t>
                      </a:r>
                      <a:endParaRPr lang="en-US" sz="24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2400" b="1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9</a:t>
                      </a:r>
                      <a:endParaRPr lang="en-US" sz="2400" b="1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1739899" y="5476835"/>
            <a:ext cx="607059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9 × 1 min = 9 min</a:t>
            </a:r>
          </a:p>
        </p:txBody>
      </p:sp>
    </p:spTree>
    <p:extLst>
      <p:ext uri="{BB962C8B-B14F-4D97-AF65-F5344CB8AC3E}">
        <p14:creationId xmlns:p14="http://schemas.microsoft.com/office/powerpoint/2010/main" val="13614234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7049"/>
            <a:ext cx="8229600" cy="1139825"/>
          </a:xfrm>
        </p:spPr>
        <p:txBody>
          <a:bodyPr/>
          <a:lstStyle/>
          <a:p>
            <a:r>
              <a:rPr lang="en-US" b="1" dirty="0">
                <a:latin typeface="Arial" pitchFamily="34" charset="0"/>
                <a:cs typeface="Arial" pitchFamily="34" charset="0"/>
              </a:rPr>
              <a:t>Fingerprinting N Subjects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0135" y="1600200"/>
            <a:ext cx="7746521" cy="4530725"/>
          </a:xfrm>
        </p:spPr>
        <p:txBody>
          <a:bodyPr/>
          <a:lstStyle/>
          <a:p>
            <a:pPr>
              <a:lnSpc>
                <a:spcPct val="150000"/>
              </a:lnSpc>
              <a:buFont typeface="Wingdings" pitchFamily="2" charset="2"/>
              <a:buChar char="q"/>
            </a:pPr>
            <a:endParaRPr lang="en-US" b="1" dirty="0" smtClean="0">
              <a:latin typeface="Arial" pitchFamily="34" charset="0"/>
              <a:cs typeface="Arial" pitchFamily="34" charset="0"/>
            </a:endParaRPr>
          </a:p>
          <a:p>
            <a:pPr>
              <a:lnSpc>
                <a:spcPct val="150000"/>
              </a:lnSpc>
              <a:buFont typeface="Wingdings" pitchFamily="2" charset="2"/>
              <a:buChar char="q"/>
            </a:pPr>
            <a:endParaRPr lang="en-US" b="1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E80013-07A9-4603-8CF6-B95031513E93}" type="slidenum">
              <a:rPr lang="en-US" altLang="zh-CN" smtClean="0"/>
              <a:pPr/>
              <a:t>16</a:t>
            </a:fld>
            <a:endParaRPr lang="en-US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18709040"/>
              </p:ext>
            </p:extLst>
          </p:nvPr>
        </p:nvGraphicFramePr>
        <p:xfrm>
          <a:off x="882651" y="2198525"/>
          <a:ext cx="5496783" cy="2213493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1832261"/>
                <a:gridCol w="1832261"/>
                <a:gridCol w="1832261"/>
              </a:tblGrid>
              <a:tr h="737831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endParaRPr lang="en-US" sz="2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2400" dirty="0" smtClean="0">
                          <a:latin typeface="Arial" pitchFamily="34" charset="0"/>
                          <a:cs typeface="Arial" pitchFamily="34" charset="0"/>
                        </a:rPr>
                        <a:t>1 person</a:t>
                      </a:r>
                      <a:endParaRPr lang="en-US" sz="2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2400" dirty="0" smtClean="0">
                          <a:latin typeface="Arial" pitchFamily="34" charset="0"/>
                          <a:cs typeface="Arial" pitchFamily="34" charset="0"/>
                        </a:rPr>
                        <a:t>2 people</a:t>
                      </a:r>
                      <a:endParaRPr lang="en-US" sz="2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737831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en-US" sz="2400" b="1" dirty="0" smtClean="0">
                          <a:latin typeface="Arial" pitchFamily="34" charset="0"/>
                          <a:cs typeface="Arial" pitchFamily="34" charset="0"/>
                        </a:rPr>
                        <a:t>9 cells</a:t>
                      </a:r>
                      <a:endParaRPr lang="en-US" sz="24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2400" b="1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9</a:t>
                      </a:r>
                      <a:endParaRPr lang="en-US" sz="2400" b="1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2400" b="1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36</a:t>
                      </a:r>
                      <a:endParaRPr lang="en-US" sz="2400" b="1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737831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en-US" sz="2400" b="1" dirty="0" smtClean="0">
                          <a:latin typeface="Arial" pitchFamily="34" charset="0"/>
                          <a:cs typeface="Arial" pitchFamily="34" charset="0"/>
                        </a:rPr>
                        <a:t>36</a:t>
                      </a:r>
                      <a:r>
                        <a:rPr lang="en-US" sz="2400" b="1" baseline="0" dirty="0" smtClean="0">
                          <a:latin typeface="Arial" pitchFamily="34" charset="0"/>
                          <a:cs typeface="Arial" pitchFamily="34" charset="0"/>
                        </a:rPr>
                        <a:t> cells</a:t>
                      </a:r>
                      <a:endParaRPr lang="en-US" sz="24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2400" b="1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36</a:t>
                      </a:r>
                      <a:endParaRPr lang="en-US" sz="2400" b="1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2400" b="1" dirty="0" smtClean="0">
                          <a:solidFill>
                            <a:srgbClr val="FF0000"/>
                          </a:solidFill>
                          <a:latin typeface="Arial" pitchFamily="34" charset="0"/>
                          <a:cs typeface="Arial" pitchFamily="34" charset="0"/>
                        </a:rPr>
                        <a:t>630</a:t>
                      </a:r>
                      <a:endParaRPr lang="en-US" sz="2400" b="1" dirty="0">
                        <a:solidFill>
                          <a:srgbClr val="FF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1739899" y="5476835"/>
            <a:ext cx="607059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630 × 1 min = 10.5 </a:t>
            </a:r>
            <a:r>
              <a:rPr lang="en-US" sz="24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hr</a:t>
            </a:r>
            <a:endParaRPr lang="en-US" sz="2400" b="1" dirty="0" smtClean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529133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7049"/>
            <a:ext cx="8229600" cy="1139825"/>
          </a:xfrm>
        </p:spPr>
        <p:txBody>
          <a:bodyPr/>
          <a:lstStyle/>
          <a:p>
            <a:r>
              <a:rPr lang="en-US" b="1" dirty="0">
                <a:latin typeface="Arial" pitchFamily="34" charset="0"/>
                <a:cs typeface="Arial" pitchFamily="34" charset="0"/>
              </a:rPr>
              <a:t>Fingerprinting N Subjects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0135" y="1600200"/>
            <a:ext cx="7746521" cy="4530725"/>
          </a:xfrm>
        </p:spPr>
        <p:txBody>
          <a:bodyPr/>
          <a:lstStyle/>
          <a:p>
            <a:pPr>
              <a:lnSpc>
                <a:spcPct val="150000"/>
              </a:lnSpc>
              <a:buFont typeface="Wingdings" pitchFamily="2" charset="2"/>
              <a:buChar char="q"/>
            </a:pPr>
            <a:endParaRPr lang="en-US" b="1" dirty="0" smtClean="0">
              <a:latin typeface="Arial" pitchFamily="34" charset="0"/>
              <a:cs typeface="Arial" pitchFamily="34" charset="0"/>
            </a:endParaRPr>
          </a:p>
          <a:p>
            <a:pPr>
              <a:lnSpc>
                <a:spcPct val="150000"/>
              </a:lnSpc>
              <a:buFont typeface="Wingdings" pitchFamily="2" charset="2"/>
              <a:buChar char="q"/>
            </a:pPr>
            <a:endParaRPr lang="en-US" b="1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E80013-07A9-4603-8CF6-B95031513E93}" type="slidenum">
              <a:rPr lang="en-US" altLang="zh-CN" smtClean="0"/>
              <a:pPr/>
              <a:t>17</a:t>
            </a:fld>
            <a:endParaRPr lang="en-US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15324005"/>
              </p:ext>
            </p:extLst>
          </p:nvPr>
        </p:nvGraphicFramePr>
        <p:xfrm>
          <a:off x="882651" y="2198525"/>
          <a:ext cx="7329044" cy="2951324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1832261"/>
                <a:gridCol w="1832261"/>
                <a:gridCol w="1832261"/>
                <a:gridCol w="1832261"/>
              </a:tblGrid>
              <a:tr h="737831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endParaRPr lang="en-US" sz="2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2400" dirty="0" smtClean="0">
                          <a:latin typeface="Arial" pitchFamily="34" charset="0"/>
                          <a:cs typeface="Arial" pitchFamily="34" charset="0"/>
                        </a:rPr>
                        <a:t>1 person</a:t>
                      </a:r>
                      <a:endParaRPr lang="en-US" sz="2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2400" dirty="0" smtClean="0">
                          <a:latin typeface="Arial" pitchFamily="34" charset="0"/>
                          <a:cs typeface="Arial" pitchFamily="34" charset="0"/>
                        </a:rPr>
                        <a:t>2 people</a:t>
                      </a:r>
                      <a:endParaRPr lang="en-US" sz="2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2400" dirty="0" smtClean="0">
                          <a:latin typeface="Arial" pitchFamily="34" charset="0"/>
                          <a:cs typeface="Arial" pitchFamily="34" charset="0"/>
                        </a:rPr>
                        <a:t>3 people</a:t>
                      </a:r>
                      <a:endParaRPr lang="en-US" sz="2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737831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en-US" sz="2400" b="1" dirty="0" smtClean="0">
                          <a:latin typeface="Arial" pitchFamily="34" charset="0"/>
                          <a:cs typeface="Arial" pitchFamily="34" charset="0"/>
                        </a:rPr>
                        <a:t>9 cells</a:t>
                      </a:r>
                      <a:endParaRPr lang="en-US" sz="24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2400" b="1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9</a:t>
                      </a:r>
                      <a:endParaRPr lang="en-US" sz="2400" b="1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2400" b="1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36</a:t>
                      </a:r>
                      <a:endParaRPr lang="en-US" sz="2400" b="1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2400" b="1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84</a:t>
                      </a:r>
                      <a:endParaRPr lang="en-US" sz="2400" b="1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737831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en-US" sz="2400" b="1" dirty="0" smtClean="0">
                          <a:latin typeface="Arial" pitchFamily="34" charset="0"/>
                          <a:cs typeface="Arial" pitchFamily="34" charset="0"/>
                        </a:rPr>
                        <a:t>36</a:t>
                      </a:r>
                      <a:r>
                        <a:rPr lang="en-US" sz="2400" b="1" baseline="0" dirty="0" smtClean="0">
                          <a:latin typeface="Arial" pitchFamily="34" charset="0"/>
                          <a:cs typeface="Arial" pitchFamily="34" charset="0"/>
                        </a:rPr>
                        <a:t> cells</a:t>
                      </a:r>
                      <a:endParaRPr lang="en-US" sz="24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2400" b="1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36</a:t>
                      </a:r>
                      <a:endParaRPr lang="en-US" sz="2400" b="1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2400" b="1" dirty="0" smtClean="0">
                          <a:solidFill>
                            <a:srgbClr val="FF0000"/>
                          </a:solidFill>
                          <a:latin typeface="Arial" pitchFamily="34" charset="0"/>
                          <a:cs typeface="Arial" pitchFamily="34" charset="0"/>
                        </a:rPr>
                        <a:t>630</a:t>
                      </a:r>
                      <a:endParaRPr lang="en-US" sz="2400" b="1" dirty="0">
                        <a:solidFill>
                          <a:srgbClr val="FF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2400" b="1" dirty="0" smtClean="0">
                          <a:solidFill>
                            <a:srgbClr val="FF0000"/>
                          </a:solidFill>
                          <a:latin typeface="Arial" pitchFamily="34" charset="0"/>
                          <a:cs typeface="Arial" pitchFamily="34" charset="0"/>
                        </a:rPr>
                        <a:t>7140</a:t>
                      </a:r>
                      <a:endParaRPr lang="en-US" sz="2400" b="1" dirty="0">
                        <a:solidFill>
                          <a:srgbClr val="FF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737831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en-US" sz="2400" b="1" dirty="0" smtClean="0">
                          <a:latin typeface="Arial" pitchFamily="34" charset="0"/>
                          <a:cs typeface="Arial" pitchFamily="34" charset="0"/>
                        </a:rPr>
                        <a:t>100</a:t>
                      </a:r>
                      <a:r>
                        <a:rPr lang="en-US" sz="2400" b="1" baseline="0" dirty="0" smtClean="0">
                          <a:latin typeface="Arial" pitchFamily="34" charset="0"/>
                          <a:cs typeface="Arial" pitchFamily="34" charset="0"/>
                        </a:rPr>
                        <a:t> cells</a:t>
                      </a:r>
                      <a:endParaRPr lang="en-US" sz="24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2400" b="1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100</a:t>
                      </a:r>
                      <a:endParaRPr lang="en-US" sz="2400" b="1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2400" b="1" dirty="0" smtClean="0">
                          <a:solidFill>
                            <a:srgbClr val="FF0000"/>
                          </a:solidFill>
                          <a:latin typeface="Arial" pitchFamily="34" charset="0"/>
                          <a:cs typeface="Arial" pitchFamily="34" charset="0"/>
                        </a:rPr>
                        <a:t>4950</a:t>
                      </a:r>
                      <a:endParaRPr lang="en-US" sz="2400" b="1" dirty="0">
                        <a:solidFill>
                          <a:srgbClr val="FF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2400" b="1" dirty="0" smtClean="0">
                          <a:solidFill>
                            <a:srgbClr val="FF0000"/>
                          </a:solidFill>
                          <a:latin typeface="Arial" pitchFamily="34" charset="0"/>
                          <a:cs typeface="Arial" pitchFamily="34" charset="0"/>
                        </a:rPr>
                        <a:t>161700</a:t>
                      </a:r>
                      <a:endParaRPr lang="en-US" sz="2400" b="1" dirty="0">
                        <a:solidFill>
                          <a:srgbClr val="FF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1739899" y="5476835"/>
            <a:ext cx="607059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161700 × 1 min = 112 days</a:t>
            </a:r>
          </a:p>
          <a:p>
            <a:r>
              <a:rPr lang="en-US" sz="2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The calibration effort is prohibitive !</a:t>
            </a:r>
            <a:endParaRPr lang="en-US" sz="24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35570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7049"/>
            <a:ext cx="8229600" cy="1139825"/>
          </a:xfrm>
        </p:spPr>
        <p:txBody>
          <a:bodyPr/>
          <a:lstStyle/>
          <a:p>
            <a:r>
              <a:rPr lang="en-US" b="1" dirty="0" smtClean="0">
                <a:latin typeface="Arial" pitchFamily="34" charset="0"/>
                <a:cs typeface="Arial" pitchFamily="34" charset="0"/>
              </a:rPr>
              <a:t>SCPL</a:t>
            </a:r>
            <a:endParaRPr lang="en-US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0135" y="1600200"/>
            <a:ext cx="8279979" cy="4530725"/>
          </a:xfrm>
        </p:spPr>
        <p:txBody>
          <a:bodyPr/>
          <a:lstStyle/>
          <a:p>
            <a:pPr>
              <a:lnSpc>
                <a:spcPct val="150000"/>
              </a:lnSpc>
              <a:buFont typeface="Wingdings" pitchFamily="2" charset="2"/>
              <a:buChar char="q"/>
            </a:pPr>
            <a:r>
              <a:rPr lang="en-US" b="1" dirty="0" smtClean="0">
                <a:latin typeface="Arial" pitchFamily="34" charset="0"/>
                <a:cs typeface="Arial" pitchFamily="34" charset="0"/>
              </a:rPr>
              <a:t>Input:</a:t>
            </a:r>
          </a:p>
          <a:p>
            <a:pPr lvl="1">
              <a:lnSpc>
                <a:spcPct val="150000"/>
              </a:lnSpc>
              <a:buFont typeface="Wingdings" pitchFamily="2" charset="2"/>
              <a:buChar char="q"/>
            </a:pPr>
            <a:r>
              <a:rPr lang="en-US" b="1" dirty="0" smtClean="0">
                <a:latin typeface="Arial" pitchFamily="34" charset="0"/>
                <a:cs typeface="Arial" pitchFamily="34" charset="0"/>
              </a:rPr>
              <a:t>Collecting calibration </a:t>
            </a:r>
            <a:r>
              <a:rPr lang="en-US" b="1" dirty="0">
                <a:latin typeface="Arial" pitchFamily="34" charset="0"/>
                <a:cs typeface="Arial" pitchFamily="34" charset="0"/>
              </a:rPr>
              <a:t>data only </a:t>
            </a:r>
            <a:r>
              <a:rPr lang="en-US" b="1" dirty="0" smtClean="0">
                <a:latin typeface="Arial" pitchFamily="34" charset="0"/>
                <a:cs typeface="Arial" pitchFamily="34" charset="0"/>
              </a:rPr>
              <a:t>from </a:t>
            </a:r>
            <a:r>
              <a:rPr lang="en-US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1 </a:t>
            </a:r>
            <a:r>
              <a:rPr lang="en-US" b="1" dirty="0" smtClean="0">
                <a:latin typeface="Arial" pitchFamily="34" charset="0"/>
                <a:cs typeface="Arial" pitchFamily="34" charset="0"/>
              </a:rPr>
              <a:t>subject</a:t>
            </a:r>
          </a:p>
          <a:p>
            <a:pPr lvl="1">
              <a:lnSpc>
                <a:spcPct val="150000"/>
              </a:lnSpc>
              <a:buFont typeface="Wingdings" pitchFamily="2" charset="2"/>
              <a:buChar char="q"/>
            </a:pPr>
            <a:r>
              <a:rPr lang="en-US" b="1" dirty="0" smtClean="0">
                <a:latin typeface="Arial" pitchFamily="34" charset="0"/>
                <a:cs typeface="Arial" pitchFamily="34" charset="0"/>
              </a:rPr>
              <a:t>Observed RSS change caused by N subjects</a:t>
            </a:r>
          </a:p>
          <a:p>
            <a:pPr>
              <a:lnSpc>
                <a:spcPct val="150000"/>
              </a:lnSpc>
              <a:buFont typeface="Wingdings" pitchFamily="2" charset="2"/>
              <a:buChar char="q"/>
            </a:pPr>
            <a:r>
              <a:rPr lang="en-US" b="1" dirty="0" smtClean="0">
                <a:latin typeface="Arial" pitchFamily="34" charset="0"/>
                <a:cs typeface="Arial" pitchFamily="34" charset="0"/>
              </a:rPr>
              <a:t>Output:</a:t>
            </a:r>
          </a:p>
          <a:p>
            <a:pPr lvl="1">
              <a:lnSpc>
                <a:spcPct val="150000"/>
              </a:lnSpc>
              <a:buFont typeface="Wingdings" pitchFamily="2" charset="2"/>
              <a:buChar char="q"/>
            </a:pPr>
            <a:r>
              <a:rPr lang="en-US" b="1" i="1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count</a:t>
            </a:r>
            <a:r>
              <a:rPr lang="en-US" b="1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b="1" dirty="0">
                <a:latin typeface="Arial" pitchFamily="34" charset="0"/>
                <a:cs typeface="Arial" pitchFamily="34" charset="0"/>
              </a:rPr>
              <a:t>and </a:t>
            </a:r>
            <a:r>
              <a:rPr lang="en-US" b="1" i="1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localize</a:t>
            </a:r>
            <a:r>
              <a:rPr lang="en-US" b="1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N </a:t>
            </a:r>
            <a:r>
              <a:rPr lang="en-US" b="1" dirty="0">
                <a:latin typeface="Arial" pitchFamily="34" charset="0"/>
                <a:cs typeface="Arial" pitchFamily="34" charset="0"/>
              </a:rPr>
              <a:t>subjects</a:t>
            </a:r>
            <a:r>
              <a:rPr lang="en-US" b="1" dirty="0" smtClean="0">
                <a:latin typeface="Arial" pitchFamily="34" charset="0"/>
                <a:cs typeface="Arial" pitchFamily="34" charset="0"/>
              </a:rPr>
              <a:t>.</a:t>
            </a:r>
          </a:p>
          <a:p>
            <a:pPr>
              <a:lnSpc>
                <a:spcPct val="150000"/>
              </a:lnSpc>
              <a:buFont typeface="Wingdings" pitchFamily="2" charset="2"/>
              <a:buChar char="q"/>
            </a:pPr>
            <a:r>
              <a:rPr lang="en-US" b="1" dirty="0" smtClean="0">
                <a:latin typeface="Arial" pitchFamily="34" charset="0"/>
                <a:cs typeface="Arial" pitchFamily="34" charset="0"/>
              </a:rPr>
              <a:t>Main insight:</a:t>
            </a:r>
          </a:p>
          <a:p>
            <a:pPr lvl="1">
              <a:lnSpc>
                <a:spcPct val="150000"/>
              </a:lnSpc>
              <a:buFont typeface="Wingdings" pitchFamily="2" charset="2"/>
              <a:buChar char="q"/>
            </a:pPr>
            <a:r>
              <a:rPr lang="en-US" b="1" dirty="0" smtClean="0">
                <a:latin typeface="Arial" pitchFamily="34" charset="0"/>
                <a:cs typeface="Arial" pitchFamily="34" charset="0"/>
              </a:rPr>
              <a:t>If N is known, localization will be straightforward.</a:t>
            </a:r>
          </a:p>
          <a:p>
            <a:pPr>
              <a:lnSpc>
                <a:spcPct val="150000"/>
              </a:lnSpc>
              <a:buFont typeface="Wingdings" pitchFamily="2" charset="2"/>
              <a:buChar char="q"/>
            </a:pPr>
            <a:endParaRPr lang="en-US" b="1" dirty="0" smtClean="0">
              <a:latin typeface="Arial" pitchFamily="34" charset="0"/>
              <a:cs typeface="Arial" pitchFamily="34" charset="0"/>
            </a:endParaRPr>
          </a:p>
          <a:p>
            <a:pPr lvl="1">
              <a:lnSpc>
                <a:spcPct val="150000"/>
              </a:lnSpc>
              <a:buFont typeface="Wingdings" pitchFamily="2" charset="2"/>
              <a:buChar char="q"/>
            </a:pPr>
            <a:endParaRPr lang="en-US" b="1" dirty="0">
              <a:latin typeface="Arial" pitchFamily="34" charset="0"/>
              <a:cs typeface="Arial" pitchFamily="34" charset="0"/>
            </a:endParaRPr>
          </a:p>
          <a:p>
            <a:pPr lvl="1">
              <a:lnSpc>
                <a:spcPct val="150000"/>
              </a:lnSpc>
              <a:buFont typeface="Wingdings" pitchFamily="2" charset="2"/>
              <a:buChar char="q"/>
            </a:pPr>
            <a:endParaRPr lang="en-US" b="1" dirty="0" smtClean="0">
              <a:latin typeface="Arial" pitchFamily="34" charset="0"/>
              <a:cs typeface="Arial" pitchFamily="34" charset="0"/>
            </a:endParaRPr>
          </a:p>
          <a:p>
            <a:pPr>
              <a:lnSpc>
                <a:spcPct val="150000"/>
              </a:lnSpc>
              <a:buFont typeface="Wingdings" pitchFamily="2" charset="2"/>
              <a:buChar char="q"/>
            </a:pPr>
            <a:endParaRPr lang="en-US" b="1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E80013-07A9-4603-8CF6-B95031513E93}" type="slidenum">
              <a:rPr lang="en-US" altLang="zh-CN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60141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7049"/>
            <a:ext cx="8229600" cy="1139825"/>
          </a:xfrm>
        </p:spPr>
        <p:txBody>
          <a:bodyPr/>
          <a:lstStyle/>
          <a:p>
            <a:r>
              <a:rPr lang="en-US" b="1" dirty="0" smtClean="0">
                <a:latin typeface="Arial" pitchFamily="34" charset="0"/>
                <a:cs typeface="Arial" pitchFamily="34" charset="0"/>
              </a:rPr>
              <a:t>No Subjects</a:t>
            </a:r>
            <a:endParaRPr lang="en-US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E80013-07A9-4603-8CF6-B95031513E93}" type="slidenum">
              <a:rPr lang="en-US" altLang="zh-CN" smtClean="0"/>
              <a:pPr/>
              <a:t>19</a:t>
            </a:fld>
            <a:endParaRPr lang="en-US"/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0163" y="2109788"/>
            <a:ext cx="6543675" cy="3381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218301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7049"/>
            <a:ext cx="8229600" cy="1139825"/>
          </a:xfrm>
        </p:spPr>
        <p:txBody>
          <a:bodyPr/>
          <a:lstStyle/>
          <a:p>
            <a:r>
              <a:rPr lang="en-US" b="1" dirty="0" smtClean="0">
                <a:latin typeface="Arial" pitchFamily="34" charset="0"/>
                <a:cs typeface="Arial" pitchFamily="34" charset="0"/>
              </a:rPr>
              <a:t>Device-free Localization </a:t>
            </a:r>
            <a:endParaRPr lang="en-US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E80013-07A9-4603-8CF6-B95031513E93}" type="slidenum">
              <a:rPr lang="en-US" altLang="zh-CN" smtClean="0"/>
              <a:pPr/>
              <a:t>2</a:t>
            </a:fld>
            <a:endParaRPr lang="en-US" dirty="0"/>
          </a:p>
        </p:txBody>
      </p:sp>
      <p:pic>
        <p:nvPicPr>
          <p:cNvPr id="9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6601" y="1681251"/>
            <a:ext cx="7432699" cy="43671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24026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7049"/>
            <a:ext cx="8229600" cy="1139825"/>
          </a:xfrm>
        </p:spPr>
        <p:txBody>
          <a:bodyPr/>
          <a:lstStyle/>
          <a:p>
            <a:r>
              <a:rPr lang="en-US" b="1" dirty="0" smtClean="0">
                <a:latin typeface="Arial" pitchFamily="34" charset="0"/>
                <a:cs typeface="Arial" pitchFamily="34" charset="0"/>
              </a:rPr>
              <a:t>One Subject</a:t>
            </a:r>
            <a:endParaRPr lang="en-US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E80013-07A9-4603-8CF6-B95031513E93}" type="slidenum">
              <a:rPr lang="en-US" altLang="zh-CN" smtClean="0"/>
              <a:pPr/>
              <a:t>20</a:t>
            </a:fld>
            <a:endParaRPr lang="en-US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0638" y="2103792"/>
            <a:ext cx="6562725" cy="3390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155324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7049"/>
            <a:ext cx="8229600" cy="1139825"/>
          </a:xfrm>
        </p:spPr>
        <p:txBody>
          <a:bodyPr/>
          <a:lstStyle/>
          <a:p>
            <a:r>
              <a:rPr lang="en-US" b="1" dirty="0" smtClean="0">
                <a:latin typeface="Arial" pitchFamily="34" charset="0"/>
                <a:cs typeface="Arial" pitchFamily="34" charset="0"/>
              </a:rPr>
              <a:t>Two Subjects</a:t>
            </a:r>
            <a:endParaRPr lang="en-US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E80013-07A9-4603-8CF6-B95031513E93}" type="slidenum">
              <a:rPr lang="en-US" altLang="zh-CN" smtClean="0"/>
              <a:pPr/>
              <a:t>21</a:t>
            </a:fld>
            <a:endParaRPr lang="en-US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5117" y="2109788"/>
            <a:ext cx="6591300" cy="3400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147577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7049"/>
            <a:ext cx="8229600" cy="1139825"/>
          </a:xfrm>
        </p:spPr>
        <p:txBody>
          <a:bodyPr/>
          <a:lstStyle/>
          <a:p>
            <a:r>
              <a:rPr lang="en-US" b="1" dirty="0" smtClean="0">
                <a:latin typeface="Arial" pitchFamily="34" charset="0"/>
                <a:cs typeface="Arial" pitchFamily="34" charset="0"/>
              </a:rPr>
              <a:t>Measurement</a:t>
            </a:r>
            <a:endParaRPr lang="en-US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E80013-07A9-4603-8CF6-B95031513E93}" type="slidenum">
              <a:rPr lang="en-US" altLang="zh-CN" smtClean="0"/>
              <a:pPr/>
              <a:t>22</a:t>
            </a:fld>
            <a:endParaRPr lang="en-US"/>
          </a:p>
        </p:txBody>
      </p:sp>
      <p:graphicFrame>
        <p:nvGraphicFramePr>
          <p:cNvPr id="8" name="Content Placeholder 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31554877"/>
              </p:ext>
            </p:extLst>
          </p:nvPr>
        </p:nvGraphicFramePr>
        <p:xfrm>
          <a:off x="860611" y="2127318"/>
          <a:ext cx="7621792" cy="2286000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1777814"/>
                <a:gridCol w="1905000"/>
                <a:gridCol w="1809750"/>
                <a:gridCol w="2129228"/>
              </a:tblGrid>
              <a:tr h="332142"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latin typeface="Arial" pitchFamily="34" charset="0"/>
                          <a:cs typeface="Arial" pitchFamily="34" charset="0"/>
                        </a:rPr>
                        <a:t>N</a:t>
                      </a:r>
                      <a:r>
                        <a:rPr lang="en-US" sz="2400" baseline="0" dirty="0" smtClean="0">
                          <a:latin typeface="Arial" pitchFamily="34" charset="0"/>
                          <a:cs typeface="Arial" pitchFamily="34" charset="0"/>
                        </a:rPr>
                        <a:t> = 0</a:t>
                      </a:r>
                      <a:endParaRPr lang="en-US" sz="2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latin typeface="Arial" pitchFamily="34" charset="0"/>
                          <a:cs typeface="Arial" pitchFamily="34" charset="0"/>
                        </a:rPr>
                        <a:t>N = 1</a:t>
                      </a:r>
                      <a:endParaRPr lang="en-US" sz="2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latin typeface="Arial" pitchFamily="34" charset="0"/>
                          <a:cs typeface="Arial" pitchFamily="34" charset="0"/>
                        </a:rPr>
                        <a:t>N = 2</a:t>
                      </a:r>
                      <a:endParaRPr lang="en-US" sz="2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332142">
                <a:tc>
                  <a:txBody>
                    <a:bodyPr/>
                    <a:lstStyle/>
                    <a:p>
                      <a:r>
                        <a:rPr lang="en-US" sz="2400" b="1" dirty="0" smtClean="0">
                          <a:latin typeface="Arial" pitchFamily="34" charset="0"/>
                          <a:cs typeface="Arial" pitchFamily="34" charset="0"/>
                        </a:rPr>
                        <a:t>Link 1</a:t>
                      </a:r>
                      <a:endParaRPr lang="en-US" sz="24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b="1" dirty="0" smtClean="0">
                          <a:latin typeface="Arial" pitchFamily="34" charset="0"/>
                          <a:cs typeface="Arial" pitchFamily="34" charset="0"/>
                        </a:rPr>
                        <a:t>0</a:t>
                      </a:r>
                      <a:endParaRPr lang="en-US" sz="24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b="1" dirty="0" smtClean="0">
                          <a:latin typeface="Arial" pitchFamily="34" charset="0"/>
                          <a:cs typeface="Arial" pitchFamily="34" charset="0"/>
                        </a:rPr>
                        <a:t>4</a:t>
                      </a:r>
                      <a:endParaRPr lang="en-US" sz="24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b="1" dirty="0" smtClean="0">
                          <a:latin typeface="Arial" pitchFamily="34" charset="0"/>
                          <a:cs typeface="Arial" pitchFamily="34" charset="0"/>
                        </a:rPr>
                        <a:t>4</a:t>
                      </a:r>
                      <a:endParaRPr lang="en-US" sz="24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332142">
                <a:tc>
                  <a:txBody>
                    <a:bodyPr/>
                    <a:lstStyle/>
                    <a:p>
                      <a:r>
                        <a:rPr lang="en-US" sz="2400" b="1" dirty="0" smtClean="0">
                          <a:latin typeface="Arial" pitchFamily="34" charset="0"/>
                          <a:cs typeface="Arial" pitchFamily="34" charset="0"/>
                        </a:rPr>
                        <a:t>Link 2</a:t>
                      </a:r>
                      <a:endParaRPr lang="en-US" sz="24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b="1" dirty="0" smtClean="0">
                          <a:latin typeface="Arial" pitchFamily="34" charset="0"/>
                          <a:cs typeface="Arial" pitchFamily="34" charset="0"/>
                        </a:rPr>
                        <a:t>0</a:t>
                      </a:r>
                      <a:endParaRPr lang="en-US" sz="24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b="1" dirty="0" smtClean="0">
                          <a:latin typeface="Arial" pitchFamily="34" charset="0"/>
                          <a:cs typeface="Arial" pitchFamily="34" charset="0"/>
                        </a:rPr>
                        <a:t>5</a:t>
                      </a:r>
                      <a:endParaRPr lang="en-US" sz="24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b="1" dirty="0" smtClean="0">
                          <a:latin typeface="Arial" pitchFamily="34" charset="0"/>
                          <a:cs typeface="Arial" pitchFamily="34" charset="0"/>
                        </a:rPr>
                        <a:t>7</a:t>
                      </a:r>
                      <a:endParaRPr lang="en-US" sz="24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332142">
                <a:tc>
                  <a:txBody>
                    <a:bodyPr/>
                    <a:lstStyle/>
                    <a:p>
                      <a:r>
                        <a:rPr lang="en-US" sz="2400" b="1" dirty="0" smtClean="0">
                          <a:latin typeface="Arial" pitchFamily="34" charset="0"/>
                          <a:cs typeface="Arial" pitchFamily="34" charset="0"/>
                        </a:rPr>
                        <a:t>Link 3</a:t>
                      </a:r>
                      <a:endParaRPr lang="en-US" sz="24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b="1" dirty="0" smtClean="0">
                          <a:latin typeface="Arial" pitchFamily="34" charset="0"/>
                          <a:cs typeface="Arial" pitchFamily="34" charset="0"/>
                        </a:rPr>
                        <a:t>0</a:t>
                      </a:r>
                      <a:endParaRPr lang="en-US" sz="24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b="1" dirty="0" smtClean="0">
                          <a:latin typeface="Arial" pitchFamily="34" charset="0"/>
                          <a:cs typeface="Arial" pitchFamily="34" charset="0"/>
                        </a:rPr>
                        <a:t>0</a:t>
                      </a:r>
                      <a:endParaRPr lang="en-US" sz="24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b="1" dirty="0" smtClean="0">
                          <a:latin typeface="Arial" pitchFamily="34" charset="0"/>
                          <a:cs typeface="Arial" pitchFamily="34" charset="0"/>
                        </a:rPr>
                        <a:t>5</a:t>
                      </a:r>
                      <a:endParaRPr lang="en-US" sz="24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332142">
                <a:tc>
                  <a:txBody>
                    <a:bodyPr/>
                    <a:lstStyle/>
                    <a:p>
                      <a:r>
                        <a:rPr lang="en-US" sz="2400" b="1" dirty="0" smtClean="0">
                          <a:latin typeface="Arial" pitchFamily="34" charset="0"/>
                          <a:cs typeface="Arial" pitchFamily="34" charset="0"/>
                        </a:rPr>
                        <a:t>Total (∆</a:t>
                      </a:r>
                      <a:r>
                        <a:rPr lang="en-US" sz="1400" b="1" dirty="0" smtClean="0">
                          <a:latin typeface="Arial" pitchFamily="34" charset="0"/>
                          <a:cs typeface="Arial" pitchFamily="34" charset="0"/>
                        </a:rPr>
                        <a:t>N</a:t>
                      </a:r>
                      <a:r>
                        <a:rPr lang="en-US" sz="2400" b="1" dirty="0" smtClean="0">
                          <a:latin typeface="Arial" pitchFamily="34" charset="0"/>
                          <a:cs typeface="Arial" pitchFamily="34" charset="0"/>
                        </a:rPr>
                        <a:t>)</a:t>
                      </a:r>
                      <a:endParaRPr lang="en-US" sz="24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b="1" dirty="0" smtClean="0">
                          <a:solidFill>
                            <a:srgbClr val="FF0000"/>
                          </a:solidFill>
                          <a:latin typeface="Arial" pitchFamily="34" charset="0"/>
                          <a:cs typeface="Arial" pitchFamily="34" charset="0"/>
                        </a:rPr>
                        <a:t>0</a:t>
                      </a:r>
                      <a:endParaRPr lang="en-US" sz="2400" b="1" dirty="0">
                        <a:solidFill>
                          <a:srgbClr val="FF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b="1" dirty="0" smtClean="0">
                          <a:solidFill>
                            <a:srgbClr val="FF0000"/>
                          </a:solidFill>
                          <a:latin typeface="Arial" pitchFamily="34" charset="0"/>
                          <a:cs typeface="Arial" pitchFamily="34" charset="0"/>
                        </a:rPr>
                        <a:t>9</a:t>
                      </a:r>
                      <a:endParaRPr lang="en-US" sz="2400" b="1" dirty="0">
                        <a:solidFill>
                          <a:srgbClr val="FF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b="1" dirty="0" smtClean="0">
                          <a:solidFill>
                            <a:srgbClr val="FF0000"/>
                          </a:solidFill>
                          <a:latin typeface="Arial" pitchFamily="34" charset="0"/>
                          <a:cs typeface="Arial" pitchFamily="34" charset="0"/>
                        </a:rPr>
                        <a:t>16</a:t>
                      </a:r>
                      <a:endParaRPr lang="en-US" sz="2400" b="1" dirty="0">
                        <a:solidFill>
                          <a:srgbClr val="FF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3416966" y="4624620"/>
            <a:ext cx="2299689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∆</a:t>
            </a:r>
            <a:r>
              <a:rPr lang="en-US" sz="18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N       </a:t>
            </a:r>
            <a:r>
              <a:rPr lang="en-US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N</a:t>
            </a:r>
            <a:r>
              <a:rPr lang="en-US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?</a:t>
            </a:r>
          </a:p>
          <a:p>
            <a:endParaRPr lang="en-US" b="1" dirty="0" smtClean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r>
              <a:rPr lang="en-US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∆</a:t>
            </a:r>
            <a:r>
              <a:rPr lang="en-US" sz="18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N</a:t>
            </a:r>
            <a:r>
              <a:rPr lang="en-US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/ ∆</a:t>
            </a:r>
            <a:r>
              <a:rPr lang="en-US" sz="18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1</a:t>
            </a:r>
            <a:r>
              <a:rPr lang="en-US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= N?</a:t>
            </a: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4041" y="4776538"/>
            <a:ext cx="312782" cy="2829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788961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7049"/>
            <a:ext cx="8229600" cy="1139825"/>
          </a:xfrm>
        </p:spPr>
        <p:txBody>
          <a:bodyPr/>
          <a:lstStyle/>
          <a:p>
            <a:r>
              <a:rPr lang="en-US" b="1" dirty="0" smtClean="0">
                <a:latin typeface="Arial" pitchFamily="34" charset="0"/>
                <a:cs typeface="Arial" pitchFamily="34" charset="0"/>
              </a:rPr>
              <a:t>Linear relationship</a:t>
            </a:r>
            <a:endParaRPr lang="en-US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E80013-07A9-4603-8CF6-B95031513E93}" type="slidenum">
              <a:rPr lang="en-US" altLang="zh-CN" smtClean="0"/>
              <a:pPr/>
              <a:t>23</a:t>
            </a:fld>
            <a:endParaRPr lang="en-US"/>
          </a:p>
        </p:txBody>
      </p:sp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81778" y="1611042"/>
            <a:ext cx="5749278" cy="4404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304180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7049"/>
            <a:ext cx="8229600" cy="1139825"/>
          </a:xfrm>
        </p:spPr>
        <p:txBody>
          <a:bodyPr/>
          <a:lstStyle/>
          <a:p>
            <a:r>
              <a:rPr lang="en-US" b="1" dirty="0">
                <a:latin typeface="Arial" pitchFamily="34" charset="0"/>
                <a:cs typeface="Arial" pitchFamily="34" charset="0"/>
              </a:rPr>
              <a:t>Measurement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E80013-07A9-4603-8CF6-B95031513E93}" type="slidenum">
              <a:rPr lang="en-US" altLang="zh-CN" smtClean="0"/>
              <a:pPr/>
              <a:t>24</a:t>
            </a:fld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1957892" y="5401346"/>
            <a:ext cx="56692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Nonlinear problem!</a:t>
            </a:r>
            <a:endParaRPr lang="en-US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4562475" y="4044073"/>
            <a:ext cx="130978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1.6</a:t>
            </a:r>
            <a:endParaRPr lang="en-US" sz="24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47838" y="1599949"/>
            <a:ext cx="5648325" cy="439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TextBox 11"/>
          <p:cNvSpPr txBox="1"/>
          <p:nvPr/>
        </p:nvSpPr>
        <p:spPr>
          <a:xfrm>
            <a:off x="3572568" y="6039102"/>
            <a:ext cx="229968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∆</a:t>
            </a:r>
            <a:r>
              <a:rPr lang="en-US" sz="18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N</a:t>
            </a:r>
            <a:r>
              <a:rPr lang="en-US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/ ∆</a:t>
            </a:r>
            <a:r>
              <a:rPr lang="en-US" sz="18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1</a:t>
            </a:r>
            <a:r>
              <a:rPr lang="en-US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&lt; N</a:t>
            </a:r>
          </a:p>
        </p:txBody>
      </p:sp>
      <p:sp>
        <p:nvSpPr>
          <p:cNvPr id="5" name="Freeform 4"/>
          <p:cNvSpPr/>
          <p:nvPr/>
        </p:nvSpPr>
        <p:spPr bwMode="auto">
          <a:xfrm>
            <a:off x="3108960" y="3205213"/>
            <a:ext cx="3176337" cy="2030930"/>
          </a:xfrm>
          <a:custGeom>
            <a:avLst/>
            <a:gdLst>
              <a:gd name="connsiteX0" fmla="*/ 0 w 3176337"/>
              <a:gd name="connsiteY0" fmla="*/ 2030930 h 2030930"/>
              <a:gd name="connsiteX1" fmla="*/ 3176337 w 3176337"/>
              <a:gd name="connsiteY1" fmla="*/ 0 h 20309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3176337" h="2030930">
                <a:moveTo>
                  <a:pt x="0" y="2030930"/>
                </a:moveTo>
                <a:lnTo>
                  <a:pt x="3176337" y="0"/>
                </a:lnTo>
              </a:path>
            </a:pathLst>
          </a:cu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800" b="0" i="0" u="none" strike="noStrike" cap="none" normalizeH="0" baseline="0" smtClean="0">
              <a:ln>
                <a:noFill/>
              </a:ln>
              <a:solidFill>
                <a:srgbClr val="3333CC"/>
              </a:solidFill>
              <a:effectLst/>
              <a:latin typeface="Verdana" pitchFamily="34" charset="0"/>
            </a:endParaRPr>
          </a:p>
        </p:txBody>
      </p:sp>
      <p:sp>
        <p:nvSpPr>
          <p:cNvPr id="14" name="Freeform 13"/>
          <p:cNvSpPr/>
          <p:nvPr/>
        </p:nvSpPr>
        <p:spPr bwMode="auto">
          <a:xfrm>
            <a:off x="3022333" y="3272589"/>
            <a:ext cx="3031958" cy="1963554"/>
          </a:xfrm>
          <a:custGeom>
            <a:avLst/>
            <a:gdLst>
              <a:gd name="connsiteX0" fmla="*/ 0 w 3031958"/>
              <a:gd name="connsiteY0" fmla="*/ 1963554 h 1963554"/>
              <a:gd name="connsiteX1" fmla="*/ 3031958 w 3031958"/>
              <a:gd name="connsiteY1" fmla="*/ 0 h 1963554"/>
              <a:gd name="connsiteX2" fmla="*/ 3031958 w 3031958"/>
              <a:gd name="connsiteY2" fmla="*/ 0 h 19635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031958" h="1963554">
                <a:moveTo>
                  <a:pt x="0" y="1963554"/>
                </a:moveTo>
                <a:lnTo>
                  <a:pt x="3031958" y="0"/>
                </a:lnTo>
                <a:lnTo>
                  <a:pt x="3031958" y="0"/>
                </a:lnTo>
              </a:path>
            </a:pathLst>
          </a:cu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800" b="0" i="0" u="none" strike="noStrike" cap="none" normalizeH="0" baseline="0" smtClean="0">
              <a:ln>
                <a:noFill/>
              </a:ln>
              <a:solidFill>
                <a:srgbClr val="3333CC"/>
              </a:solidFill>
              <a:effectLst/>
              <a:latin typeface="Verdana" pitchFamily="34" charset="0"/>
            </a:endParaRPr>
          </a:p>
        </p:txBody>
      </p:sp>
      <p:sp>
        <p:nvSpPr>
          <p:cNvPr id="22" name="Freeform 21"/>
          <p:cNvSpPr/>
          <p:nvPr/>
        </p:nvSpPr>
        <p:spPr bwMode="auto">
          <a:xfrm>
            <a:off x="3022333" y="3320716"/>
            <a:ext cx="3022332" cy="1944303"/>
          </a:xfrm>
          <a:custGeom>
            <a:avLst/>
            <a:gdLst>
              <a:gd name="connsiteX0" fmla="*/ 0 w 3022332"/>
              <a:gd name="connsiteY0" fmla="*/ 1944303 h 1944303"/>
              <a:gd name="connsiteX1" fmla="*/ 760395 w 3022332"/>
              <a:gd name="connsiteY1" fmla="*/ 1106905 h 1944303"/>
              <a:gd name="connsiteX2" fmla="*/ 1501541 w 3022332"/>
              <a:gd name="connsiteY2" fmla="*/ 616017 h 1944303"/>
              <a:gd name="connsiteX3" fmla="*/ 2261936 w 3022332"/>
              <a:gd name="connsiteY3" fmla="*/ 221381 h 1944303"/>
              <a:gd name="connsiteX4" fmla="*/ 3022332 w 3022332"/>
              <a:gd name="connsiteY4" fmla="*/ 0 h 1944303"/>
              <a:gd name="connsiteX5" fmla="*/ 3022332 w 3022332"/>
              <a:gd name="connsiteY5" fmla="*/ 0 h 19443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022332" h="1944303">
                <a:moveTo>
                  <a:pt x="0" y="1944303"/>
                </a:moveTo>
                <a:cubicBezTo>
                  <a:pt x="255069" y="1636294"/>
                  <a:pt x="510138" y="1328286"/>
                  <a:pt x="760395" y="1106905"/>
                </a:cubicBezTo>
                <a:cubicBezTo>
                  <a:pt x="1010652" y="885524"/>
                  <a:pt x="1251284" y="763604"/>
                  <a:pt x="1501541" y="616017"/>
                </a:cubicBezTo>
                <a:cubicBezTo>
                  <a:pt x="1751798" y="468430"/>
                  <a:pt x="2008471" y="324050"/>
                  <a:pt x="2261936" y="221381"/>
                </a:cubicBezTo>
                <a:cubicBezTo>
                  <a:pt x="2515401" y="118711"/>
                  <a:pt x="3022332" y="0"/>
                  <a:pt x="3022332" y="0"/>
                </a:cubicBezTo>
                <a:lnTo>
                  <a:pt x="3022332" y="0"/>
                </a:lnTo>
              </a:path>
            </a:pathLst>
          </a:cu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800" b="0" i="0" u="none" strike="noStrike" cap="none" normalizeH="0" baseline="0" smtClean="0">
              <a:ln>
                <a:noFill/>
              </a:ln>
              <a:solidFill>
                <a:srgbClr val="3333CC"/>
              </a:solidFill>
              <a:effectLst/>
              <a:latin typeface="Verdana" pitchFamily="34" charset="0"/>
            </a:endParaRPr>
          </a:p>
        </p:txBody>
      </p:sp>
      <p:sp>
        <p:nvSpPr>
          <p:cNvPr id="46" name="Freeform 45"/>
          <p:cNvSpPr/>
          <p:nvPr/>
        </p:nvSpPr>
        <p:spPr bwMode="auto">
          <a:xfrm>
            <a:off x="3041583" y="3272590"/>
            <a:ext cx="3022332" cy="1973179"/>
          </a:xfrm>
          <a:custGeom>
            <a:avLst/>
            <a:gdLst>
              <a:gd name="connsiteX0" fmla="*/ 0 w 3022332"/>
              <a:gd name="connsiteY0" fmla="*/ 1973179 h 1973179"/>
              <a:gd name="connsiteX1" fmla="*/ 760395 w 3022332"/>
              <a:gd name="connsiteY1" fmla="*/ 1164657 h 1973179"/>
              <a:gd name="connsiteX2" fmla="*/ 1501541 w 3022332"/>
              <a:gd name="connsiteY2" fmla="*/ 654518 h 1973179"/>
              <a:gd name="connsiteX3" fmla="*/ 2281187 w 3022332"/>
              <a:gd name="connsiteY3" fmla="*/ 221381 h 1973179"/>
              <a:gd name="connsiteX4" fmla="*/ 3022332 w 3022332"/>
              <a:gd name="connsiteY4" fmla="*/ 0 h 19731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022332" h="1973179">
                <a:moveTo>
                  <a:pt x="0" y="1973179"/>
                </a:moveTo>
                <a:cubicBezTo>
                  <a:pt x="255069" y="1678806"/>
                  <a:pt x="510138" y="1384434"/>
                  <a:pt x="760395" y="1164657"/>
                </a:cubicBezTo>
                <a:cubicBezTo>
                  <a:pt x="1010652" y="944880"/>
                  <a:pt x="1248076" y="811731"/>
                  <a:pt x="1501541" y="654518"/>
                </a:cubicBezTo>
                <a:cubicBezTo>
                  <a:pt x="1755006" y="497305"/>
                  <a:pt x="2027722" y="330467"/>
                  <a:pt x="2281187" y="221381"/>
                </a:cubicBezTo>
                <a:cubicBezTo>
                  <a:pt x="2534652" y="112295"/>
                  <a:pt x="2778492" y="56147"/>
                  <a:pt x="3022332" y="0"/>
                </a:cubicBezTo>
              </a:path>
            </a:pathLst>
          </a:custGeom>
          <a:noFill/>
          <a:ln w="317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800" b="0" i="0" u="none" strike="noStrike" cap="none" normalizeH="0" baseline="0" smtClean="0">
              <a:ln>
                <a:noFill/>
              </a:ln>
              <a:solidFill>
                <a:srgbClr val="3333CC"/>
              </a:solidFill>
              <a:effectLst/>
              <a:latin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920416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7049"/>
            <a:ext cx="8229600" cy="1139825"/>
          </a:xfrm>
        </p:spPr>
        <p:txBody>
          <a:bodyPr/>
          <a:lstStyle/>
          <a:p>
            <a:r>
              <a:rPr lang="en-US" b="1" dirty="0" smtClean="0">
                <a:latin typeface="Arial" pitchFamily="34" charset="0"/>
                <a:cs typeface="Arial" pitchFamily="34" charset="0"/>
              </a:rPr>
              <a:t>Closer </a:t>
            </a:r>
            <a:r>
              <a:rPr lang="en-US" b="1" dirty="0">
                <a:latin typeface="Arial" pitchFamily="34" charset="0"/>
                <a:cs typeface="Arial" pitchFamily="34" charset="0"/>
              </a:rPr>
              <a:t>L</a:t>
            </a:r>
            <a:r>
              <a:rPr lang="en-US" b="1" dirty="0" smtClean="0">
                <a:latin typeface="Arial" pitchFamily="34" charset="0"/>
                <a:cs typeface="Arial" pitchFamily="34" charset="0"/>
              </a:rPr>
              <a:t>ook at RSS change </a:t>
            </a:r>
            <a:endParaRPr lang="en-US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E80013-07A9-4603-8CF6-B95031513E93}" type="slidenum">
              <a:rPr lang="en-US" altLang="zh-CN" smtClean="0"/>
              <a:pPr/>
              <a:t>25</a:t>
            </a:fld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751" y="1988325"/>
            <a:ext cx="2292313" cy="2300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742951" y="2007377"/>
            <a:ext cx="10287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4</a:t>
            </a:r>
            <a:r>
              <a:rPr lang="en-US" sz="18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dB</a:t>
            </a:r>
            <a:endParaRPr lang="en-US" sz="18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790576" y="3047954"/>
            <a:ext cx="10001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5</a:t>
            </a:r>
            <a:r>
              <a:rPr lang="en-US" sz="18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dB</a:t>
            </a:r>
            <a:endParaRPr lang="en-US" sz="18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361747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7049"/>
            <a:ext cx="8229600" cy="1139825"/>
          </a:xfrm>
        </p:spPr>
        <p:txBody>
          <a:bodyPr/>
          <a:lstStyle/>
          <a:p>
            <a:r>
              <a:rPr lang="en-US" b="1" dirty="0">
                <a:latin typeface="Arial" pitchFamily="34" charset="0"/>
                <a:cs typeface="Arial" pitchFamily="34" charset="0"/>
              </a:rPr>
              <a:t>Closer Look at RSS change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E80013-07A9-4603-8CF6-B95031513E93}" type="slidenum">
              <a:rPr lang="en-US" altLang="zh-CN" smtClean="0"/>
              <a:pPr/>
              <a:t>26</a:t>
            </a:fld>
            <a:endParaRPr lang="en-US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01956" y="1988326"/>
            <a:ext cx="2300300" cy="2300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TextBox 15"/>
          <p:cNvSpPr txBox="1"/>
          <p:nvPr/>
        </p:nvSpPr>
        <p:spPr>
          <a:xfrm>
            <a:off x="4181475" y="3912377"/>
            <a:ext cx="115482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5 dB</a:t>
            </a:r>
            <a:endParaRPr lang="en-US" sz="18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3695700" y="3009854"/>
            <a:ext cx="9183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6 dB</a:t>
            </a:r>
            <a:endParaRPr lang="en-US" sz="18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361747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7049"/>
            <a:ext cx="8229600" cy="1139825"/>
          </a:xfrm>
        </p:spPr>
        <p:txBody>
          <a:bodyPr/>
          <a:lstStyle/>
          <a:p>
            <a:r>
              <a:rPr lang="en-US" b="1" dirty="0">
                <a:latin typeface="Arial" pitchFamily="34" charset="0"/>
                <a:cs typeface="Arial" pitchFamily="34" charset="0"/>
              </a:rPr>
              <a:t>Closer Look at RSS change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E80013-07A9-4603-8CF6-B95031513E93}" type="slidenum">
              <a:rPr lang="en-US" altLang="zh-CN" smtClean="0"/>
              <a:pPr/>
              <a:t>27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2085028" y="4711847"/>
            <a:ext cx="5374576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4 dB + 0 dB = 4 dB                </a:t>
            </a:r>
            <a:r>
              <a:rPr lang="en-US" b="1" dirty="0" smtClean="0">
                <a:solidFill>
                  <a:srgbClr val="FF0000"/>
                </a:solidFill>
                <a:latin typeface="华文中宋" pitchFamily="2" charset="-122"/>
                <a:ea typeface="华文中宋" pitchFamily="2" charset="-122"/>
                <a:cs typeface="Arial" pitchFamily="34" charset="0"/>
              </a:rPr>
              <a:t>√</a:t>
            </a:r>
            <a:endParaRPr lang="en-US" b="1" dirty="0" smtClean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 algn="l"/>
            <a:r>
              <a:rPr lang="en-US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5 </a:t>
            </a:r>
            <a:r>
              <a:rPr lang="en-US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dB + 6 </a:t>
            </a:r>
            <a:r>
              <a:rPr lang="en-US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dB = 11 dB  </a:t>
            </a:r>
            <a:r>
              <a:rPr lang="en-US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≠ 7 dB  </a:t>
            </a:r>
            <a:r>
              <a:rPr lang="en-US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X</a:t>
            </a:r>
            <a:endParaRPr lang="en-US" b="1" dirty="0" smtClean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 algn="l"/>
            <a:r>
              <a:rPr lang="en-US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0 dB + 5 dB = 5 dB                </a:t>
            </a:r>
            <a:r>
              <a:rPr lang="en-US" b="1" dirty="0" smtClean="0">
                <a:solidFill>
                  <a:srgbClr val="FF0000"/>
                </a:solidFill>
                <a:latin typeface="华文中宋" pitchFamily="2" charset="-122"/>
                <a:ea typeface="华文中宋" pitchFamily="2" charset="-122"/>
                <a:cs typeface="Arial" pitchFamily="34" charset="0"/>
              </a:rPr>
              <a:t>√</a:t>
            </a:r>
            <a:endParaRPr lang="en-US" b="1" dirty="0" smtClean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625541" y="2876865"/>
            <a:ext cx="42192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 smtClean="0">
                <a:latin typeface="Arial" pitchFamily="34" charset="0"/>
                <a:cs typeface="Arial" pitchFamily="34" charset="0"/>
              </a:rPr>
              <a:t>=                           </a:t>
            </a:r>
            <a:endParaRPr lang="en-U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833164" y="2876865"/>
            <a:ext cx="42192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>
                <a:latin typeface="Arial" pitchFamily="34" charset="0"/>
                <a:cs typeface="Arial" pitchFamily="34" charset="0"/>
              </a:rPr>
              <a:t>+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751" y="1988325"/>
            <a:ext cx="2292313" cy="2300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01956" y="1988326"/>
            <a:ext cx="2300300" cy="2300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4290" y="1988327"/>
            <a:ext cx="2300298" cy="23002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" name="TextBox 19"/>
          <p:cNvSpPr txBox="1"/>
          <p:nvPr/>
        </p:nvSpPr>
        <p:spPr>
          <a:xfrm>
            <a:off x="8446711" y="2876865"/>
            <a:ext cx="42192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 smtClean="0">
                <a:latin typeface="Arial" pitchFamily="34" charset="0"/>
                <a:cs typeface="Arial" pitchFamily="34" charset="0"/>
              </a:rPr>
              <a:t>?</a:t>
            </a:r>
            <a:endParaRPr lang="en-U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742951" y="2007377"/>
            <a:ext cx="10287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4</a:t>
            </a:r>
            <a:r>
              <a:rPr lang="en-US" sz="18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dB</a:t>
            </a:r>
            <a:endParaRPr lang="en-US" sz="18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790576" y="3047954"/>
            <a:ext cx="10001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5</a:t>
            </a:r>
            <a:r>
              <a:rPr lang="en-US" sz="18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dB</a:t>
            </a:r>
            <a:endParaRPr lang="en-US" sz="18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4181475" y="3912377"/>
            <a:ext cx="115482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5 dB</a:t>
            </a:r>
            <a:endParaRPr lang="en-US" sz="18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3695700" y="3009854"/>
            <a:ext cx="9183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6 dB</a:t>
            </a:r>
            <a:endParaRPr lang="en-US" sz="18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6964283" y="3907648"/>
            <a:ext cx="115482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5 dB</a:t>
            </a:r>
            <a:endParaRPr lang="en-US" sz="18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6478508" y="3005125"/>
            <a:ext cx="9183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7 dB</a:t>
            </a:r>
            <a:endParaRPr lang="en-US" sz="18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6341940" y="2007377"/>
            <a:ext cx="10287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4</a:t>
            </a:r>
            <a:r>
              <a:rPr lang="en-US" sz="18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dB</a:t>
            </a:r>
            <a:endParaRPr lang="en-US" sz="18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359367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7049"/>
            <a:ext cx="8229600" cy="1139825"/>
          </a:xfrm>
        </p:spPr>
        <p:txBody>
          <a:bodyPr/>
          <a:lstStyle/>
          <a:p>
            <a:r>
              <a:rPr lang="en-US" b="1" dirty="0">
                <a:latin typeface="Arial" pitchFamily="34" charset="0"/>
                <a:cs typeface="Arial" pitchFamily="34" charset="0"/>
              </a:rPr>
              <a:t>Closer Look at RSS change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E80013-07A9-4603-8CF6-B95031513E93}" type="slidenum">
              <a:rPr lang="en-US" altLang="zh-CN" smtClean="0"/>
              <a:pPr/>
              <a:t>28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502751" y="4711847"/>
            <a:ext cx="7943959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5 </a:t>
            </a:r>
            <a:r>
              <a:rPr lang="en-US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dB + 6 dB ≠ 7 dB   X</a:t>
            </a:r>
          </a:p>
          <a:p>
            <a:endParaRPr lang="en-US" b="1" dirty="0" smtClean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r>
              <a:rPr lang="en-US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Shared </a:t>
            </a:r>
            <a:r>
              <a:rPr lang="en-US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links observe nonlinear </a:t>
            </a:r>
            <a:r>
              <a:rPr lang="en-US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fading </a:t>
            </a:r>
            <a:r>
              <a:rPr lang="en-US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e</a:t>
            </a:r>
            <a:r>
              <a:rPr lang="en-US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ffect from </a:t>
            </a:r>
            <a:r>
              <a:rPr lang="en-US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multiple people 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5625541" y="2876865"/>
            <a:ext cx="42192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 smtClean="0">
                <a:latin typeface="Arial" pitchFamily="34" charset="0"/>
                <a:cs typeface="Arial" pitchFamily="34" charset="0"/>
              </a:rPr>
              <a:t>≠                           </a:t>
            </a:r>
            <a:endParaRPr lang="en-U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833164" y="2876865"/>
            <a:ext cx="42192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>
                <a:latin typeface="Arial" pitchFamily="34" charset="0"/>
                <a:cs typeface="Arial" pitchFamily="34" charset="0"/>
              </a:rPr>
              <a:t>+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751" y="1988325"/>
            <a:ext cx="2292313" cy="2300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01956" y="1988326"/>
            <a:ext cx="2300300" cy="2300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4290" y="1988327"/>
            <a:ext cx="2300298" cy="23002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" name="TextBox 19"/>
          <p:cNvSpPr txBox="1"/>
          <p:nvPr/>
        </p:nvSpPr>
        <p:spPr>
          <a:xfrm>
            <a:off x="8446711" y="2876865"/>
            <a:ext cx="42192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>
                <a:latin typeface="Arial" pitchFamily="34" charset="0"/>
                <a:cs typeface="Arial" pitchFamily="34" charset="0"/>
              </a:rPr>
              <a:t>!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790576" y="3047954"/>
            <a:ext cx="10001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5</a:t>
            </a:r>
            <a:r>
              <a:rPr lang="en-US" sz="18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dB</a:t>
            </a:r>
            <a:endParaRPr lang="en-US" sz="18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3695700" y="3009854"/>
            <a:ext cx="9183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6 dB</a:t>
            </a:r>
            <a:endParaRPr lang="en-US" sz="18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6478508" y="3005125"/>
            <a:ext cx="9183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7 dB</a:t>
            </a:r>
            <a:endParaRPr lang="en-US" sz="18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428330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endParaRPr lang="en-US" dirty="0" smtClean="0"/>
          </a:p>
          <a:p>
            <a:pPr marL="0" indent="0" algn="ctr">
              <a:buNone/>
            </a:pPr>
            <a:r>
              <a:rPr lang="en-US" sz="4000" b="1" dirty="0" smtClean="0">
                <a:latin typeface="Arial" pitchFamily="34" charset="0"/>
                <a:cs typeface="Arial" pitchFamily="34" charset="0"/>
              </a:rPr>
              <a:t>SCPL Part </a:t>
            </a:r>
            <a:r>
              <a:rPr lang="en-US" sz="4000" b="1" dirty="0">
                <a:latin typeface="Arial" pitchFamily="34" charset="0"/>
                <a:cs typeface="Arial" pitchFamily="34" charset="0"/>
              </a:rPr>
              <a:t>I</a:t>
            </a:r>
          </a:p>
          <a:p>
            <a:pPr marL="0" indent="0" algn="ctr">
              <a:buNone/>
            </a:pPr>
            <a:r>
              <a:rPr lang="en-US" sz="4000" b="1" dirty="0" smtClean="0">
                <a:latin typeface="Arial" pitchFamily="34" charset="0"/>
                <a:cs typeface="Arial" pitchFamily="34" charset="0"/>
              </a:rPr>
              <a:t>Sequential Counting (SC)</a:t>
            </a:r>
            <a:endParaRPr lang="en-US" sz="40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E80013-07A9-4603-8CF6-B95031513E93}" type="slidenum">
              <a:rPr lang="en-US" altLang="zh-CN" smtClean="0"/>
              <a:pPr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53170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7049"/>
            <a:ext cx="8229600" cy="1139825"/>
          </a:xfrm>
        </p:spPr>
        <p:txBody>
          <a:bodyPr/>
          <a:lstStyle/>
          <a:p>
            <a:r>
              <a:rPr lang="en-US" b="1" dirty="0">
                <a:latin typeface="Arial" pitchFamily="34" charset="0"/>
                <a:cs typeface="Arial" pitchFamily="34" charset="0"/>
              </a:rPr>
              <a:t>Device-free </a:t>
            </a:r>
            <a:r>
              <a:rPr lang="en-US" b="1" dirty="0" smtClean="0">
                <a:latin typeface="Arial" pitchFamily="34" charset="0"/>
                <a:cs typeface="Arial" pitchFamily="34" charset="0"/>
              </a:rPr>
              <a:t>Localization</a:t>
            </a:r>
            <a:endParaRPr lang="en-US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E80013-07A9-4603-8CF6-B95031513E93}" type="slidenum">
              <a:rPr lang="en-US" altLang="zh-CN" smtClean="0"/>
              <a:pPr/>
              <a:t>3</a:t>
            </a:fld>
            <a:endParaRPr lang="en-US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7328" y="1688789"/>
            <a:ext cx="7432099" cy="43678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939912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7049"/>
            <a:ext cx="8229600" cy="1139825"/>
          </a:xfrm>
        </p:spPr>
        <p:txBody>
          <a:bodyPr/>
          <a:lstStyle/>
          <a:p>
            <a:r>
              <a:rPr lang="en-US" b="1" dirty="0" smtClean="0">
                <a:latin typeface="Arial" pitchFamily="34" charset="0"/>
                <a:cs typeface="Arial" pitchFamily="34" charset="0"/>
              </a:rPr>
              <a:t>Counting algorithm</a:t>
            </a:r>
            <a:endParaRPr lang="en-US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0135" y="1600200"/>
            <a:ext cx="8285074" cy="4530725"/>
          </a:xfrm>
        </p:spPr>
        <p:txBody>
          <a:bodyPr/>
          <a:lstStyle/>
          <a:p>
            <a:pPr>
              <a:lnSpc>
                <a:spcPct val="150000"/>
              </a:lnSpc>
              <a:buFont typeface="Wingdings" pitchFamily="2" charset="2"/>
              <a:buChar char="q"/>
            </a:pPr>
            <a:endParaRPr lang="en-US" b="1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E80013-07A9-4603-8CF6-B95031513E93}" type="slidenum">
              <a:rPr lang="en-US" altLang="zh-CN" smtClean="0"/>
              <a:pPr/>
              <a:t>30</a:t>
            </a:fld>
            <a:endParaRPr lang="en-US"/>
          </a:p>
        </p:txBody>
      </p:sp>
      <p:pic>
        <p:nvPicPr>
          <p:cNvPr id="266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98462" y="1600199"/>
            <a:ext cx="4854763" cy="50171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4229593" y="3057080"/>
            <a:ext cx="123203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Detection</a:t>
            </a:r>
            <a:endParaRPr lang="en-US" sz="12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550742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7049"/>
            <a:ext cx="8229600" cy="1139825"/>
          </a:xfrm>
        </p:spPr>
        <p:txBody>
          <a:bodyPr/>
          <a:lstStyle/>
          <a:p>
            <a:r>
              <a:rPr lang="en-US" b="1" dirty="0">
                <a:latin typeface="Arial" pitchFamily="34" charset="0"/>
                <a:cs typeface="Arial" pitchFamily="34" charset="0"/>
              </a:rPr>
              <a:t>Phase 1: Detection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E80013-07A9-4603-8CF6-B95031513E93}" type="slidenum">
              <a:rPr lang="en-US" altLang="zh-CN" smtClean="0"/>
              <a:pPr/>
              <a:t>31</a:t>
            </a:fld>
            <a:endParaRPr lang="en-US"/>
          </a:p>
        </p:txBody>
      </p:sp>
      <p:pic>
        <p:nvPicPr>
          <p:cNvPr id="21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241" y="1988327"/>
            <a:ext cx="2300298" cy="23002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" name="TextBox 29"/>
          <p:cNvSpPr txBox="1"/>
          <p:nvPr/>
        </p:nvSpPr>
        <p:spPr>
          <a:xfrm>
            <a:off x="454662" y="4294034"/>
            <a:ext cx="232463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Measurement in 1</a:t>
            </a:r>
            <a:r>
              <a:rPr lang="en-US" sz="2400" b="1" baseline="300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st</a:t>
            </a:r>
            <a:r>
              <a:rPr lang="en-US" sz="2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round</a:t>
            </a:r>
            <a:endParaRPr lang="en-US" sz="24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9" name="TextBox 58"/>
          <p:cNvSpPr txBox="1"/>
          <p:nvPr/>
        </p:nvSpPr>
        <p:spPr>
          <a:xfrm>
            <a:off x="1371827" y="3928358"/>
            <a:ext cx="115482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5 dB</a:t>
            </a:r>
            <a:endParaRPr lang="en-US" sz="18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0" name="TextBox 59"/>
          <p:cNvSpPr txBox="1"/>
          <p:nvPr/>
        </p:nvSpPr>
        <p:spPr>
          <a:xfrm>
            <a:off x="886052" y="3025835"/>
            <a:ext cx="9183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7 dB</a:t>
            </a:r>
            <a:endParaRPr lang="en-US" sz="18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1" name="TextBox 60"/>
          <p:cNvSpPr txBox="1"/>
          <p:nvPr/>
        </p:nvSpPr>
        <p:spPr>
          <a:xfrm>
            <a:off x="749484" y="2028087"/>
            <a:ext cx="10287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4</a:t>
            </a:r>
            <a:r>
              <a:rPr lang="en-US" sz="18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dB</a:t>
            </a:r>
            <a:endParaRPr lang="en-US" sz="18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794760" y="2028087"/>
            <a:ext cx="4562519" cy="270843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b="1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r>
              <a:rPr lang="en-US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∆</a:t>
            </a:r>
            <a:r>
              <a:rPr lang="en-US" sz="18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N</a:t>
            </a:r>
            <a:r>
              <a:rPr lang="en-US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= 4 </a:t>
            </a:r>
            <a:r>
              <a:rPr lang="en-US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+ </a:t>
            </a:r>
            <a:r>
              <a:rPr lang="en-US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7 </a:t>
            </a:r>
            <a:r>
              <a:rPr lang="en-US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+ </a:t>
            </a:r>
            <a:r>
              <a:rPr lang="en-US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5 </a:t>
            </a:r>
            <a:r>
              <a:rPr lang="en-US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= </a:t>
            </a:r>
            <a:r>
              <a:rPr lang="en-US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16 dB</a:t>
            </a:r>
          </a:p>
          <a:p>
            <a:pPr>
              <a:lnSpc>
                <a:spcPct val="150000"/>
              </a:lnSpc>
            </a:pPr>
            <a:r>
              <a:rPr lang="en-US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∆</a:t>
            </a:r>
            <a:r>
              <a:rPr lang="en-US" sz="18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N &gt; </a:t>
            </a:r>
            <a:r>
              <a:rPr lang="en-US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∆</a:t>
            </a:r>
            <a:r>
              <a:rPr lang="en-US" sz="18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1</a:t>
            </a:r>
            <a:endParaRPr lang="en-US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>
              <a:lnSpc>
                <a:spcPct val="150000"/>
              </a:lnSpc>
            </a:pPr>
            <a:r>
              <a:rPr lang="en-US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More than one person!</a:t>
            </a:r>
          </a:p>
          <a:p>
            <a:pPr>
              <a:lnSpc>
                <a:spcPct val="150000"/>
              </a:lnSpc>
            </a:pPr>
            <a:endParaRPr lang="en-US" sz="2000" b="1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770085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7049"/>
            <a:ext cx="8229600" cy="1139825"/>
          </a:xfrm>
        </p:spPr>
        <p:txBody>
          <a:bodyPr/>
          <a:lstStyle/>
          <a:p>
            <a:r>
              <a:rPr lang="en-US" b="1" dirty="0">
                <a:latin typeface="Arial" pitchFamily="34" charset="0"/>
                <a:cs typeface="Arial" pitchFamily="34" charset="0"/>
              </a:rPr>
              <a:t>Phase 2: Localization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E80013-07A9-4603-8CF6-B95031513E93}" type="slidenum">
              <a:rPr lang="en-US" altLang="zh-CN" smtClean="0"/>
              <a:pPr/>
              <a:t>32</a:t>
            </a:fld>
            <a:endParaRPr lang="en-US"/>
          </a:p>
        </p:txBody>
      </p:sp>
      <p:pic>
        <p:nvPicPr>
          <p:cNvPr id="21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241" y="1988327"/>
            <a:ext cx="2300298" cy="23002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" name="TextBox 29"/>
          <p:cNvSpPr txBox="1"/>
          <p:nvPr/>
        </p:nvSpPr>
        <p:spPr>
          <a:xfrm>
            <a:off x="454662" y="4294034"/>
            <a:ext cx="232463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Measurement in 1</a:t>
            </a:r>
            <a:r>
              <a:rPr lang="en-US" sz="2400" b="1" baseline="300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st</a:t>
            </a:r>
            <a:r>
              <a:rPr lang="en-US" sz="2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round</a:t>
            </a:r>
            <a:endParaRPr lang="en-US" sz="24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9" name="TextBox 58"/>
          <p:cNvSpPr txBox="1"/>
          <p:nvPr/>
        </p:nvSpPr>
        <p:spPr>
          <a:xfrm>
            <a:off x="1371827" y="3928358"/>
            <a:ext cx="115482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5 dB</a:t>
            </a:r>
            <a:endParaRPr lang="en-US" sz="18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0" name="TextBox 59"/>
          <p:cNvSpPr txBox="1"/>
          <p:nvPr/>
        </p:nvSpPr>
        <p:spPr>
          <a:xfrm>
            <a:off x="886052" y="3025835"/>
            <a:ext cx="9183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7 dB</a:t>
            </a:r>
            <a:endParaRPr lang="en-US" sz="18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1" name="TextBox 60"/>
          <p:cNvSpPr txBox="1"/>
          <p:nvPr/>
        </p:nvSpPr>
        <p:spPr>
          <a:xfrm>
            <a:off x="749484" y="2028087"/>
            <a:ext cx="10287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4</a:t>
            </a:r>
            <a:r>
              <a:rPr lang="en-US" sz="18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dB</a:t>
            </a:r>
            <a:endParaRPr lang="en-US" sz="18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4810090" y="3589804"/>
            <a:ext cx="274724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Find this guy</a:t>
            </a:r>
            <a:endParaRPr lang="en-US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23" name="Straight Arrow Connector 22"/>
          <p:cNvCxnSpPr/>
          <p:nvPr/>
        </p:nvCxnSpPr>
        <p:spPr bwMode="auto">
          <a:xfrm flipH="1">
            <a:off x="4070537" y="3853310"/>
            <a:ext cx="775178" cy="0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pic>
        <p:nvPicPr>
          <p:cNvPr id="24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22547" y="2641221"/>
            <a:ext cx="2870569" cy="5845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" name="TextBox 24"/>
          <p:cNvSpPr txBox="1"/>
          <p:nvPr/>
        </p:nvSpPr>
        <p:spPr>
          <a:xfrm>
            <a:off x="4498722" y="2100279"/>
            <a:ext cx="305861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PC-</a:t>
            </a:r>
            <a:r>
              <a:rPr lang="en-US" b="1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DfP</a:t>
            </a:r>
            <a:r>
              <a:rPr lang="en-US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:</a:t>
            </a:r>
            <a:endParaRPr lang="en-US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352425" y="5832224"/>
            <a:ext cx="867727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C. </a:t>
            </a:r>
            <a:r>
              <a:rPr lang="en-US" sz="100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Xu</a:t>
            </a:r>
            <a:r>
              <a:rPr lang="en-US" sz="10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, B. </a:t>
            </a:r>
            <a:r>
              <a:rPr lang="en-US" sz="100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Firner</a:t>
            </a:r>
            <a:r>
              <a:rPr lang="en-US" sz="10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, Y. Zhang, R. Howard, J. Li, and X. Lin. </a:t>
            </a:r>
            <a:r>
              <a:rPr lang="en-US" sz="1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Improving </a:t>
            </a:r>
            <a:r>
              <a:rPr lang="en-US" sz="10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rf</a:t>
            </a:r>
            <a:r>
              <a:rPr lang="en-US" sz="1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-based </a:t>
            </a:r>
            <a:r>
              <a:rPr lang="en-US" sz="10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device-free passive localization in cluttered </a:t>
            </a:r>
            <a:r>
              <a:rPr lang="en-US" sz="1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indoor environments </a:t>
            </a:r>
            <a:r>
              <a:rPr lang="en-US" sz="10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through probabilistic classification methods. </a:t>
            </a:r>
            <a:r>
              <a:rPr lang="en-US" sz="1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In </a:t>
            </a:r>
            <a:r>
              <a:rPr lang="en-US" sz="1000" i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Proceedings </a:t>
            </a:r>
            <a:r>
              <a:rPr lang="en-US" sz="1000" i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of the 11th international conference on </a:t>
            </a:r>
            <a:r>
              <a:rPr lang="en-US" sz="1000" i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Information Processing </a:t>
            </a:r>
            <a:r>
              <a:rPr lang="en-US" sz="1000" i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in Sensor Networks</a:t>
            </a:r>
            <a:r>
              <a:rPr lang="en-US" sz="10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, IPSN </a:t>
            </a:r>
            <a:r>
              <a:rPr lang="en-US" sz="1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’12</a:t>
            </a:r>
            <a:endParaRPr lang="en-US" sz="10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817771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7049"/>
            <a:ext cx="8229600" cy="1139825"/>
          </a:xfrm>
        </p:spPr>
        <p:txBody>
          <a:bodyPr/>
          <a:lstStyle/>
          <a:p>
            <a:r>
              <a:rPr lang="en-US" b="1" dirty="0" smtClean="0">
                <a:latin typeface="Arial" pitchFamily="34" charset="0"/>
                <a:cs typeface="Arial" pitchFamily="34" charset="0"/>
              </a:rPr>
              <a:t>Phase 3: Subtraction</a:t>
            </a:r>
            <a:endParaRPr lang="en-US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E80013-07A9-4603-8CF6-B95031513E93}" type="slidenum">
              <a:rPr lang="en-US" altLang="zh-CN" smtClean="0"/>
              <a:pPr/>
              <a:t>33</a:t>
            </a:fld>
            <a:endParaRPr lang="en-US"/>
          </a:p>
        </p:txBody>
      </p:sp>
      <p:pic>
        <p:nvPicPr>
          <p:cNvPr id="20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01956" y="1988326"/>
            <a:ext cx="2300300" cy="2300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" name="TextBox 30"/>
          <p:cNvSpPr txBox="1"/>
          <p:nvPr/>
        </p:nvSpPr>
        <p:spPr>
          <a:xfrm>
            <a:off x="3289789" y="4293060"/>
            <a:ext cx="232463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Calibration</a:t>
            </a:r>
          </a:p>
          <a:p>
            <a:r>
              <a:rPr lang="en-US" sz="2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data</a:t>
            </a:r>
            <a:endParaRPr lang="en-US" sz="24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7" name="TextBox 56"/>
          <p:cNvSpPr txBox="1"/>
          <p:nvPr/>
        </p:nvSpPr>
        <p:spPr>
          <a:xfrm>
            <a:off x="4181475" y="3933087"/>
            <a:ext cx="115482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5 dB</a:t>
            </a:r>
            <a:endParaRPr lang="en-US" sz="18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8" name="TextBox 57"/>
          <p:cNvSpPr txBox="1"/>
          <p:nvPr/>
        </p:nvSpPr>
        <p:spPr>
          <a:xfrm>
            <a:off x="3695700" y="3030564"/>
            <a:ext cx="9183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6 dB</a:t>
            </a:r>
            <a:endParaRPr lang="en-US" sz="18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655636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7049"/>
            <a:ext cx="8229600" cy="1139825"/>
          </a:xfrm>
        </p:spPr>
        <p:txBody>
          <a:bodyPr/>
          <a:lstStyle/>
          <a:p>
            <a:r>
              <a:rPr lang="en-US" b="1" dirty="0" smtClean="0">
                <a:latin typeface="Arial" pitchFamily="34" charset="0"/>
                <a:cs typeface="Arial" pitchFamily="34" charset="0"/>
              </a:rPr>
              <a:t>Phase 3: Subtraction</a:t>
            </a:r>
            <a:endParaRPr lang="en-US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E80013-07A9-4603-8CF6-B95031513E93}" type="slidenum">
              <a:rPr lang="en-US" altLang="zh-CN" smtClean="0"/>
              <a:pPr/>
              <a:t>34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1011213" y="5207147"/>
            <a:ext cx="729368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Subject count ++</a:t>
            </a:r>
          </a:p>
          <a:p>
            <a:r>
              <a:rPr lang="en-US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Go to the next iteration…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5625541" y="2876865"/>
            <a:ext cx="42192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 smtClean="0">
                <a:latin typeface="Arial" pitchFamily="34" charset="0"/>
                <a:cs typeface="Arial" pitchFamily="34" charset="0"/>
              </a:rPr>
              <a:t>=                           </a:t>
            </a:r>
            <a:endParaRPr lang="en-U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2785539" y="2876865"/>
            <a:ext cx="42192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 smtClean="0">
                <a:latin typeface="Arial" pitchFamily="34" charset="0"/>
                <a:cs typeface="Arial" pitchFamily="34" charset="0"/>
              </a:rPr>
              <a:t>-</a:t>
            </a:r>
            <a:endParaRPr lang="en-US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04614" y="1988325"/>
            <a:ext cx="2292313" cy="2300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01956" y="1988326"/>
            <a:ext cx="2300300" cy="2300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241" y="1988327"/>
            <a:ext cx="2300298" cy="23002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" name="TextBox 29"/>
          <p:cNvSpPr txBox="1"/>
          <p:nvPr/>
        </p:nvSpPr>
        <p:spPr>
          <a:xfrm>
            <a:off x="454662" y="4294034"/>
            <a:ext cx="232463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Measurement in 1</a:t>
            </a:r>
            <a:r>
              <a:rPr lang="en-US" sz="2400" b="1" baseline="300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st</a:t>
            </a:r>
            <a:r>
              <a:rPr lang="en-US" sz="2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round</a:t>
            </a:r>
            <a:endParaRPr lang="en-US" sz="24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3289789" y="4293060"/>
            <a:ext cx="232463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Calibration</a:t>
            </a:r>
          </a:p>
          <a:p>
            <a:r>
              <a:rPr lang="en-US" sz="2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data</a:t>
            </a:r>
            <a:endParaRPr lang="en-US" sz="24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6134996" y="4293060"/>
            <a:ext cx="232463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Measurement</a:t>
            </a:r>
          </a:p>
          <a:p>
            <a:r>
              <a:rPr lang="en-US" sz="2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In 2</a:t>
            </a:r>
            <a:r>
              <a:rPr lang="en-US" sz="2400" b="1" baseline="300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nd</a:t>
            </a:r>
            <a:r>
              <a:rPr lang="en-US" sz="2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round</a:t>
            </a:r>
            <a:endParaRPr lang="en-US" sz="24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5" name="TextBox 54"/>
          <p:cNvSpPr txBox="1"/>
          <p:nvPr/>
        </p:nvSpPr>
        <p:spPr>
          <a:xfrm>
            <a:off x="6334126" y="2028087"/>
            <a:ext cx="10287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4</a:t>
            </a:r>
            <a:r>
              <a:rPr lang="en-US" sz="18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dB</a:t>
            </a:r>
            <a:endParaRPr lang="en-US" sz="18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6" name="TextBox 55"/>
          <p:cNvSpPr txBox="1"/>
          <p:nvPr/>
        </p:nvSpPr>
        <p:spPr>
          <a:xfrm>
            <a:off x="6381751" y="3068664"/>
            <a:ext cx="10001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1 dB</a:t>
            </a:r>
            <a:endParaRPr lang="en-US" sz="18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7" name="TextBox 56"/>
          <p:cNvSpPr txBox="1"/>
          <p:nvPr/>
        </p:nvSpPr>
        <p:spPr>
          <a:xfrm>
            <a:off x="4181475" y="3933087"/>
            <a:ext cx="115482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5 dB</a:t>
            </a:r>
            <a:endParaRPr lang="en-US" sz="18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8" name="TextBox 57"/>
          <p:cNvSpPr txBox="1"/>
          <p:nvPr/>
        </p:nvSpPr>
        <p:spPr>
          <a:xfrm>
            <a:off x="3695700" y="3030564"/>
            <a:ext cx="9183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6 dB</a:t>
            </a:r>
            <a:endParaRPr lang="en-US" sz="18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9" name="TextBox 58"/>
          <p:cNvSpPr txBox="1"/>
          <p:nvPr/>
        </p:nvSpPr>
        <p:spPr>
          <a:xfrm>
            <a:off x="1371827" y="3928358"/>
            <a:ext cx="115482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5 dB</a:t>
            </a:r>
            <a:endParaRPr lang="en-US" sz="18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0" name="TextBox 59"/>
          <p:cNvSpPr txBox="1"/>
          <p:nvPr/>
        </p:nvSpPr>
        <p:spPr>
          <a:xfrm>
            <a:off x="886052" y="3025835"/>
            <a:ext cx="9183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7 dB</a:t>
            </a:r>
            <a:endParaRPr lang="en-US" sz="18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1" name="TextBox 60"/>
          <p:cNvSpPr txBox="1"/>
          <p:nvPr/>
        </p:nvSpPr>
        <p:spPr>
          <a:xfrm>
            <a:off x="749484" y="2028087"/>
            <a:ext cx="10287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4</a:t>
            </a:r>
            <a:r>
              <a:rPr lang="en-US" sz="18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dB</a:t>
            </a:r>
            <a:endParaRPr lang="en-US" sz="18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447402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7049"/>
            <a:ext cx="8229600" cy="1139825"/>
          </a:xfrm>
        </p:spPr>
        <p:txBody>
          <a:bodyPr/>
          <a:lstStyle/>
          <a:p>
            <a:r>
              <a:rPr lang="en-US" b="1" dirty="0" smtClean="0">
                <a:latin typeface="Arial" pitchFamily="34" charset="0"/>
                <a:cs typeface="Arial" pitchFamily="34" charset="0"/>
              </a:rPr>
              <a:t>Phase 3: Subtraction</a:t>
            </a:r>
            <a:endParaRPr lang="en-US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E80013-07A9-4603-8CF6-B95031513E93}" type="slidenum">
              <a:rPr lang="en-US" altLang="zh-CN" smtClean="0"/>
              <a:pPr/>
              <a:t>35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1011213" y="5207147"/>
            <a:ext cx="7293685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Subject count ++</a:t>
            </a:r>
          </a:p>
          <a:p>
            <a:r>
              <a:rPr lang="en-US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Go to the next iteration…</a:t>
            </a:r>
          </a:p>
          <a:p>
            <a:r>
              <a:rPr lang="en-US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Hold on …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5625541" y="2876865"/>
            <a:ext cx="42192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 smtClean="0">
                <a:latin typeface="Arial" pitchFamily="34" charset="0"/>
                <a:cs typeface="Arial" pitchFamily="34" charset="0"/>
              </a:rPr>
              <a:t>=                           </a:t>
            </a:r>
            <a:endParaRPr lang="en-U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2785539" y="2876865"/>
            <a:ext cx="42192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 smtClean="0">
                <a:latin typeface="Arial" pitchFamily="34" charset="0"/>
                <a:cs typeface="Arial" pitchFamily="34" charset="0"/>
              </a:rPr>
              <a:t>-</a:t>
            </a:r>
            <a:endParaRPr lang="en-US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04614" y="1988325"/>
            <a:ext cx="2292313" cy="2300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01956" y="1988326"/>
            <a:ext cx="2300300" cy="2300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241" y="1988327"/>
            <a:ext cx="2300298" cy="23002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" name="TextBox 30"/>
          <p:cNvSpPr txBox="1"/>
          <p:nvPr/>
        </p:nvSpPr>
        <p:spPr>
          <a:xfrm>
            <a:off x="3289789" y="4293060"/>
            <a:ext cx="232463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Calibration</a:t>
            </a:r>
          </a:p>
          <a:p>
            <a:r>
              <a:rPr lang="en-US" sz="2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data</a:t>
            </a:r>
            <a:endParaRPr lang="en-US" sz="24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Oval 5"/>
          <p:cNvSpPr/>
          <p:nvPr/>
        </p:nvSpPr>
        <p:spPr bwMode="auto">
          <a:xfrm>
            <a:off x="6640086" y="2984355"/>
            <a:ext cx="522713" cy="522713"/>
          </a:xfrm>
          <a:prstGeom prst="ellipse">
            <a:avLst/>
          </a:prstGeom>
          <a:solidFill>
            <a:srgbClr val="00B0F0">
              <a:alpha val="5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800" b="0" i="0" u="none" strike="noStrike" cap="none" normalizeH="0" baseline="0" smtClean="0">
              <a:ln>
                <a:noFill/>
              </a:ln>
              <a:solidFill>
                <a:srgbClr val="3333CC"/>
              </a:solidFill>
              <a:effectLst/>
              <a:latin typeface="Verdana" pitchFamily="34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454662" y="4294034"/>
            <a:ext cx="232463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Measurement in 1</a:t>
            </a:r>
            <a:r>
              <a:rPr lang="en-US" sz="2400" b="1" baseline="300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st</a:t>
            </a:r>
            <a:r>
              <a:rPr lang="en-US" sz="2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round</a:t>
            </a:r>
            <a:endParaRPr lang="en-US" sz="24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6134996" y="4293060"/>
            <a:ext cx="232463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Measurement</a:t>
            </a:r>
          </a:p>
          <a:p>
            <a:r>
              <a:rPr lang="en-US" sz="2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In 2</a:t>
            </a:r>
            <a:r>
              <a:rPr lang="en-US" sz="2400" b="1" baseline="300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nd</a:t>
            </a:r>
            <a:r>
              <a:rPr lang="en-US" sz="2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round</a:t>
            </a:r>
            <a:endParaRPr lang="en-US" sz="24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6334126" y="2028087"/>
            <a:ext cx="10287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4</a:t>
            </a:r>
            <a:r>
              <a:rPr lang="en-US" sz="18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dB</a:t>
            </a:r>
            <a:endParaRPr lang="en-US" sz="18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6381751" y="3068664"/>
            <a:ext cx="10001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1 dB</a:t>
            </a:r>
            <a:endParaRPr lang="en-US" sz="18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4181475" y="3933087"/>
            <a:ext cx="115482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5 dB</a:t>
            </a:r>
            <a:endParaRPr lang="en-US" sz="18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3695700" y="3030564"/>
            <a:ext cx="9183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6 dB</a:t>
            </a:r>
            <a:endParaRPr lang="en-US" sz="18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1371827" y="3928358"/>
            <a:ext cx="115482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5 dB</a:t>
            </a:r>
            <a:endParaRPr lang="en-US" sz="18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886052" y="3025835"/>
            <a:ext cx="9183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7 dB</a:t>
            </a:r>
            <a:endParaRPr lang="en-US" sz="18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749484" y="2028087"/>
            <a:ext cx="10287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4</a:t>
            </a:r>
            <a:r>
              <a:rPr lang="en-US" sz="18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dB</a:t>
            </a:r>
            <a:endParaRPr lang="en-US" sz="18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205390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7049"/>
            <a:ext cx="8229600" cy="1139825"/>
          </a:xfrm>
        </p:spPr>
        <p:txBody>
          <a:bodyPr/>
          <a:lstStyle/>
          <a:p>
            <a:r>
              <a:rPr lang="en-US" b="1" dirty="0" smtClean="0">
                <a:latin typeface="Arial" pitchFamily="34" charset="0"/>
                <a:cs typeface="Arial" pitchFamily="34" charset="0"/>
              </a:rPr>
              <a:t>Phase 3: Subtraction</a:t>
            </a:r>
            <a:endParaRPr lang="en-US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E80013-07A9-4603-8CF6-B95031513E93}" type="slidenum">
              <a:rPr lang="en-US" altLang="zh-CN" smtClean="0"/>
              <a:pPr/>
              <a:t>36</a:t>
            </a:fld>
            <a:endParaRPr lang="en-US"/>
          </a:p>
        </p:txBody>
      </p:sp>
      <p:pic>
        <p:nvPicPr>
          <p:cNvPr id="1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8512" y="1988325"/>
            <a:ext cx="2292313" cy="2300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6" name="TextBox 35"/>
          <p:cNvSpPr txBox="1"/>
          <p:nvPr/>
        </p:nvSpPr>
        <p:spPr>
          <a:xfrm>
            <a:off x="482351" y="4293060"/>
            <a:ext cx="232463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Measurement</a:t>
            </a:r>
          </a:p>
          <a:p>
            <a:r>
              <a:rPr lang="en-US" sz="24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In 2</a:t>
            </a:r>
            <a:r>
              <a:rPr lang="en-US" sz="2400" b="1" baseline="300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nd</a:t>
            </a:r>
            <a:r>
              <a:rPr lang="en-US" sz="24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round</a:t>
            </a:r>
          </a:p>
        </p:txBody>
      </p:sp>
      <p:sp>
        <p:nvSpPr>
          <p:cNvPr id="38" name="Oval 37"/>
          <p:cNvSpPr/>
          <p:nvPr/>
        </p:nvSpPr>
        <p:spPr bwMode="auto">
          <a:xfrm>
            <a:off x="1048911" y="2984355"/>
            <a:ext cx="522713" cy="522713"/>
          </a:xfrm>
          <a:prstGeom prst="ellipse">
            <a:avLst/>
          </a:prstGeom>
          <a:solidFill>
            <a:srgbClr val="00B0F0">
              <a:alpha val="5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800" b="0" i="0" u="none" strike="noStrike" cap="none" normalizeH="0" baseline="0" smtClean="0">
              <a:ln>
                <a:noFill/>
              </a:ln>
              <a:solidFill>
                <a:srgbClr val="3333CC"/>
              </a:solidFill>
              <a:effectLst/>
              <a:latin typeface="Verdana" pitchFamily="34" charset="0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742951" y="2028087"/>
            <a:ext cx="10287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4</a:t>
            </a:r>
            <a:r>
              <a:rPr lang="en-US" sz="18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dB</a:t>
            </a:r>
            <a:endParaRPr lang="en-US" sz="18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790576" y="3068664"/>
            <a:ext cx="10001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1 dB</a:t>
            </a:r>
            <a:endParaRPr lang="en-US" sz="18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3901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7049"/>
            <a:ext cx="8229600" cy="1139825"/>
          </a:xfrm>
        </p:spPr>
        <p:txBody>
          <a:bodyPr/>
          <a:lstStyle/>
          <a:p>
            <a:r>
              <a:rPr lang="en-US" b="1" dirty="0" smtClean="0">
                <a:latin typeface="Arial" pitchFamily="34" charset="0"/>
                <a:cs typeface="Arial" pitchFamily="34" charset="0"/>
              </a:rPr>
              <a:t>Phase 3: Subtraction</a:t>
            </a:r>
            <a:endParaRPr lang="en-US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E80013-07A9-4603-8CF6-B95031513E93}" type="slidenum">
              <a:rPr lang="en-US" altLang="zh-CN" smtClean="0"/>
              <a:pPr/>
              <a:t>37</a:t>
            </a:fld>
            <a:endParaRPr lang="en-US"/>
          </a:p>
        </p:txBody>
      </p:sp>
      <p:pic>
        <p:nvPicPr>
          <p:cNvPr id="1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8512" y="1988325"/>
            <a:ext cx="2292313" cy="2300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99314" y="1992760"/>
            <a:ext cx="2292313" cy="2300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TextBox 15"/>
          <p:cNvSpPr txBox="1"/>
          <p:nvPr/>
        </p:nvSpPr>
        <p:spPr>
          <a:xfrm>
            <a:off x="482351" y="4293060"/>
            <a:ext cx="232463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Measurement</a:t>
            </a:r>
          </a:p>
          <a:p>
            <a:r>
              <a:rPr lang="en-US" sz="24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In 2</a:t>
            </a:r>
            <a:r>
              <a:rPr lang="en-US" sz="2400" b="1" baseline="300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nd</a:t>
            </a:r>
            <a:r>
              <a:rPr lang="en-US" sz="24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round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3289789" y="4293060"/>
            <a:ext cx="232463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Calibration</a:t>
            </a:r>
          </a:p>
          <a:p>
            <a:r>
              <a:rPr lang="en-US" sz="2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data</a:t>
            </a:r>
            <a:endParaRPr lang="en-US" sz="24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1" name="Oval 20"/>
          <p:cNvSpPr/>
          <p:nvPr/>
        </p:nvSpPr>
        <p:spPr bwMode="auto">
          <a:xfrm>
            <a:off x="1048911" y="2984355"/>
            <a:ext cx="522713" cy="522713"/>
          </a:xfrm>
          <a:prstGeom prst="ellipse">
            <a:avLst/>
          </a:prstGeom>
          <a:solidFill>
            <a:srgbClr val="00B0F0">
              <a:alpha val="5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800" b="0" i="0" u="none" strike="noStrike" cap="none" normalizeH="0" baseline="0" smtClean="0">
              <a:ln>
                <a:noFill/>
              </a:ln>
              <a:solidFill>
                <a:srgbClr val="3333CC"/>
              </a:solidFill>
              <a:effectLst/>
              <a:latin typeface="Verdana" pitchFamily="34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742951" y="2028087"/>
            <a:ext cx="10287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4</a:t>
            </a:r>
            <a:r>
              <a:rPr lang="en-US" sz="18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dB</a:t>
            </a:r>
            <a:endParaRPr lang="en-US" sz="18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790576" y="3068664"/>
            <a:ext cx="10001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1 dB</a:t>
            </a:r>
            <a:endParaRPr lang="en-US" sz="18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5" name="Oval 24"/>
          <p:cNvSpPr/>
          <p:nvPr/>
        </p:nvSpPr>
        <p:spPr bwMode="auto">
          <a:xfrm>
            <a:off x="3843398" y="2974830"/>
            <a:ext cx="522713" cy="522713"/>
          </a:xfrm>
          <a:prstGeom prst="ellipse">
            <a:avLst/>
          </a:prstGeom>
          <a:solidFill>
            <a:srgbClr val="00B0F0">
              <a:alpha val="5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800" b="0" i="0" u="none" strike="noStrike" cap="none" normalizeH="0" baseline="0" smtClean="0">
              <a:ln>
                <a:noFill/>
              </a:ln>
              <a:solidFill>
                <a:srgbClr val="3333CC"/>
              </a:solidFill>
              <a:effectLst/>
              <a:latin typeface="Verdana" pitchFamily="34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3546963" y="2018562"/>
            <a:ext cx="10287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4</a:t>
            </a:r>
            <a:r>
              <a:rPr lang="en-US" sz="18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dB</a:t>
            </a:r>
            <a:endParaRPr lang="en-US" sz="18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3594588" y="3059139"/>
            <a:ext cx="10001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5 dB</a:t>
            </a:r>
            <a:endParaRPr lang="en-US" sz="18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074049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7049"/>
            <a:ext cx="8229600" cy="1139825"/>
          </a:xfrm>
        </p:spPr>
        <p:txBody>
          <a:bodyPr/>
          <a:lstStyle/>
          <a:p>
            <a:r>
              <a:rPr lang="en-US" b="1" dirty="0" smtClean="0">
                <a:latin typeface="Arial" pitchFamily="34" charset="0"/>
                <a:cs typeface="Arial" pitchFamily="34" charset="0"/>
              </a:rPr>
              <a:t>Phase 3: Subtraction</a:t>
            </a:r>
            <a:endParaRPr lang="en-US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E80013-07A9-4603-8CF6-B95031513E93}" type="slidenum">
              <a:rPr lang="en-US" altLang="zh-CN" smtClean="0"/>
              <a:pPr/>
              <a:t>38</a:t>
            </a:fld>
            <a:endParaRPr lang="en-US"/>
          </a:p>
        </p:txBody>
      </p:sp>
      <p:pic>
        <p:nvPicPr>
          <p:cNvPr id="1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8512" y="1988325"/>
            <a:ext cx="2292313" cy="2300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99314" y="1992760"/>
            <a:ext cx="2292313" cy="2300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TextBox 15"/>
          <p:cNvSpPr txBox="1"/>
          <p:nvPr/>
        </p:nvSpPr>
        <p:spPr>
          <a:xfrm>
            <a:off x="482351" y="4293060"/>
            <a:ext cx="232463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Measurement</a:t>
            </a:r>
          </a:p>
          <a:p>
            <a:r>
              <a:rPr lang="en-US" sz="24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In 2</a:t>
            </a:r>
            <a:r>
              <a:rPr lang="en-US" sz="2400" b="1" baseline="300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nd</a:t>
            </a:r>
            <a:r>
              <a:rPr lang="en-US" sz="24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round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3289789" y="4293060"/>
            <a:ext cx="232463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Calibration</a:t>
            </a:r>
          </a:p>
          <a:p>
            <a:r>
              <a:rPr lang="en-US" sz="2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data</a:t>
            </a:r>
            <a:endParaRPr lang="en-US" sz="24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34090" y="2021337"/>
            <a:ext cx="2271723" cy="22717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TextBox 14"/>
          <p:cNvSpPr txBox="1"/>
          <p:nvPr/>
        </p:nvSpPr>
        <p:spPr>
          <a:xfrm>
            <a:off x="5625541" y="2876865"/>
            <a:ext cx="42192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 smtClean="0">
                <a:latin typeface="Arial" pitchFamily="34" charset="0"/>
                <a:cs typeface="Arial" pitchFamily="34" charset="0"/>
              </a:rPr>
              <a:t>=                           </a:t>
            </a:r>
            <a:endParaRPr lang="en-U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2785539" y="2876865"/>
            <a:ext cx="42192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 smtClean="0">
                <a:latin typeface="Arial" pitchFamily="34" charset="0"/>
                <a:cs typeface="Arial" pitchFamily="34" charset="0"/>
              </a:rPr>
              <a:t>-</a:t>
            </a:r>
            <a:endParaRPr lang="en-U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1011213" y="5207147"/>
            <a:ext cx="729368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We over-subtracted its impact </a:t>
            </a:r>
          </a:p>
          <a:p>
            <a:r>
              <a:rPr lang="en-US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on shared link!</a:t>
            </a:r>
            <a:endParaRPr lang="en-US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1" name="Oval 30"/>
          <p:cNvSpPr/>
          <p:nvPr/>
        </p:nvSpPr>
        <p:spPr bwMode="auto">
          <a:xfrm>
            <a:off x="1048911" y="2984355"/>
            <a:ext cx="522713" cy="522713"/>
          </a:xfrm>
          <a:prstGeom prst="ellipse">
            <a:avLst/>
          </a:prstGeom>
          <a:solidFill>
            <a:srgbClr val="00B0F0">
              <a:alpha val="5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800" b="0" i="0" u="none" strike="noStrike" cap="none" normalizeH="0" baseline="0" smtClean="0">
              <a:ln>
                <a:noFill/>
              </a:ln>
              <a:solidFill>
                <a:srgbClr val="3333CC"/>
              </a:solidFill>
              <a:effectLst/>
              <a:latin typeface="Verdana" pitchFamily="34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742951" y="2028087"/>
            <a:ext cx="10287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4</a:t>
            </a:r>
            <a:r>
              <a:rPr lang="en-US" sz="18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dB</a:t>
            </a:r>
            <a:endParaRPr lang="en-US" sz="18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790576" y="3068664"/>
            <a:ext cx="10001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1 dB</a:t>
            </a:r>
            <a:endParaRPr lang="en-US" sz="18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6" name="Oval 35"/>
          <p:cNvSpPr/>
          <p:nvPr/>
        </p:nvSpPr>
        <p:spPr bwMode="auto">
          <a:xfrm>
            <a:off x="3843398" y="2974830"/>
            <a:ext cx="522713" cy="522713"/>
          </a:xfrm>
          <a:prstGeom prst="ellipse">
            <a:avLst/>
          </a:prstGeom>
          <a:solidFill>
            <a:srgbClr val="00B0F0">
              <a:alpha val="5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800" b="0" i="0" u="none" strike="noStrike" cap="none" normalizeH="0" baseline="0" smtClean="0">
              <a:ln>
                <a:noFill/>
              </a:ln>
              <a:solidFill>
                <a:srgbClr val="3333CC"/>
              </a:solidFill>
              <a:effectLst/>
              <a:latin typeface="Verdana" pitchFamily="34" charset="0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3546963" y="2018562"/>
            <a:ext cx="10287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4</a:t>
            </a:r>
            <a:r>
              <a:rPr lang="en-US" sz="18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dB</a:t>
            </a:r>
            <a:endParaRPr lang="en-US" sz="18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3594588" y="3059139"/>
            <a:ext cx="10001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5 dB</a:t>
            </a:r>
            <a:endParaRPr lang="en-US" sz="18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6442563" y="3031980"/>
            <a:ext cx="10001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1" dirty="0" smtClean="0">
                <a:solidFill>
                  <a:srgbClr val="0033CC"/>
                </a:solidFill>
                <a:latin typeface="Arial" pitchFamily="34" charset="0"/>
                <a:cs typeface="Arial" pitchFamily="34" charset="0"/>
              </a:rPr>
              <a:t>-4 dB</a:t>
            </a:r>
            <a:endParaRPr lang="en-US" sz="1800" b="1" dirty="0">
              <a:solidFill>
                <a:srgbClr val="0033CC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208072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7049"/>
            <a:ext cx="8229600" cy="1139825"/>
          </a:xfrm>
        </p:spPr>
        <p:txBody>
          <a:bodyPr/>
          <a:lstStyle/>
          <a:p>
            <a:r>
              <a:rPr lang="en-US" b="1" dirty="0" smtClean="0">
                <a:latin typeface="Arial" pitchFamily="34" charset="0"/>
                <a:cs typeface="Arial" pitchFamily="34" charset="0"/>
              </a:rPr>
              <a:t>Measurement</a:t>
            </a:r>
            <a:endParaRPr lang="en-US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E80013-07A9-4603-8CF6-B95031513E93}" type="slidenum">
              <a:rPr lang="en-US" altLang="zh-CN" smtClean="0"/>
              <a:pPr/>
              <a:t>39</a:t>
            </a:fld>
            <a:endParaRPr lang="en-US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2613" y="1968664"/>
            <a:ext cx="5438775" cy="4171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Freeform 5"/>
          <p:cNvSpPr/>
          <p:nvPr/>
        </p:nvSpPr>
        <p:spPr bwMode="auto">
          <a:xfrm>
            <a:off x="3108960" y="3542097"/>
            <a:ext cx="2877954" cy="1886552"/>
          </a:xfrm>
          <a:custGeom>
            <a:avLst/>
            <a:gdLst>
              <a:gd name="connsiteX0" fmla="*/ 0 w 3022332"/>
              <a:gd name="connsiteY0" fmla="*/ 1973179 h 1973179"/>
              <a:gd name="connsiteX1" fmla="*/ 760395 w 3022332"/>
              <a:gd name="connsiteY1" fmla="*/ 1164657 h 1973179"/>
              <a:gd name="connsiteX2" fmla="*/ 1501541 w 3022332"/>
              <a:gd name="connsiteY2" fmla="*/ 654518 h 1973179"/>
              <a:gd name="connsiteX3" fmla="*/ 2281187 w 3022332"/>
              <a:gd name="connsiteY3" fmla="*/ 221381 h 1973179"/>
              <a:gd name="connsiteX4" fmla="*/ 3022332 w 3022332"/>
              <a:gd name="connsiteY4" fmla="*/ 0 h 19731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022332" h="1973179">
                <a:moveTo>
                  <a:pt x="0" y="1973179"/>
                </a:moveTo>
                <a:cubicBezTo>
                  <a:pt x="255069" y="1678806"/>
                  <a:pt x="510138" y="1384434"/>
                  <a:pt x="760395" y="1164657"/>
                </a:cubicBezTo>
                <a:cubicBezTo>
                  <a:pt x="1010652" y="944880"/>
                  <a:pt x="1248076" y="811731"/>
                  <a:pt x="1501541" y="654518"/>
                </a:cubicBezTo>
                <a:cubicBezTo>
                  <a:pt x="1755006" y="497305"/>
                  <a:pt x="2027722" y="330467"/>
                  <a:pt x="2281187" y="221381"/>
                </a:cubicBezTo>
                <a:cubicBezTo>
                  <a:pt x="2534652" y="112295"/>
                  <a:pt x="2778492" y="56147"/>
                  <a:pt x="3022332" y="0"/>
                </a:cubicBezTo>
              </a:path>
            </a:pathLst>
          </a:custGeom>
          <a:noFill/>
          <a:ln w="317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800" b="0" i="0" u="none" strike="noStrike" cap="none" normalizeH="0" baseline="0" smtClean="0">
              <a:ln>
                <a:noFill/>
              </a:ln>
              <a:solidFill>
                <a:srgbClr val="3333CC"/>
              </a:solidFill>
              <a:effectLst/>
              <a:latin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419335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7049"/>
            <a:ext cx="8435340" cy="1139825"/>
          </a:xfrm>
        </p:spPr>
        <p:txBody>
          <a:bodyPr/>
          <a:lstStyle/>
          <a:p>
            <a:r>
              <a:rPr lang="en-US" b="1" dirty="0">
                <a:latin typeface="Arial" pitchFamily="34" charset="0"/>
                <a:cs typeface="Arial" pitchFamily="34" charset="0"/>
              </a:rPr>
              <a:t>Why Device-free Localization?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8574" y="1600200"/>
            <a:ext cx="8238227" cy="4530725"/>
          </a:xfrm>
        </p:spPr>
        <p:txBody>
          <a:bodyPr/>
          <a:lstStyle/>
          <a:p>
            <a:pPr>
              <a:lnSpc>
                <a:spcPct val="150000"/>
              </a:lnSpc>
              <a:buFont typeface="Wingdings" pitchFamily="2" charset="2"/>
              <a:buChar char="q"/>
              <a:defRPr/>
            </a:pPr>
            <a:r>
              <a:rPr lang="en-US" b="1" dirty="0">
                <a:latin typeface="Arial" pitchFamily="34" charset="0"/>
                <a:ea typeface="宋体" pitchFamily="2" charset="-122"/>
                <a:cs typeface="Arial" pitchFamily="34" charset="0"/>
              </a:rPr>
              <a:t>Monitor </a:t>
            </a:r>
            <a:r>
              <a:rPr lang="en-US" b="1" dirty="0" smtClean="0">
                <a:latin typeface="Arial" pitchFamily="34" charset="0"/>
                <a:ea typeface="宋体" pitchFamily="2" charset="-122"/>
                <a:cs typeface="Arial" pitchFamily="34" charset="0"/>
              </a:rPr>
              <a:t>indoor human mobility </a:t>
            </a:r>
          </a:p>
          <a:p>
            <a:pPr marL="0" indent="0" algn="ctr">
              <a:lnSpc>
                <a:spcPct val="150000"/>
              </a:lnSpc>
              <a:buNone/>
              <a:defRPr/>
            </a:pPr>
            <a:endParaRPr lang="en-US" sz="2000" b="1" dirty="0" smtClean="0">
              <a:latin typeface="Arial" pitchFamily="34" charset="0"/>
              <a:ea typeface="宋体" pitchFamily="2" charset="-122"/>
              <a:cs typeface="Arial" pitchFamily="34" charset="0"/>
            </a:endParaRPr>
          </a:p>
          <a:p>
            <a:pPr marL="0" indent="0" algn="ctr">
              <a:lnSpc>
                <a:spcPct val="150000"/>
              </a:lnSpc>
              <a:buNone/>
              <a:defRPr/>
            </a:pPr>
            <a:endParaRPr lang="en-US" sz="2000" b="1" dirty="0">
              <a:latin typeface="Arial" pitchFamily="34" charset="0"/>
              <a:ea typeface="宋体" pitchFamily="2" charset="-122"/>
              <a:cs typeface="Arial" pitchFamily="34" charset="0"/>
            </a:endParaRPr>
          </a:p>
          <a:p>
            <a:pPr marL="0" indent="0" algn="ctr">
              <a:lnSpc>
                <a:spcPct val="150000"/>
              </a:lnSpc>
              <a:buNone/>
              <a:defRPr/>
            </a:pPr>
            <a:endParaRPr lang="en-US" sz="2000" b="1" dirty="0" smtClean="0">
              <a:latin typeface="Arial" pitchFamily="34" charset="0"/>
              <a:ea typeface="宋体" pitchFamily="2" charset="-122"/>
              <a:cs typeface="Arial" pitchFamily="34" charset="0"/>
            </a:endParaRPr>
          </a:p>
          <a:p>
            <a:pPr marL="0" indent="0" algn="ctr">
              <a:lnSpc>
                <a:spcPct val="150000"/>
              </a:lnSpc>
              <a:buNone/>
              <a:defRPr/>
            </a:pPr>
            <a:endParaRPr lang="en-US" sz="2000" b="1" dirty="0">
              <a:latin typeface="Arial" pitchFamily="34" charset="0"/>
              <a:ea typeface="宋体" pitchFamily="2" charset="-122"/>
              <a:cs typeface="Arial" pitchFamily="34" charset="0"/>
            </a:endParaRPr>
          </a:p>
          <a:p>
            <a:pPr marL="0" indent="0" algn="ctr">
              <a:lnSpc>
                <a:spcPct val="150000"/>
              </a:lnSpc>
              <a:buNone/>
              <a:defRPr/>
            </a:pPr>
            <a:endParaRPr lang="en-US" sz="2000" b="1" dirty="0" smtClean="0">
              <a:latin typeface="Arial" pitchFamily="34" charset="0"/>
              <a:ea typeface="宋体" pitchFamily="2" charset="-122"/>
              <a:cs typeface="Arial" pitchFamily="34" charset="0"/>
            </a:endParaRPr>
          </a:p>
          <a:p>
            <a:pPr marL="0" indent="0" algn="ctr">
              <a:lnSpc>
                <a:spcPct val="150000"/>
              </a:lnSpc>
              <a:buNone/>
              <a:defRPr/>
            </a:pPr>
            <a:endParaRPr lang="en-US" sz="2000" b="1" dirty="0">
              <a:latin typeface="Arial" pitchFamily="34" charset="0"/>
              <a:ea typeface="宋体" pitchFamily="2" charset="-122"/>
              <a:cs typeface="Arial" pitchFamily="34" charset="0"/>
            </a:endParaRPr>
          </a:p>
          <a:p>
            <a:pPr marL="0" indent="0" algn="ctr">
              <a:lnSpc>
                <a:spcPct val="150000"/>
              </a:lnSpc>
              <a:buNone/>
              <a:defRPr/>
            </a:pPr>
            <a:endParaRPr lang="en-US" b="1" dirty="0" smtClean="0">
              <a:latin typeface="Arial" pitchFamily="34" charset="0"/>
              <a:ea typeface="宋体" pitchFamily="2" charset="-122"/>
              <a:cs typeface="Arial" pitchFamily="34" charset="0"/>
            </a:endParaRPr>
          </a:p>
          <a:p>
            <a:pPr marL="0" indent="0" algn="ctr">
              <a:lnSpc>
                <a:spcPct val="150000"/>
              </a:lnSpc>
              <a:buNone/>
              <a:defRPr/>
            </a:pPr>
            <a:r>
              <a:rPr lang="en-US" sz="2000" b="1" dirty="0" smtClean="0">
                <a:latin typeface="Arial" pitchFamily="34" charset="0"/>
                <a:ea typeface="宋体" pitchFamily="2" charset="-122"/>
                <a:cs typeface="Arial" pitchFamily="34" charset="0"/>
              </a:rPr>
              <a:t>Elder/health care</a:t>
            </a:r>
            <a:endParaRPr lang="en-US" sz="2000" b="1" dirty="0">
              <a:latin typeface="Arial" pitchFamily="34" charset="0"/>
              <a:ea typeface="宋体" pitchFamily="2" charset="-122"/>
              <a:cs typeface="Arial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E80013-07A9-4603-8CF6-B95031513E93}" type="slidenum">
              <a:rPr lang="en-US" altLang="zh-CN" smtClean="0"/>
              <a:pPr/>
              <a:t>4</a:t>
            </a:fld>
            <a:endParaRPr lang="en-US"/>
          </a:p>
        </p:txBody>
      </p:sp>
      <p:pic>
        <p:nvPicPr>
          <p:cNvPr id="2055" name="Picture 7" descr="C:\Users\chenren.xu\Desktop\images (4)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35387" y="2442506"/>
            <a:ext cx="2628900" cy="1743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http://image1.masterfile.com/em_w/01/33/43/638-01334389w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4723" y="2442505"/>
            <a:ext cx="2453652" cy="36871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4" descr="http://familyhw.com/wp-content/uploads/2012/03/elder-care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35387" y="4377087"/>
            <a:ext cx="2628900" cy="1752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607047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7049"/>
            <a:ext cx="8229600" cy="1139825"/>
          </a:xfrm>
        </p:spPr>
        <p:txBody>
          <a:bodyPr/>
          <a:lstStyle/>
          <a:p>
            <a:r>
              <a:rPr lang="en-US" b="1" dirty="0">
                <a:latin typeface="Arial" pitchFamily="34" charset="0"/>
                <a:cs typeface="Arial" pitchFamily="34" charset="0"/>
              </a:rPr>
              <a:t>Measurement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E80013-07A9-4603-8CF6-B95031513E93}" type="slidenum">
              <a:rPr lang="en-US" altLang="zh-CN" smtClean="0"/>
              <a:pPr/>
              <a:t>40</a:t>
            </a:fld>
            <a:endParaRPr lang="en-US"/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85950" y="1968667"/>
            <a:ext cx="5372100" cy="4171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4" name="Curved Left Arrow 43"/>
          <p:cNvSpPr/>
          <p:nvPr/>
        </p:nvSpPr>
        <p:spPr bwMode="auto">
          <a:xfrm>
            <a:off x="4728950" y="4319516"/>
            <a:ext cx="279780" cy="634621"/>
          </a:xfrm>
          <a:prstGeom prst="curvedLeftArrow">
            <a:avLst/>
          </a:prstGeom>
          <a:solidFill>
            <a:srgbClr val="FF0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800" b="0" i="0" u="none" strike="noStrike" cap="none" normalizeH="0" baseline="0" smtClean="0">
              <a:ln>
                <a:noFill/>
              </a:ln>
              <a:solidFill>
                <a:srgbClr val="3333CC"/>
              </a:solidFill>
              <a:effectLst/>
              <a:latin typeface="Verdana" pitchFamily="34" charset="0"/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4954138" y="4355992"/>
            <a:ext cx="17878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1</a:t>
            </a:r>
            <a:r>
              <a:rPr lang="en-US" sz="2400" baseline="300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st</a:t>
            </a:r>
            <a:r>
              <a:rPr lang="en-US" sz="24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round</a:t>
            </a:r>
            <a:endParaRPr lang="en-US" sz="24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848009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7049"/>
            <a:ext cx="8229600" cy="1139825"/>
          </a:xfrm>
        </p:spPr>
        <p:txBody>
          <a:bodyPr/>
          <a:lstStyle/>
          <a:p>
            <a:r>
              <a:rPr lang="en-US" b="1" dirty="0">
                <a:latin typeface="Arial" pitchFamily="34" charset="0"/>
                <a:cs typeface="Arial" pitchFamily="34" charset="0"/>
              </a:rPr>
              <a:t>Measurement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E80013-07A9-4603-8CF6-B95031513E93}" type="slidenum">
              <a:rPr lang="en-US" altLang="zh-CN" smtClean="0"/>
              <a:pPr/>
              <a:t>41</a:t>
            </a:fld>
            <a:endParaRPr lang="en-US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85950" y="1982950"/>
            <a:ext cx="5372100" cy="4143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Curved Left Arrow 10"/>
          <p:cNvSpPr/>
          <p:nvPr/>
        </p:nvSpPr>
        <p:spPr bwMode="auto">
          <a:xfrm>
            <a:off x="5465922" y="3846304"/>
            <a:ext cx="279780" cy="634621"/>
          </a:xfrm>
          <a:prstGeom prst="curvedLeftArrow">
            <a:avLst/>
          </a:prstGeom>
          <a:solidFill>
            <a:srgbClr val="FF0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800" b="0" i="0" u="none" strike="noStrike" cap="none" normalizeH="0" baseline="0" smtClean="0">
              <a:ln>
                <a:noFill/>
              </a:ln>
              <a:solidFill>
                <a:srgbClr val="3333CC"/>
              </a:solidFill>
              <a:effectLst/>
              <a:latin typeface="Verdana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691110" y="3882780"/>
            <a:ext cx="17878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1</a:t>
            </a:r>
            <a:r>
              <a:rPr lang="en-US" sz="2400" baseline="300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st</a:t>
            </a:r>
            <a:r>
              <a:rPr lang="en-US" sz="24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round</a:t>
            </a:r>
            <a:endParaRPr lang="en-US" sz="24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848009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7049"/>
            <a:ext cx="8229600" cy="1139825"/>
          </a:xfrm>
        </p:spPr>
        <p:txBody>
          <a:bodyPr/>
          <a:lstStyle/>
          <a:p>
            <a:r>
              <a:rPr lang="en-US" b="1" dirty="0">
                <a:latin typeface="Arial" pitchFamily="34" charset="0"/>
                <a:cs typeface="Arial" pitchFamily="34" charset="0"/>
              </a:rPr>
              <a:t>Measurement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49177" y="6245091"/>
            <a:ext cx="2133600" cy="457200"/>
          </a:xfrm>
        </p:spPr>
        <p:txBody>
          <a:bodyPr/>
          <a:lstStyle/>
          <a:p>
            <a:fld id="{91E80013-07A9-4603-8CF6-B95031513E93}" type="slidenum">
              <a:rPr lang="en-US" altLang="zh-CN" smtClean="0"/>
              <a:pPr/>
              <a:t>42</a:t>
            </a:fld>
            <a:endParaRPr lang="en-US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67540" y="1967768"/>
            <a:ext cx="5381625" cy="4171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Curved Left Arrow 10"/>
          <p:cNvSpPr/>
          <p:nvPr/>
        </p:nvSpPr>
        <p:spPr bwMode="auto">
          <a:xfrm>
            <a:off x="6130049" y="3460066"/>
            <a:ext cx="279780" cy="634621"/>
          </a:xfrm>
          <a:prstGeom prst="curvedLeftArrow">
            <a:avLst/>
          </a:prstGeom>
          <a:solidFill>
            <a:srgbClr val="FF0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800" b="0" i="0" u="none" strike="noStrike" cap="none" normalizeH="0" baseline="0" smtClean="0">
              <a:ln>
                <a:noFill/>
              </a:ln>
              <a:solidFill>
                <a:srgbClr val="3333CC"/>
              </a:solidFill>
              <a:effectLst/>
              <a:latin typeface="Verdana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355237" y="3496542"/>
            <a:ext cx="17878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1</a:t>
            </a:r>
            <a:r>
              <a:rPr lang="en-US" sz="2400" baseline="300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st</a:t>
            </a:r>
            <a:r>
              <a:rPr lang="en-US" sz="24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round</a:t>
            </a:r>
            <a:endParaRPr lang="en-US" sz="24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Curved Left Arrow 14"/>
          <p:cNvSpPr/>
          <p:nvPr/>
        </p:nvSpPr>
        <p:spPr bwMode="auto">
          <a:xfrm>
            <a:off x="6130049" y="4173856"/>
            <a:ext cx="279780" cy="634621"/>
          </a:xfrm>
          <a:prstGeom prst="curvedLeftArrow">
            <a:avLst/>
          </a:prstGeom>
          <a:solidFill>
            <a:srgbClr val="FF0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800" b="0" i="0" u="none" strike="noStrike" cap="none" normalizeH="0" baseline="0" smtClean="0">
              <a:ln>
                <a:noFill/>
              </a:ln>
              <a:solidFill>
                <a:srgbClr val="3333CC"/>
              </a:solidFill>
              <a:effectLst/>
              <a:latin typeface="Verdana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6355237" y="4210332"/>
            <a:ext cx="17878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2</a:t>
            </a:r>
            <a:r>
              <a:rPr lang="en-US" sz="2400" baseline="300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st</a:t>
            </a:r>
            <a:r>
              <a:rPr lang="en-US" sz="24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round</a:t>
            </a:r>
            <a:endParaRPr lang="en-US" sz="24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848009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7049"/>
            <a:ext cx="8229600" cy="1139825"/>
          </a:xfrm>
        </p:spPr>
        <p:txBody>
          <a:bodyPr/>
          <a:lstStyle/>
          <a:p>
            <a:r>
              <a:rPr lang="en-US" b="1" dirty="0" smtClean="0">
                <a:latin typeface="Arial" pitchFamily="34" charset="0"/>
                <a:cs typeface="Arial" pitchFamily="34" charset="0"/>
              </a:rPr>
              <a:t>Phase 3: Subtraction</a:t>
            </a:r>
            <a:endParaRPr lang="en-US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E80013-07A9-4603-8CF6-B95031513E93}" type="slidenum">
              <a:rPr lang="en-US" altLang="zh-CN" smtClean="0"/>
              <a:pPr/>
              <a:t>43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1011213" y="5207147"/>
            <a:ext cx="729368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We need to multiply a coefficient </a:t>
            </a:r>
            <a:r>
              <a:rPr lang="el-GR" i="1" dirty="0">
                <a:solidFill>
                  <a:srgbClr val="00B050"/>
                </a:solidFill>
                <a:latin typeface="Arial" pitchFamily="34" charset="0"/>
                <a:ea typeface="华文彩云" pitchFamily="2" charset="-122"/>
                <a:cs typeface="Arial" pitchFamily="34" charset="0"/>
              </a:rPr>
              <a:t>β</a:t>
            </a:r>
            <a:r>
              <a:rPr lang="en-US" i="1" dirty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l-GR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ϵ</a:t>
            </a:r>
            <a:r>
              <a:rPr lang="en-US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[0, 1] </a:t>
            </a:r>
          </a:p>
          <a:p>
            <a:r>
              <a:rPr lang="en-US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when subtracting each link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5625541" y="2876865"/>
            <a:ext cx="42192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 smtClean="0">
                <a:latin typeface="Arial" pitchFamily="34" charset="0"/>
                <a:cs typeface="Arial" pitchFamily="34" charset="0"/>
              </a:rPr>
              <a:t>=                           </a:t>
            </a:r>
            <a:endParaRPr lang="en-U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2785539" y="2876865"/>
            <a:ext cx="42192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 smtClean="0">
                <a:latin typeface="Arial" pitchFamily="34" charset="0"/>
                <a:cs typeface="Arial" pitchFamily="34" charset="0"/>
              </a:rPr>
              <a:t>-</a:t>
            </a:r>
            <a:endParaRPr lang="en-US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04614" y="1988325"/>
            <a:ext cx="2292313" cy="2300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01956" y="1988326"/>
            <a:ext cx="2300300" cy="2300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241" y="1988327"/>
            <a:ext cx="2300298" cy="23002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" name="TextBox 30"/>
          <p:cNvSpPr txBox="1"/>
          <p:nvPr/>
        </p:nvSpPr>
        <p:spPr>
          <a:xfrm>
            <a:off x="3289789" y="4293060"/>
            <a:ext cx="232463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Calibration</a:t>
            </a:r>
          </a:p>
          <a:p>
            <a:r>
              <a:rPr lang="en-US" sz="2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data</a:t>
            </a:r>
            <a:endParaRPr lang="en-US" sz="24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Oval 5"/>
          <p:cNvSpPr/>
          <p:nvPr/>
        </p:nvSpPr>
        <p:spPr bwMode="auto">
          <a:xfrm>
            <a:off x="6640086" y="2984355"/>
            <a:ext cx="522713" cy="522713"/>
          </a:xfrm>
          <a:prstGeom prst="ellipse">
            <a:avLst/>
          </a:prstGeom>
          <a:solidFill>
            <a:srgbClr val="00B0F0">
              <a:alpha val="5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800" b="0" i="0" u="none" strike="noStrike" cap="none" normalizeH="0" baseline="0" smtClean="0">
              <a:ln>
                <a:noFill/>
              </a:ln>
              <a:solidFill>
                <a:srgbClr val="3333CC"/>
              </a:solidFill>
              <a:effectLst/>
              <a:latin typeface="Verdana" pitchFamily="34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418566" y="4294034"/>
            <a:ext cx="232463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Measurement in 1</a:t>
            </a:r>
            <a:r>
              <a:rPr lang="en-US" sz="2400" b="1" baseline="300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st</a:t>
            </a:r>
            <a:r>
              <a:rPr lang="en-US" sz="2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round</a:t>
            </a:r>
            <a:endParaRPr lang="en-US" sz="24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6134996" y="4293060"/>
            <a:ext cx="232463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Measurement</a:t>
            </a:r>
          </a:p>
          <a:p>
            <a:r>
              <a:rPr lang="en-US" sz="2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In 2</a:t>
            </a:r>
            <a:r>
              <a:rPr lang="en-US" sz="2400" b="1" baseline="300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nd</a:t>
            </a:r>
            <a:r>
              <a:rPr lang="en-US" sz="2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round</a:t>
            </a:r>
            <a:endParaRPr lang="en-US" sz="24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6334126" y="2028087"/>
            <a:ext cx="10287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4</a:t>
            </a:r>
            <a:r>
              <a:rPr lang="en-US" sz="18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dB</a:t>
            </a:r>
            <a:endParaRPr lang="en-US" sz="18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6381751" y="3068664"/>
            <a:ext cx="10001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1 dB</a:t>
            </a:r>
            <a:endParaRPr lang="en-US" sz="18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4181475" y="3933087"/>
            <a:ext cx="115482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5 dB</a:t>
            </a:r>
            <a:endParaRPr lang="en-US" sz="18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3695700" y="3030564"/>
            <a:ext cx="9183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6 dB</a:t>
            </a:r>
            <a:endParaRPr lang="en-US" sz="18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1371827" y="3928358"/>
            <a:ext cx="115482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5 dB</a:t>
            </a:r>
            <a:endParaRPr lang="en-US" sz="18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886052" y="3025835"/>
            <a:ext cx="9183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7 dB</a:t>
            </a:r>
            <a:endParaRPr lang="en-US" sz="18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749484" y="2028087"/>
            <a:ext cx="10287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4</a:t>
            </a:r>
            <a:r>
              <a:rPr lang="en-US" sz="18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dB</a:t>
            </a:r>
            <a:endParaRPr lang="en-US" sz="18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222561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7049"/>
            <a:ext cx="8229600" cy="1139825"/>
          </a:xfrm>
        </p:spPr>
        <p:txBody>
          <a:bodyPr/>
          <a:lstStyle/>
          <a:p>
            <a:r>
              <a:rPr lang="en-US" b="1" dirty="0" smtClean="0">
                <a:latin typeface="Arial" pitchFamily="34" charset="0"/>
                <a:cs typeface="Arial" pitchFamily="34" charset="0"/>
              </a:rPr>
              <a:t>Location-Link Correlation</a:t>
            </a:r>
            <a:endParaRPr lang="en-US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0135" y="1600200"/>
            <a:ext cx="7746521" cy="4530725"/>
          </a:xfrm>
        </p:spPr>
        <p:txBody>
          <a:bodyPr/>
          <a:lstStyle/>
          <a:p>
            <a:pPr>
              <a:lnSpc>
                <a:spcPct val="150000"/>
              </a:lnSpc>
              <a:buFont typeface="Wingdings" pitchFamily="2" charset="2"/>
              <a:buChar char="q"/>
            </a:pPr>
            <a:r>
              <a:rPr lang="en-US" b="1" dirty="0" smtClean="0">
                <a:latin typeface="Arial" pitchFamily="34" charset="0"/>
                <a:cs typeface="Arial" pitchFamily="34" charset="0"/>
              </a:rPr>
              <a:t>To mitigate the error caused by this over-subtraction problem, we propose to multiply a location-link correlation coefficient before successive subtracting:</a:t>
            </a:r>
          </a:p>
          <a:p>
            <a:pPr>
              <a:lnSpc>
                <a:spcPct val="150000"/>
              </a:lnSpc>
              <a:buFont typeface="Wingdings" pitchFamily="2" charset="2"/>
              <a:buChar char="q"/>
            </a:pPr>
            <a:endParaRPr lang="en-US" b="1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E80013-07A9-4603-8CF6-B95031513E93}" type="slidenum">
              <a:rPr lang="en-US" altLang="zh-CN" smtClean="0"/>
              <a:pPr/>
              <a:t>44</a:t>
            </a:fld>
            <a:endParaRPr lang="en-US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118" y="4354981"/>
            <a:ext cx="2924175" cy="190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5295" y="4781169"/>
            <a:ext cx="29241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268561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7049"/>
            <a:ext cx="8229600" cy="1139825"/>
          </a:xfrm>
        </p:spPr>
        <p:txBody>
          <a:bodyPr/>
          <a:lstStyle/>
          <a:p>
            <a:r>
              <a:rPr lang="en-US" b="1" dirty="0" smtClean="0">
                <a:latin typeface="Arial" pitchFamily="34" charset="0"/>
                <a:cs typeface="Arial" pitchFamily="34" charset="0"/>
              </a:rPr>
              <a:t>Phase 3: Subtraction</a:t>
            </a:r>
            <a:endParaRPr lang="en-US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E80013-07A9-4603-8CF6-B95031513E93}" type="slidenum">
              <a:rPr lang="en-US" altLang="zh-CN" smtClean="0"/>
              <a:pPr/>
              <a:t>45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1011213" y="5207147"/>
            <a:ext cx="729368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Subject count ++</a:t>
            </a:r>
          </a:p>
          <a:p>
            <a:r>
              <a:rPr lang="en-US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Go to the next iteration…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5625541" y="2876865"/>
            <a:ext cx="42192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 smtClean="0">
                <a:latin typeface="Arial" pitchFamily="34" charset="0"/>
                <a:cs typeface="Arial" pitchFamily="34" charset="0"/>
              </a:rPr>
              <a:t>=                           </a:t>
            </a:r>
            <a:endParaRPr lang="en-U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2785539" y="2876865"/>
            <a:ext cx="42192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 smtClean="0">
                <a:latin typeface="Arial" pitchFamily="34" charset="0"/>
                <a:cs typeface="Arial" pitchFamily="34" charset="0"/>
              </a:rPr>
              <a:t>-</a:t>
            </a:r>
            <a:endParaRPr lang="en-US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04614" y="1988325"/>
            <a:ext cx="2292313" cy="2300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01956" y="1988326"/>
            <a:ext cx="2300300" cy="2300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241" y="1988327"/>
            <a:ext cx="2300298" cy="23002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" name="TextBox 22"/>
          <p:cNvSpPr txBox="1"/>
          <p:nvPr/>
        </p:nvSpPr>
        <p:spPr>
          <a:xfrm>
            <a:off x="6285589" y="2953810"/>
            <a:ext cx="10649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4.6 dB</a:t>
            </a:r>
            <a:endParaRPr lang="en-US" sz="18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3140787" y="3022617"/>
            <a:ext cx="163190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6 × </a:t>
            </a:r>
            <a:r>
              <a:rPr lang="en-US" sz="1800" b="1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0.4</a:t>
            </a:r>
            <a:r>
              <a:rPr lang="en-US" sz="18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dB</a:t>
            </a:r>
            <a:endParaRPr lang="en-US" sz="18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418566" y="4294034"/>
            <a:ext cx="232463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Measurement in 1</a:t>
            </a:r>
            <a:r>
              <a:rPr lang="en-US" sz="2400" b="1" baseline="300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st</a:t>
            </a:r>
            <a:r>
              <a:rPr lang="en-US" sz="2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round</a:t>
            </a:r>
            <a:endParaRPr lang="en-US" sz="24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3289789" y="4293060"/>
            <a:ext cx="232463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Calibration</a:t>
            </a:r>
          </a:p>
          <a:p>
            <a:r>
              <a:rPr lang="en-US" sz="2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data</a:t>
            </a:r>
            <a:endParaRPr lang="en-US" sz="24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6134996" y="4293060"/>
            <a:ext cx="232463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Measurement</a:t>
            </a:r>
          </a:p>
          <a:p>
            <a:r>
              <a:rPr lang="en-US" sz="2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in 2</a:t>
            </a:r>
            <a:r>
              <a:rPr lang="en-US" sz="2400" b="1" baseline="300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nd</a:t>
            </a:r>
            <a:r>
              <a:rPr lang="en-US" sz="2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round</a:t>
            </a:r>
            <a:endParaRPr lang="en-US" sz="24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3483687" y="3836291"/>
            <a:ext cx="163190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5 × </a:t>
            </a:r>
            <a:r>
              <a:rPr lang="en-US" sz="1800" b="1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0.8</a:t>
            </a:r>
            <a:r>
              <a:rPr lang="en-US" sz="18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dB</a:t>
            </a:r>
            <a:endParaRPr lang="en-US" sz="18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6350229" y="2008670"/>
            <a:ext cx="10649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4 dB</a:t>
            </a:r>
            <a:endParaRPr lang="en-US" sz="18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1371827" y="3928358"/>
            <a:ext cx="115482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5 dB</a:t>
            </a:r>
            <a:endParaRPr lang="en-US" sz="18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886052" y="3025835"/>
            <a:ext cx="9183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7 dB</a:t>
            </a:r>
            <a:endParaRPr lang="en-US" sz="18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749484" y="2028087"/>
            <a:ext cx="10287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4</a:t>
            </a:r>
            <a:r>
              <a:rPr lang="en-US" sz="18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dB</a:t>
            </a:r>
            <a:endParaRPr lang="en-US" sz="18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7009213" y="3928358"/>
            <a:ext cx="115482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1 dB</a:t>
            </a:r>
            <a:endParaRPr lang="en-US" sz="18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2637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7779" y="2008670"/>
            <a:ext cx="2285294" cy="22799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7049"/>
            <a:ext cx="8229600" cy="1139825"/>
          </a:xfrm>
        </p:spPr>
        <p:txBody>
          <a:bodyPr/>
          <a:lstStyle/>
          <a:p>
            <a:r>
              <a:rPr lang="en-US" b="1" dirty="0" smtClean="0">
                <a:latin typeface="Arial" pitchFamily="34" charset="0"/>
                <a:cs typeface="Arial" pitchFamily="34" charset="0"/>
              </a:rPr>
              <a:t>Phase 3: Subtraction</a:t>
            </a:r>
            <a:endParaRPr lang="en-US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E80013-07A9-4603-8CF6-B95031513E93}" type="slidenum">
              <a:rPr lang="en-US" altLang="zh-CN" smtClean="0"/>
              <a:pPr/>
              <a:t>46</a:t>
            </a:fld>
            <a:endParaRPr lang="en-US"/>
          </a:p>
        </p:txBody>
      </p:sp>
      <p:pic>
        <p:nvPicPr>
          <p:cNvPr id="1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8512" y="1988325"/>
            <a:ext cx="2292313" cy="2300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99314" y="1992760"/>
            <a:ext cx="2292313" cy="2300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TextBox 15"/>
          <p:cNvSpPr txBox="1"/>
          <p:nvPr/>
        </p:nvSpPr>
        <p:spPr>
          <a:xfrm>
            <a:off x="482351" y="4293060"/>
            <a:ext cx="232463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Measurement</a:t>
            </a:r>
          </a:p>
          <a:p>
            <a:r>
              <a:rPr lang="en-US" sz="2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in </a:t>
            </a:r>
            <a:r>
              <a:rPr lang="en-US" sz="24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2</a:t>
            </a:r>
            <a:r>
              <a:rPr lang="en-US" sz="2400" b="1" baseline="300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nd</a:t>
            </a:r>
            <a:r>
              <a:rPr lang="en-US" sz="24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round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3289789" y="4293060"/>
            <a:ext cx="232463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Calibration</a:t>
            </a:r>
          </a:p>
          <a:p>
            <a:r>
              <a:rPr lang="en-US" sz="2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data</a:t>
            </a:r>
            <a:endParaRPr lang="en-US" sz="24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5625541" y="2876865"/>
            <a:ext cx="42192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 smtClean="0">
                <a:latin typeface="Arial" pitchFamily="34" charset="0"/>
                <a:cs typeface="Arial" pitchFamily="34" charset="0"/>
              </a:rPr>
              <a:t>=                           </a:t>
            </a:r>
            <a:endParaRPr lang="en-U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2785539" y="2876865"/>
            <a:ext cx="42192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 smtClean="0">
                <a:latin typeface="Arial" pitchFamily="34" charset="0"/>
                <a:cs typeface="Arial" pitchFamily="34" charset="0"/>
              </a:rPr>
              <a:t>-</a:t>
            </a:r>
            <a:endParaRPr lang="en-U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6107634" y="4293060"/>
            <a:ext cx="232463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Measurement</a:t>
            </a:r>
          </a:p>
          <a:p>
            <a:r>
              <a:rPr lang="en-US" sz="2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in 3</a:t>
            </a:r>
            <a:r>
              <a:rPr lang="en-US" sz="2400" b="1" baseline="300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rd</a:t>
            </a:r>
            <a:r>
              <a:rPr lang="en-US" sz="2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round</a:t>
            </a:r>
            <a:endParaRPr lang="en-US" sz="24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1011213" y="5207147"/>
            <a:ext cx="729368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We are done !</a:t>
            </a:r>
            <a:endParaRPr lang="en-US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680799" y="2953810"/>
            <a:ext cx="10649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4.6 dB</a:t>
            </a:r>
            <a:endParaRPr lang="en-US" sz="18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745439" y="2008670"/>
            <a:ext cx="10649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4 dB</a:t>
            </a:r>
            <a:endParaRPr lang="en-US" sz="18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1404423" y="3928358"/>
            <a:ext cx="115482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1 dB</a:t>
            </a:r>
            <a:endParaRPr lang="en-US" sz="18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3492699" y="2964267"/>
            <a:ext cx="13269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6 </a:t>
            </a:r>
            <a:r>
              <a:rPr lang="en-US" sz="18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× </a:t>
            </a:r>
            <a:r>
              <a:rPr lang="en-US" sz="1800" b="1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0.6</a:t>
            </a:r>
            <a:r>
              <a:rPr lang="en-US" sz="18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 dB</a:t>
            </a:r>
            <a:endParaRPr lang="en-US" sz="18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3471614" y="2019127"/>
            <a:ext cx="134803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4 × </a:t>
            </a:r>
            <a:r>
              <a:rPr lang="en-US" sz="1800" b="1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0.8</a:t>
            </a:r>
            <a:r>
              <a:rPr lang="en-US" sz="18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dB</a:t>
            </a:r>
            <a:endParaRPr lang="en-US" sz="18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6173271" y="2033448"/>
            <a:ext cx="10649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1 dB</a:t>
            </a:r>
            <a:endParaRPr lang="en-US" sz="18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6375018" y="3014633"/>
            <a:ext cx="10649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1 dB</a:t>
            </a:r>
            <a:endParaRPr lang="en-US" sz="18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7060842" y="3948083"/>
            <a:ext cx="10649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1 dB</a:t>
            </a:r>
            <a:endParaRPr lang="en-US" sz="18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102340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endParaRPr lang="en-US" dirty="0" smtClean="0"/>
          </a:p>
          <a:p>
            <a:pPr marL="0" indent="0" algn="ctr">
              <a:buNone/>
            </a:pPr>
            <a:r>
              <a:rPr lang="en-US" sz="4000" b="1" dirty="0">
                <a:latin typeface="Arial" pitchFamily="34" charset="0"/>
                <a:cs typeface="Arial" pitchFamily="34" charset="0"/>
              </a:rPr>
              <a:t>SCPL </a:t>
            </a:r>
            <a:r>
              <a:rPr lang="en-US" sz="4000" b="1" dirty="0" smtClean="0">
                <a:latin typeface="Arial" pitchFamily="34" charset="0"/>
                <a:cs typeface="Arial" pitchFamily="34" charset="0"/>
              </a:rPr>
              <a:t>Part II</a:t>
            </a:r>
          </a:p>
          <a:p>
            <a:pPr marL="0" indent="0" algn="ctr">
              <a:buNone/>
            </a:pPr>
            <a:r>
              <a:rPr lang="en-US" sz="4000" b="1" dirty="0" smtClean="0">
                <a:latin typeface="Arial" pitchFamily="34" charset="0"/>
                <a:cs typeface="Arial" pitchFamily="34" charset="0"/>
              </a:rPr>
              <a:t>Parallel Localization (PL)</a:t>
            </a:r>
            <a:endParaRPr lang="en-US" sz="40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E80013-07A9-4603-8CF6-B95031513E93}" type="slidenum">
              <a:rPr lang="en-US" altLang="zh-CN" smtClean="0"/>
              <a:pPr/>
              <a:t>47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47907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7049"/>
            <a:ext cx="8229600" cy="1139825"/>
          </a:xfrm>
        </p:spPr>
        <p:txBody>
          <a:bodyPr/>
          <a:lstStyle/>
          <a:p>
            <a:r>
              <a:rPr lang="en-US" b="1" dirty="0" smtClean="0">
                <a:latin typeface="Arial" pitchFamily="34" charset="0"/>
                <a:cs typeface="Arial" pitchFamily="34" charset="0"/>
              </a:rPr>
              <a:t>Localization</a:t>
            </a:r>
            <a:endParaRPr lang="en-US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0135" y="1600200"/>
            <a:ext cx="8285074" cy="4530725"/>
          </a:xfrm>
        </p:spPr>
        <p:txBody>
          <a:bodyPr/>
          <a:lstStyle/>
          <a:p>
            <a:pPr>
              <a:lnSpc>
                <a:spcPct val="150000"/>
              </a:lnSpc>
              <a:buFont typeface="Wingdings" pitchFamily="2" charset="2"/>
              <a:buChar char="q"/>
            </a:pPr>
            <a:r>
              <a:rPr lang="en-US" b="1" dirty="0" smtClean="0">
                <a:latin typeface="Arial" pitchFamily="34" charset="0"/>
                <a:cs typeface="Arial" pitchFamily="34" charset="0"/>
              </a:rPr>
              <a:t>Cell-based localization</a:t>
            </a:r>
          </a:p>
          <a:p>
            <a:pPr lvl="1">
              <a:lnSpc>
                <a:spcPct val="150000"/>
              </a:lnSpc>
              <a:buFont typeface="Wingdings" pitchFamily="2" charset="2"/>
              <a:buChar char="q"/>
            </a:pPr>
            <a:r>
              <a:rPr lang="en-US" b="1" dirty="0" smtClean="0">
                <a:latin typeface="Arial" pitchFamily="34" charset="0"/>
                <a:cs typeface="Arial" pitchFamily="34" charset="0"/>
              </a:rPr>
              <a:t>Allows use of context information </a:t>
            </a:r>
          </a:p>
          <a:p>
            <a:pPr lvl="1">
              <a:lnSpc>
                <a:spcPct val="150000"/>
              </a:lnSpc>
              <a:buFont typeface="Wingdings" pitchFamily="2" charset="2"/>
              <a:buChar char="q"/>
            </a:pPr>
            <a:r>
              <a:rPr lang="en-US" b="1" dirty="0" smtClean="0">
                <a:latin typeface="Arial" pitchFamily="34" charset="0"/>
                <a:cs typeface="Arial" pitchFamily="34" charset="0"/>
              </a:rPr>
              <a:t>Reduce calibration overhead</a:t>
            </a:r>
          </a:p>
          <a:p>
            <a:pPr lvl="1">
              <a:lnSpc>
                <a:spcPct val="150000"/>
              </a:lnSpc>
              <a:buFont typeface="Wingdings" pitchFamily="2" charset="2"/>
              <a:buChar char="q"/>
            </a:pPr>
            <a:r>
              <a:rPr lang="en-US" b="1" dirty="0" smtClean="0">
                <a:latin typeface="Arial" pitchFamily="34" charset="0"/>
                <a:cs typeface="Arial" pitchFamily="34" charset="0"/>
              </a:rPr>
              <a:t>Classification problem formulation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E80013-07A9-4603-8CF6-B95031513E93}" type="slidenum">
              <a:rPr lang="en-US" altLang="zh-CN" smtClean="0"/>
              <a:pPr/>
              <a:t>48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352425" y="5938099"/>
            <a:ext cx="867727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C. </a:t>
            </a:r>
            <a:r>
              <a:rPr lang="en-US" sz="100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Xu</a:t>
            </a:r>
            <a:r>
              <a:rPr lang="en-US" sz="10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, B. </a:t>
            </a:r>
            <a:r>
              <a:rPr lang="en-US" sz="100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Firner</a:t>
            </a:r>
            <a:r>
              <a:rPr lang="en-US" sz="10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, Y. Zhang, R. Howard, J. Li, and X. Lin. </a:t>
            </a:r>
            <a:r>
              <a:rPr lang="en-US" sz="1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Improving </a:t>
            </a:r>
            <a:r>
              <a:rPr lang="en-US" sz="10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rf</a:t>
            </a:r>
            <a:r>
              <a:rPr lang="en-US" sz="1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-based </a:t>
            </a:r>
            <a:r>
              <a:rPr lang="en-US" sz="10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device-free passive localization in cluttered </a:t>
            </a:r>
            <a:r>
              <a:rPr lang="en-US" sz="1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indoor environments </a:t>
            </a:r>
            <a:r>
              <a:rPr lang="en-US" sz="10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through probabilistic classification methods. </a:t>
            </a:r>
            <a:r>
              <a:rPr lang="en-US" sz="1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In </a:t>
            </a:r>
            <a:r>
              <a:rPr lang="en-US" sz="1000" i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Proceedings </a:t>
            </a:r>
            <a:r>
              <a:rPr lang="en-US" sz="1000" i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of the 11th international conference on </a:t>
            </a:r>
            <a:r>
              <a:rPr lang="en-US" sz="1000" i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Information Processing </a:t>
            </a:r>
            <a:r>
              <a:rPr lang="en-US" sz="1000" i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in Sensor Networks</a:t>
            </a:r>
            <a:r>
              <a:rPr lang="en-US" sz="10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, IPSN </a:t>
            </a:r>
            <a:r>
              <a:rPr lang="en-US" sz="1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’12</a:t>
            </a:r>
            <a:endParaRPr lang="en-US" sz="10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799684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7049"/>
            <a:ext cx="8229600" cy="1139825"/>
          </a:xfrm>
        </p:spPr>
        <p:txBody>
          <a:bodyPr/>
          <a:lstStyle/>
          <a:p>
            <a:r>
              <a:rPr lang="en-US" b="1" dirty="0" smtClean="0">
                <a:latin typeface="Arial" pitchFamily="34" charset="0"/>
                <a:cs typeface="Arial" pitchFamily="34" charset="0"/>
              </a:rPr>
              <a:t>Linear Discriminant Analysis </a:t>
            </a:r>
            <a:endParaRPr lang="en-US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8302" y="1600200"/>
            <a:ext cx="8238227" cy="4530725"/>
          </a:xfrm>
        </p:spPr>
        <p:txBody>
          <a:bodyPr/>
          <a:lstStyle/>
          <a:p>
            <a:pPr marL="342900" lvl="1" indent="-342900">
              <a:lnSpc>
                <a:spcPct val="150000"/>
              </a:lnSpc>
              <a:buClr>
                <a:schemeClr val="bg2"/>
              </a:buClr>
              <a:buFont typeface="Wingdings" pitchFamily="2" charset="2"/>
              <a:buChar char="q"/>
            </a:pPr>
            <a:r>
              <a:rPr lang="en-US" b="1" dirty="0" smtClean="0">
                <a:latin typeface="Arial" pitchFamily="34" charset="0"/>
                <a:cs typeface="Arial" pitchFamily="34" charset="0"/>
              </a:rPr>
              <a:t>RSS measurements with person’s </a:t>
            </a:r>
            <a:r>
              <a:rPr lang="en-US" b="1" dirty="0">
                <a:latin typeface="Arial" pitchFamily="34" charset="0"/>
                <a:cs typeface="Arial" pitchFamily="34" charset="0"/>
              </a:rPr>
              <a:t>presence in each cell is treated as a </a:t>
            </a:r>
            <a:r>
              <a:rPr lang="en-US" b="1" dirty="0" smtClean="0">
                <a:latin typeface="Arial" pitchFamily="34" charset="0"/>
                <a:cs typeface="Arial" pitchFamily="34" charset="0"/>
              </a:rPr>
              <a:t>class/state </a:t>
            </a:r>
            <a:r>
              <a:rPr lang="en-US" b="1" i="1" dirty="0" smtClean="0">
                <a:latin typeface="Arial" pitchFamily="34" charset="0"/>
                <a:cs typeface="Arial" pitchFamily="34" charset="0"/>
              </a:rPr>
              <a:t>k</a:t>
            </a:r>
          </a:p>
          <a:p>
            <a:pPr marL="342900" lvl="1" indent="-342900">
              <a:lnSpc>
                <a:spcPct val="150000"/>
              </a:lnSpc>
              <a:buClr>
                <a:schemeClr val="bg2"/>
              </a:buClr>
              <a:buFont typeface="Wingdings" pitchFamily="2" charset="2"/>
              <a:buChar char="q"/>
            </a:pPr>
            <a:r>
              <a:rPr lang="en-US" b="1" dirty="0" smtClean="0">
                <a:latin typeface="Arial" pitchFamily="34" charset="0"/>
                <a:cs typeface="Arial" pitchFamily="34" charset="0"/>
              </a:rPr>
              <a:t>Each </a:t>
            </a:r>
            <a:r>
              <a:rPr lang="en-US" b="1" dirty="0">
                <a:latin typeface="Arial" pitchFamily="34" charset="0"/>
                <a:cs typeface="Arial" pitchFamily="34" charset="0"/>
              </a:rPr>
              <a:t>class k is Multivariate </a:t>
            </a:r>
            <a:r>
              <a:rPr lang="en-US" b="1" dirty="0" smtClean="0">
                <a:latin typeface="Arial" pitchFamily="34" charset="0"/>
                <a:cs typeface="Arial" pitchFamily="34" charset="0"/>
              </a:rPr>
              <a:t>Gaussian with common covariance</a:t>
            </a:r>
          </a:p>
          <a:p>
            <a:pPr>
              <a:lnSpc>
                <a:spcPct val="150000"/>
              </a:lnSpc>
              <a:buFont typeface="Wingdings" pitchFamily="2" charset="2"/>
              <a:buChar char="q"/>
            </a:pPr>
            <a:r>
              <a:rPr lang="en-US" sz="2400" b="1" dirty="0" smtClean="0">
                <a:latin typeface="Arial" pitchFamily="34" charset="0"/>
                <a:cs typeface="Arial" pitchFamily="34" charset="0"/>
              </a:rPr>
              <a:t>Linear discriminant function:</a:t>
            </a:r>
          </a:p>
          <a:p>
            <a:pPr>
              <a:buFont typeface="Wingdings" pitchFamily="2" charset="2"/>
              <a:buChar char="q"/>
            </a:pPr>
            <a:endParaRPr lang="en-US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E80013-07A9-4603-8CF6-B95031513E93}" type="slidenum">
              <a:rPr lang="en-US" altLang="zh-CN" smtClean="0"/>
              <a:pPr/>
              <a:t>49</a:t>
            </a:fld>
            <a:endParaRPr lang="en-US"/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65778" y="4773653"/>
            <a:ext cx="4286250" cy="5372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Rectangle 8"/>
          <p:cNvSpPr/>
          <p:nvPr/>
        </p:nvSpPr>
        <p:spPr bwMode="auto">
          <a:xfrm rot="16200000">
            <a:off x="5020228" y="4706480"/>
            <a:ext cx="2375647" cy="188259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rgbClr val="3333CC"/>
              </a:solidFill>
              <a:effectLst/>
              <a:latin typeface="Verdana" pitchFamily="34" charset="0"/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5594541" y="3348443"/>
            <a:ext cx="2735611" cy="2453591"/>
            <a:chOff x="5825693" y="3672034"/>
            <a:chExt cx="2735611" cy="2453591"/>
          </a:xfrm>
        </p:grpSpPr>
        <p:grpSp>
          <p:nvGrpSpPr>
            <p:cNvPr id="7" name="Group 6"/>
            <p:cNvGrpSpPr/>
            <p:nvPr/>
          </p:nvGrpSpPr>
          <p:grpSpPr>
            <a:xfrm>
              <a:off x="5825693" y="3672034"/>
              <a:ext cx="2735611" cy="2453591"/>
              <a:chOff x="5834648" y="3685345"/>
              <a:chExt cx="2735611" cy="2453591"/>
            </a:xfrm>
          </p:grpSpPr>
          <p:pic>
            <p:nvPicPr>
              <p:cNvPr id="25601" name="Picture 1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6122904" y="3685345"/>
                <a:ext cx="2438400" cy="242697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8" name="Rectangle 7"/>
              <p:cNvSpPr/>
              <p:nvPr/>
            </p:nvSpPr>
            <p:spPr bwMode="auto">
              <a:xfrm>
                <a:off x="6194612" y="5950677"/>
                <a:ext cx="2375647" cy="188259"/>
              </a:xfrm>
              <a:prstGeom prst="rect">
                <a:avLst/>
              </a:prstGeom>
              <a:solidFill>
                <a:schemeClr val="accent3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1600" b="1" dirty="0" smtClean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Link 1 RSS (</a:t>
                </a:r>
                <a:r>
                  <a:rPr lang="en-US" sz="1600" b="1" dirty="0" err="1" smtClean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dBm</a:t>
                </a:r>
                <a:r>
                  <a:rPr lang="en-US" sz="1600" b="1" dirty="0" smtClean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)</a:t>
                </a:r>
                <a:endParaRPr kumimoji="0" lang="en-US" sz="16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0" name="TextBox 9"/>
              <p:cNvSpPr txBox="1"/>
              <p:nvPr/>
            </p:nvSpPr>
            <p:spPr>
              <a:xfrm rot="10800000">
                <a:off x="5834648" y="3685345"/>
                <a:ext cx="430887" cy="2343418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txBody>
              <a:bodyPr vert="eaVert" wrap="square" rtlCol="0">
                <a:spAutoFit/>
              </a:bodyPr>
              <a:lstStyle/>
              <a:p>
                <a:r>
                  <a:rPr lang="en-US" sz="1600" b="1" dirty="0" smtClean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Link 2 RSS (</a:t>
                </a:r>
                <a:r>
                  <a:rPr lang="en-US" sz="1600" b="1" dirty="0" err="1" smtClean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dBm</a:t>
                </a:r>
                <a:r>
                  <a:rPr lang="en-US" sz="1600" b="1" dirty="0" smtClean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)</a:t>
                </a:r>
              </a:p>
            </p:txBody>
          </p:sp>
        </p:grpSp>
        <p:sp>
          <p:nvSpPr>
            <p:cNvPr id="11" name="TextBox 10"/>
            <p:cNvSpPr txBox="1"/>
            <p:nvPr/>
          </p:nvSpPr>
          <p:spPr>
            <a:xfrm>
              <a:off x="6427694" y="3872753"/>
              <a:ext cx="645459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b="1" i="1" dirty="0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k</a:t>
              </a:r>
              <a:r>
                <a:rPr lang="en-US" sz="1600" b="1" dirty="0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 = 1</a:t>
              </a:r>
              <a:endParaRPr lang="en-US" sz="1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7745506" y="4061011"/>
              <a:ext cx="645459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b="1" i="1" dirty="0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k</a:t>
              </a:r>
              <a:r>
                <a:rPr lang="en-US" sz="1600" b="1" dirty="0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 = 2</a:t>
              </a:r>
              <a:endParaRPr lang="en-US" sz="1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7736541" y="5477435"/>
              <a:ext cx="645459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b="1" i="1" dirty="0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k</a:t>
              </a:r>
              <a:r>
                <a:rPr lang="en-US" sz="1600" b="1" dirty="0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 = 3</a:t>
              </a:r>
              <a:endParaRPr lang="en-US" sz="1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pic>
        <p:nvPicPr>
          <p:cNvPr id="129026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052621" y="5343752"/>
            <a:ext cx="2184513" cy="3716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" name="TextBox 18"/>
          <p:cNvSpPr txBox="1"/>
          <p:nvPr/>
        </p:nvSpPr>
        <p:spPr>
          <a:xfrm>
            <a:off x="352425" y="5938099"/>
            <a:ext cx="867727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C. </a:t>
            </a:r>
            <a:r>
              <a:rPr lang="en-US" sz="100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Xu</a:t>
            </a:r>
            <a:r>
              <a:rPr lang="en-US" sz="10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, B. </a:t>
            </a:r>
            <a:r>
              <a:rPr lang="en-US" sz="100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Firner</a:t>
            </a:r>
            <a:r>
              <a:rPr lang="en-US" sz="10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, Y. Zhang, R. Howard, J. Li, and X. Lin. </a:t>
            </a:r>
            <a:r>
              <a:rPr lang="en-US" sz="1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Improving </a:t>
            </a:r>
            <a:r>
              <a:rPr lang="en-US" sz="10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rf</a:t>
            </a:r>
            <a:r>
              <a:rPr lang="en-US" sz="1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-based </a:t>
            </a:r>
            <a:r>
              <a:rPr lang="en-US" sz="10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device-free passive localization in cluttered </a:t>
            </a:r>
            <a:r>
              <a:rPr lang="en-US" sz="1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indoor environments </a:t>
            </a:r>
            <a:r>
              <a:rPr lang="en-US" sz="10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through probabilistic classification methods. </a:t>
            </a:r>
            <a:r>
              <a:rPr lang="en-US" sz="1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In </a:t>
            </a:r>
            <a:r>
              <a:rPr lang="en-US" sz="1000" i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Proceedings </a:t>
            </a:r>
            <a:r>
              <a:rPr lang="en-US" sz="1000" i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of the 11th international conference on </a:t>
            </a:r>
            <a:r>
              <a:rPr lang="en-US" sz="1000" i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Information Processing </a:t>
            </a:r>
            <a:r>
              <a:rPr lang="en-US" sz="1000" i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in Sensor Networks</a:t>
            </a:r>
            <a:r>
              <a:rPr lang="en-US" sz="10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, IPSN </a:t>
            </a:r>
            <a:r>
              <a:rPr lang="en-US" sz="1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’12</a:t>
            </a:r>
            <a:endParaRPr lang="en-US" sz="10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882201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7049"/>
            <a:ext cx="8572500" cy="1139825"/>
          </a:xfrm>
        </p:spPr>
        <p:txBody>
          <a:bodyPr/>
          <a:lstStyle/>
          <a:p>
            <a:r>
              <a:rPr lang="en-US" b="1" dirty="0">
                <a:latin typeface="Arial" pitchFamily="34" charset="0"/>
                <a:cs typeface="Arial" pitchFamily="34" charset="0"/>
              </a:rPr>
              <a:t>Why Device-free Localization?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8574" y="1600200"/>
            <a:ext cx="8238227" cy="4530725"/>
          </a:xfrm>
        </p:spPr>
        <p:txBody>
          <a:bodyPr/>
          <a:lstStyle/>
          <a:p>
            <a:pPr>
              <a:lnSpc>
                <a:spcPct val="150000"/>
              </a:lnSpc>
              <a:buFont typeface="Wingdings" pitchFamily="2" charset="2"/>
              <a:buChar char="q"/>
              <a:defRPr/>
            </a:pPr>
            <a:r>
              <a:rPr lang="en-US" b="1" dirty="0">
                <a:latin typeface="Arial" pitchFamily="34" charset="0"/>
                <a:ea typeface="宋体" pitchFamily="2" charset="-122"/>
                <a:cs typeface="Arial" pitchFamily="34" charset="0"/>
              </a:rPr>
              <a:t>Monitor </a:t>
            </a:r>
            <a:r>
              <a:rPr lang="en-US" b="1" dirty="0" smtClean="0">
                <a:latin typeface="Arial" pitchFamily="34" charset="0"/>
                <a:ea typeface="宋体" pitchFamily="2" charset="-122"/>
                <a:cs typeface="Arial" pitchFamily="34" charset="0"/>
              </a:rPr>
              <a:t>indoor human mobility </a:t>
            </a:r>
          </a:p>
          <a:p>
            <a:pPr marL="0" indent="0" algn="ctr">
              <a:lnSpc>
                <a:spcPct val="150000"/>
              </a:lnSpc>
              <a:buNone/>
              <a:defRPr/>
            </a:pPr>
            <a:endParaRPr lang="en-US" sz="2000" b="1" dirty="0" smtClean="0">
              <a:latin typeface="Arial" pitchFamily="34" charset="0"/>
              <a:ea typeface="宋体" pitchFamily="2" charset="-122"/>
              <a:cs typeface="Arial" pitchFamily="34" charset="0"/>
            </a:endParaRPr>
          </a:p>
          <a:p>
            <a:pPr marL="0" indent="0" algn="ctr">
              <a:lnSpc>
                <a:spcPct val="150000"/>
              </a:lnSpc>
              <a:buNone/>
              <a:defRPr/>
            </a:pPr>
            <a:endParaRPr lang="en-US" sz="2000" b="1" dirty="0">
              <a:latin typeface="Arial" pitchFamily="34" charset="0"/>
              <a:ea typeface="宋体" pitchFamily="2" charset="-122"/>
              <a:cs typeface="Arial" pitchFamily="34" charset="0"/>
            </a:endParaRPr>
          </a:p>
          <a:p>
            <a:pPr marL="0" indent="0" algn="ctr">
              <a:lnSpc>
                <a:spcPct val="150000"/>
              </a:lnSpc>
              <a:buNone/>
              <a:defRPr/>
            </a:pPr>
            <a:endParaRPr lang="en-US" sz="2000" b="1" dirty="0" smtClean="0">
              <a:latin typeface="Arial" pitchFamily="34" charset="0"/>
              <a:ea typeface="宋体" pitchFamily="2" charset="-122"/>
              <a:cs typeface="Arial" pitchFamily="34" charset="0"/>
            </a:endParaRPr>
          </a:p>
          <a:p>
            <a:pPr marL="0" indent="0" algn="ctr">
              <a:lnSpc>
                <a:spcPct val="150000"/>
              </a:lnSpc>
              <a:buNone/>
              <a:defRPr/>
            </a:pPr>
            <a:endParaRPr lang="en-US" sz="2000" b="1" dirty="0">
              <a:latin typeface="Arial" pitchFamily="34" charset="0"/>
              <a:ea typeface="宋体" pitchFamily="2" charset="-122"/>
              <a:cs typeface="Arial" pitchFamily="34" charset="0"/>
            </a:endParaRPr>
          </a:p>
          <a:p>
            <a:pPr marL="0" indent="0" algn="ctr">
              <a:lnSpc>
                <a:spcPct val="150000"/>
              </a:lnSpc>
              <a:buNone/>
              <a:defRPr/>
            </a:pPr>
            <a:endParaRPr lang="en-US" sz="2000" b="1" dirty="0" smtClean="0">
              <a:latin typeface="Arial" pitchFamily="34" charset="0"/>
              <a:ea typeface="宋体" pitchFamily="2" charset="-122"/>
              <a:cs typeface="Arial" pitchFamily="34" charset="0"/>
            </a:endParaRPr>
          </a:p>
          <a:p>
            <a:pPr marL="0" indent="0" algn="ctr">
              <a:lnSpc>
                <a:spcPct val="150000"/>
              </a:lnSpc>
              <a:buNone/>
              <a:defRPr/>
            </a:pPr>
            <a:endParaRPr lang="en-US" sz="2000" b="1" dirty="0">
              <a:latin typeface="Arial" pitchFamily="34" charset="0"/>
              <a:ea typeface="宋体" pitchFamily="2" charset="-122"/>
              <a:cs typeface="Arial" pitchFamily="34" charset="0"/>
            </a:endParaRPr>
          </a:p>
          <a:p>
            <a:pPr marL="0" indent="0" algn="ctr">
              <a:lnSpc>
                <a:spcPct val="150000"/>
              </a:lnSpc>
              <a:buNone/>
              <a:defRPr/>
            </a:pPr>
            <a:endParaRPr lang="en-US" b="1" dirty="0" smtClean="0">
              <a:latin typeface="Arial" pitchFamily="34" charset="0"/>
              <a:ea typeface="宋体" pitchFamily="2" charset="-122"/>
              <a:cs typeface="Arial" pitchFamily="34" charset="0"/>
            </a:endParaRPr>
          </a:p>
          <a:p>
            <a:pPr marL="0" indent="0" algn="ctr">
              <a:lnSpc>
                <a:spcPct val="150000"/>
              </a:lnSpc>
              <a:buNone/>
              <a:defRPr/>
            </a:pPr>
            <a:r>
              <a:rPr lang="en-US" sz="2000" b="1" dirty="0" smtClean="0">
                <a:latin typeface="Arial" pitchFamily="34" charset="0"/>
                <a:ea typeface="宋体" pitchFamily="2" charset="-122"/>
                <a:cs typeface="Arial" pitchFamily="34" charset="0"/>
              </a:rPr>
              <a:t>Traffic flow statistics</a:t>
            </a:r>
            <a:endParaRPr lang="en-US" sz="2000" b="1" dirty="0">
              <a:latin typeface="Arial" pitchFamily="34" charset="0"/>
              <a:ea typeface="宋体" pitchFamily="2" charset="-122"/>
              <a:cs typeface="Arial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E80013-07A9-4603-8CF6-B95031513E93}" type="slidenum">
              <a:rPr lang="en-US" altLang="zh-CN" smtClean="0"/>
              <a:pPr/>
              <a:t>5</a:t>
            </a:fld>
            <a:endParaRPr lang="en-US"/>
          </a:p>
        </p:txBody>
      </p:sp>
      <p:pic>
        <p:nvPicPr>
          <p:cNvPr id="2050" name="Picture 2" descr="http://static.mygames4girls.com/IMG/jpg/sales_shopping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29325" y="3435164"/>
            <a:ext cx="2495549" cy="18716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4" descr="http://news.travelhouseuk.co.uk/wp-content/uploads/Dubai-Shopping-Mall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0635" y="2434800"/>
            <a:ext cx="4944329" cy="37082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8" name="Straight Arrow Connector 7"/>
          <p:cNvCxnSpPr/>
          <p:nvPr/>
        </p:nvCxnSpPr>
        <p:spPr bwMode="auto">
          <a:xfrm flipH="1">
            <a:off x="5181599" y="4422885"/>
            <a:ext cx="775178" cy="0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</p:spTree>
    <p:extLst>
      <p:ext uri="{BB962C8B-B14F-4D97-AF65-F5344CB8AC3E}">
        <p14:creationId xmlns:p14="http://schemas.microsoft.com/office/powerpoint/2010/main" val="3314587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7049"/>
            <a:ext cx="8229600" cy="1139825"/>
          </a:xfrm>
        </p:spPr>
        <p:txBody>
          <a:bodyPr/>
          <a:lstStyle/>
          <a:p>
            <a:r>
              <a:rPr lang="en-US" b="1" dirty="0" smtClean="0">
                <a:latin typeface="Arial" pitchFamily="34" charset="0"/>
                <a:cs typeface="Arial" pitchFamily="34" charset="0"/>
              </a:rPr>
              <a:t>Localization</a:t>
            </a:r>
            <a:endParaRPr lang="en-US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0135" y="1600200"/>
            <a:ext cx="7746521" cy="4530725"/>
          </a:xfrm>
        </p:spPr>
        <p:txBody>
          <a:bodyPr/>
          <a:lstStyle/>
          <a:p>
            <a:pPr>
              <a:lnSpc>
                <a:spcPct val="150000"/>
              </a:lnSpc>
              <a:buFont typeface="Wingdings" pitchFamily="2" charset="2"/>
              <a:buChar char="q"/>
            </a:pPr>
            <a:r>
              <a:rPr lang="en-US" b="1" dirty="0" smtClean="0">
                <a:latin typeface="Arial" pitchFamily="34" charset="0"/>
                <a:cs typeface="Arial" pitchFamily="34" charset="0"/>
              </a:rPr>
              <a:t>Cell-based localization</a:t>
            </a:r>
          </a:p>
          <a:p>
            <a:pPr>
              <a:lnSpc>
                <a:spcPct val="150000"/>
              </a:lnSpc>
              <a:buFont typeface="Wingdings" pitchFamily="2" charset="2"/>
              <a:buChar char="q"/>
            </a:pPr>
            <a:r>
              <a:rPr lang="en-US" b="1" dirty="0" smtClean="0">
                <a:latin typeface="Arial" pitchFamily="34" charset="0"/>
                <a:ea typeface="宋体" pitchFamily="2" charset="-122"/>
                <a:cs typeface="Arial" pitchFamily="34" charset="0"/>
              </a:rPr>
              <a:t>Trajectory-assisted localization</a:t>
            </a:r>
          </a:p>
          <a:p>
            <a:pPr lvl="1">
              <a:lnSpc>
                <a:spcPct val="150000"/>
              </a:lnSpc>
              <a:buFont typeface="Wingdings" pitchFamily="2" charset="2"/>
              <a:buChar char="q"/>
            </a:pPr>
            <a:r>
              <a:rPr lang="en-US" b="1" dirty="0" smtClean="0">
                <a:latin typeface="Arial" pitchFamily="34" charset="0"/>
                <a:ea typeface="宋体" pitchFamily="2" charset="-122"/>
                <a:cs typeface="Arial" pitchFamily="34" charset="0"/>
              </a:rPr>
              <a:t>Improve accuracy by using human mobility constraints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E80013-07A9-4603-8CF6-B95031513E93}" type="slidenum">
              <a:rPr lang="en-US" altLang="zh-CN" smtClean="0"/>
              <a:pPr/>
              <a:t>50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68994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7049"/>
            <a:ext cx="8229600" cy="1139825"/>
          </a:xfrm>
        </p:spPr>
        <p:txBody>
          <a:bodyPr/>
          <a:lstStyle/>
          <a:p>
            <a:r>
              <a:rPr lang="en-US" b="1" dirty="0" smtClean="0">
                <a:latin typeface="Arial" pitchFamily="34" charset="0"/>
                <a:cs typeface="Arial" pitchFamily="34" charset="0"/>
              </a:rPr>
              <a:t>Human Mobility </a:t>
            </a:r>
            <a:r>
              <a:rPr lang="en-US" b="1" dirty="0">
                <a:latin typeface="Arial" pitchFamily="34" charset="0"/>
                <a:cs typeface="Arial" pitchFamily="34" charset="0"/>
              </a:rPr>
              <a:t>C</a:t>
            </a:r>
            <a:r>
              <a:rPr lang="en-US" b="1" dirty="0" smtClean="0">
                <a:latin typeface="Arial" pitchFamily="34" charset="0"/>
                <a:cs typeface="Arial" pitchFamily="34" charset="0"/>
              </a:rPr>
              <a:t>onstraints</a:t>
            </a:r>
            <a:endParaRPr lang="en-US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0135" y="1600200"/>
            <a:ext cx="7746521" cy="4530725"/>
          </a:xfrm>
        </p:spPr>
        <p:txBody>
          <a:bodyPr/>
          <a:lstStyle/>
          <a:p>
            <a:pPr>
              <a:lnSpc>
                <a:spcPct val="150000"/>
              </a:lnSpc>
              <a:buFont typeface="Wingdings" pitchFamily="2" charset="2"/>
              <a:buChar char="q"/>
            </a:pPr>
            <a:endParaRPr lang="en-US" b="1" dirty="0" smtClean="0">
              <a:latin typeface="Arial" pitchFamily="34" charset="0"/>
              <a:ea typeface="宋体" pitchFamily="2" charset="-122"/>
              <a:cs typeface="Arial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E80013-07A9-4603-8CF6-B95031513E93}" type="slidenum">
              <a:rPr lang="en-US" altLang="zh-CN" smtClean="0"/>
              <a:pPr/>
              <a:t>51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941281" y="5540623"/>
            <a:ext cx="738512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You are free to go anywhere with limited step size inside a ring in </a:t>
            </a:r>
            <a:r>
              <a:rPr lang="en-US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f</a:t>
            </a:r>
            <a:r>
              <a:rPr lang="en-US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ree space</a:t>
            </a:r>
            <a:endParaRPr lang="en-US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34875" y="1609958"/>
            <a:ext cx="3936046" cy="39414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330157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7049"/>
            <a:ext cx="8229600" cy="1139825"/>
          </a:xfrm>
        </p:spPr>
        <p:txBody>
          <a:bodyPr/>
          <a:lstStyle/>
          <a:p>
            <a:r>
              <a:rPr lang="en-US" b="1" dirty="0">
                <a:latin typeface="Arial" pitchFamily="34" charset="0"/>
                <a:cs typeface="Arial" pitchFamily="34" charset="0"/>
              </a:rPr>
              <a:t>Human Mobility Constraints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0135" y="1600200"/>
            <a:ext cx="7746521" cy="4530725"/>
          </a:xfrm>
        </p:spPr>
        <p:txBody>
          <a:bodyPr/>
          <a:lstStyle/>
          <a:p>
            <a:pPr>
              <a:lnSpc>
                <a:spcPct val="150000"/>
              </a:lnSpc>
              <a:buFont typeface="Wingdings" pitchFamily="2" charset="2"/>
              <a:buChar char="q"/>
            </a:pPr>
            <a:endParaRPr lang="en-US" b="1" dirty="0" smtClean="0">
              <a:latin typeface="Arial" pitchFamily="34" charset="0"/>
              <a:ea typeface="宋体" pitchFamily="2" charset="-122"/>
              <a:cs typeface="Arial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E80013-07A9-4603-8CF6-B95031513E93}" type="slidenum">
              <a:rPr lang="en-US" altLang="zh-CN" smtClean="0"/>
              <a:pPr/>
              <a:t>52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1371601" y="5540623"/>
            <a:ext cx="663471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In a building, your next step is constrained by cubicles, walls, etc. </a:t>
            </a:r>
            <a:endParaRPr lang="en-US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7632" y="1605545"/>
            <a:ext cx="3944554" cy="3949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432729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70237"/>
            <a:ext cx="8229600" cy="1139825"/>
          </a:xfrm>
        </p:spPr>
        <p:txBody>
          <a:bodyPr/>
          <a:lstStyle/>
          <a:p>
            <a:r>
              <a:rPr lang="en-US" b="1" dirty="0" smtClean="0"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Arial" pitchFamily="34" charset="0"/>
              </a:rPr>
              <a:t>Phase 1</a:t>
            </a:r>
            <a:r>
              <a:rPr lang="en-US" b="1" dirty="0"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Arial" pitchFamily="34" charset="0"/>
              </a:rPr>
              <a:t>: Data Likelihood Map</a:t>
            </a:r>
            <a:endParaRPr lang="en-US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E80013-07A9-4603-8CF6-B95031513E93}" type="slidenum">
              <a:rPr lang="en-US" altLang="zh-CN" smtClean="0"/>
              <a:pPr/>
              <a:t>53</a:t>
            </a:fld>
            <a:endParaRPr lang="en-US"/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7539" y="1591133"/>
            <a:ext cx="4571749" cy="4578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974135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7049"/>
            <a:ext cx="8229600" cy="1139825"/>
          </a:xfrm>
        </p:spPr>
        <p:txBody>
          <a:bodyPr/>
          <a:lstStyle/>
          <a:p>
            <a:r>
              <a:rPr lang="en-US" b="1" dirty="0" smtClean="0">
                <a:latin typeface="Arial" pitchFamily="34" charset="0"/>
                <a:cs typeface="Arial" pitchFamily="34" charset="0"/>
              </a:rPr>
              <a:t>Impossible movements</a:t>
            </a:r>
            <a:endParaRPr lang="en-US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E80013-07A9-4603-8CF6-B95031513E93}" type="slidenum">
              <a:rPr lang="en-US" altLang="zh-CN" smtClean="0"/>
              <a:pPr/>
              <a:t>54</a:t>
            </a:fld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959224" y="4966447"/>
            <a:ext cx="29762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1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3420" y="1584399"/>
            <a:ext cx="4575869" cy="45758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134533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7049"/>
            <a:ext cx="8229600" cy="1139825"/>
          </a:xfrm>
        </p:spPr>
        <p:txBody>
          <a:bodyPr/>
          <a:lstStyle/>
          <a:p>
            <a:r>
              <a:rPr lang="en-US" b="1" dirty="0" smtClean="0">
                <a:latin typeface="Arial" pitchFamily="34" charset="0"/>
                <a:cs typeface="Arial" pitchFamily="34" charset="0"/>
              </a:rPr>
              <a:t>Impossible movements</a:t>
            </a:r>
            <a:endParaRPr lang="en-US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E80013-07A9-4603-8CF6-B95031513E93}" type="slidenum">
              <a:rPr lang="en-US" altLang="zh-CN" smtClean="0"/>
              <a:pPr/>
              <a:t>55</a:t>
            </a:fld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959224" y="4966447"/>
            <a:ext cx="29762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1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6133" y="1578382"/>
            <a:ext cx="4577055" cy="45841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969817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9" y="277813"/>
            <a:ext cx="8536193" cy="1139825"/>
          </a:xfrm>
        </p:spPr>
        <p:txBody>
          <a:bodyPr/>
          <a:lstStyle/>
          <a:p>
            <a:r>
              <a:rPr lang="en-US" b="1" dirty="0" smtClean="0"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Arial" pitchFamily="34" charset="0"/>
              </a:rPr>
              <a:t>Phase 2: Trajectory Ring Filter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E80013-07A9-4603-8CF6-B95031513E93}" type="slidenum">
              <a:rPr lang="en-US" altLang="zh-CN" smtClean="0"/>
              <a:pPr/>
              <a:t>56</a:t>
            </a:fld>
            <a:endParaRPr lang="en-US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7706" y="1586350"/>
            <a:ext cx="4595253" cy="45952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304140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83684"/>
            <a:ext cx="8229600" cy="1139825"/>
          </a:xfrm>
        </p:spPr>
        <p:txBody>
          <a:bodyPr/>
          <a:lstStyle/>
          <a:p>
            <a:r>
              <a:rPr lang="en-US" b="1" dirty="0" smtClean="0">
                <a:latin typeface="Arial" pitchFamily="34" charset="0"/>
                <a:cs typeface="Arial" pitchFamily="34" charset="0"/>
              </a:rPr>
              <a:t>Phase 3: Refinement</a:t>
            </a:r>
            <a:endParaRPr lang="en-US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E80013-07A9-4603-8CF6-B95031513E93}" type="slidenum">
              <a:rPr lang="en-US" altLang="zh-CN" smtClean="0"/>
              <a:pPr/>
              <a:t>57</a:t>
            </a:fld>
            <a:endParaRPr lang="en-US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6605" y="1571095"/>
            <a:ext cx="4580231" cy="45873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021920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97131"/>
            <a:ext cx="8229600" cy="1139825"/>
          </a:xfrm>
        </p:spPr>
        <p:txBody>
          <a:bodyPr/>
          <a:lstStyle/>
          <a:p>
            <a:r>
              <a:rPr lang="en-US" b="1" dirty="0" smtClean="0">
                <a:latin typeface="Arial" pitchFamily="34" charset="0"/>
                <a:cs typeface="Arial" pitchFamily="34" charset="0"/>
              </a:rPr>
              <a:t>Here you are!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E80013-07A9-4603-8CF6-B95031513E93}" type="slidenum">
              <a:rPr lang="en-US" altLang="zh-CN" smtClean="0"/>
              <a:pPr/>
              <a:t>58</a:t>
            </a:fld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28050" y="1570891"/>
            <a:ext cx="4570601" cy="45706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84682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7049"/>
            <a:ext cx="8229600" cy="1139825"/>
          </a:xfrm>
        </p:spPr>
        <p:txBody>
          <a:bodyPr/>
          <a:lstStyle/>
          <a:p>
            <a:r>
              <a:rPr lang="en-US" b="1" dirty="0" smtClean="0">
                <a:latin typeface="Arial" pitchFamily="34" charset="0"/>
                <a:cs typeface="Arial" pitchFamily="34" charset="0"/>
              </a:rPr>
              <a:t>Viterbi </a:t>
            </a:r>
            <a:r>
              <a:rPr lang="en-US" b="1" dirty="0">
                <a:latin typeface="Arial" pitchFamily="34" charset="0"/>
                <a:cs typeface="Arial" pitchFamily="34" charset="0"/>
              </a:rPr>
              <a:t>o</a:t>
            </a:r>
            <a:r>
              <a:rPr lang="en-US" b="1" dirty="0" smtClean="0">
                <a:latin typeface="Arial" pitchFamily="34" charset="0"/>
                <a:cs typeface="Arial" pitchFamily="34" charset="0"/>
              </a:rPr>
              <a:t>ptimal trajectory</a:t>
            </a:r>
            <a:endParaRPr lang="en-US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8574" y="1600200"/>
            <a:ext cx="8238227" cy="4530725"/>
          </a:xfrm>
        </p:spPr>
        <p:txBody>
          <a:bodyPr/>
          <a:lstStyle/>
          <a:p>
            <a:pPr>
              <a:lnSpc>
                <a:spcPct val="150000"/>
              </a:lnSpc>
              <a:buFont typeface="Wingdings" pitchFamily="2" charset="2"/>
              <a:buChar char="q"/>
              <a:defRPr/>
            </a:pPr>
            <a:r>
              <a:rPr lang="en-US" b="1" dirty="0" smtClean="0">
                <a:latin typeface="Arial" pitchFamily="34" charset="0"/>
                <a:ea typeface="宋体" pitchFamily="2" charset="-122"/>
                <a:cs typeface="Arial" pitchFamily="34" charset="0"/>
              </a:rPr>
              <a:t>Single subject localization</a:t>
            </a:r>
          </a:p>
          <a:p>
            <a:pPr>
              <a:lnSpc>
                <a:spcPct val="150000"/>
              </a:lnSpc>
              <a:buFont typeface="Wingdings" pitchFamily="2" charset="2"/>
              <a:buChar char="q"/>
              <a:defRPr/>
            </a:pPr>
            <a:endParaRPr lang="en-US" b="1" dirty="0">
              <a:latin typeface="Arial" pitchFamily="34" charset="0"/>
              <a:ea typeface="宋体" pitchFamily="2" charset="-122"/>
              <a:cs typeface="Arial" pitchFamily="34" charset="0"/>
            </a:endParaRPr>
          </a:p>
          <a:p>
            <a:pPr>
              <a:lnSpc>
                <a:spcPct val="150000"/>
              </a:lnSpc>
              <a:buFont typeface="Wingdings" pitchFamily="2" charset="2"/>
              <a:buChar char="q"/>
              <a:defRPr/>
            </a:pPr>
            <a:endParaRPr lang="en-US" sz="1400" b="1" dirty="0" smtClean="0">
              <a:latin typeface="Arial" pitchFamily="34" charset="0"/>
              <a:ea typeface="宋体" pitchFamily="2" charset="-122"/>
              <a:cs typeface="Arial" pitchFamily="34" charset="0"/>
            </a:endParaRPr>
          </a:p>
          <a:p>
            <a:pPr>
              <a:lnSpc>
                <a:spcPct val="150000"/>
              </a:lnSpc>
              <a:buFont typeface="Wingdings" pitchFamily="2" charset="2"/>
              <a:buChar char="q"/>
              <a:defRPr/>
            </a:pPr>
            <a:r>
              <a:rPr lang="en-US" b="1" dirty="0" smtClean="0">
                <a:latin typeface="Arial" pitchFamily="34" charset="0"/>
                <a:ea typeface="宋体" pitchFamily="2" charset="-122"/>
                <a:cs typeface="Arial" pitchFamily="34" charset="0"/>
              </a:rPr>
              <a:t>Multiple subjects localization</a:t>
            </a:r>
          </a:p>
          <a:p>
            <a:pPr>
              <a:lnSpc>
                <a:spcPct val="150000"/>
              </a:lnSpc>
              <a:buFont typeface="Wingdings" pitchFamily="2" charset="2"/>
              <a:buChar char="q"/>
              <a:defRPr/>
            </a:pPr>
            <a:endParaRPr lang="en-US" b="1" dirty="0" smtClean="0">
              <a:latin typeface="Arial" pitchFamily="34" charset="0"/>
              <a:ea typeface="宋体" pitchFamily="2" charset="-122"/>
              <a:cs typeface="Arial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E80013-07A9-4603-8CF6-B95031513E93}" type="slidenum">
              <a:rPr lang="en-US" altLang="zh-CN" smtClean="0"/>
              <a:pPr/>
              <a:t>59</a:t>
            </a:fld>
            <a:endParaRPr lang="en-US"/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4323" y="2427862"/>
            <a:ext cx="6291871" cy="7028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3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91105" y="4191606"/>
            <a:ext cx="3018614" cy="8988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4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4673" y="5158578"/>
            <a:ext cx="7717176" cy="8925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011681" y="4410211"/>
            <a:ext cx="312257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ViterbiScore =</a:t>
            </a:r>
            <a:endParaRPr lang="en-US" sz="2400" dirty="0">
              <a:solidFill>
                <a:schemeClr val="tx1"/>
              </a:solidFill>
              <a:latin typeface="Courier New" pitchFamily="49" charset="0"/>
              <a:cs typeface="Courier New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872346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7049"/>
            <a:ext cx="8492490" cy="1139825"/>
          </a:xfrm>
        </p:spPr>
        <p:txBody>
          <a:bodyPr/>
          <a:lstStyle/>
          <a:p>
            <a:r>
              <a:rPr lang="en-US" b="1" dirty="0">
                <a:latin typeface="Arial" pitchFamily="34" charset="0"/>
                <a:cs typeface="Arial" pitchFamily="34" charset="0"/>
              </a:rPr>
              <a:t>Why Device-free Localization?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9920" y="1600200"/>
            <a:ext cx="7996671" cy="4530725"/>
          </a:xfrm>
        </p:spPr>
        <p:txBody>
          <a:bodyPr/>
          <a:lstStyle/>
          <a:p>
            <a:pPr>
              <a:lnSpc>
                <a:spcPct val="150000"/>
              </a:lnSpc>
              <a:buFont typeface="Wingdings" pitchFamily="2" charset="2"/>
              <a:buChar char="q"/>
              <a:defRPr/>
            </a:pPr>
            <a:r>
              <a:rPr lang="en-US" b="1" dirty="0">
                <a:latin typeface="Arial" pitchFamily="34" charset="0"/>
                <a:ea typeface="宋体" pitchFamily="2" charset="-122"/>
                <a:cs typeface="Arial" pitchFamily="34" charset="0"/>
              </a:rPr>
              <a:t>Monitor </a:t>
            </a:r>
            <a:r>
              <a:rPr lang="en-US" b="1" dirty="0" smtClean="0">
                <a:latin typeface="Arial" pitchFamily="34" charset="0"/>
                <a:ea typeface="宋体" pitchFamily="2" charset="-122"/>
                <a:cs typeface="Arial" pitchFamily="34" charset="0"/>
              </a:rPr>
              <a:t>indoor human mobility </a:t>
            </a:r>
          </a:p>
          <a:p>
            <a:pPr lvl="1">
              <a:lnSpc>
                <a:spcPct val="150000"/>
              </a:lnSpc>
              <a:buFont typeface="Wingdings" pitchFamily="2" charset="2"/>
              <a:buChar char="q"/>
              <a:defRPr/>
            </a:pPr>
            <a:r>
              <a:rPr lang="en-US" b="1" dirty="0" smtClean="0">
                <a:latin typeface="Arial" pitchFamily="34" charset="0"/>
                <a:ea typeface="宋体" pitchFamily="2" charset="-122"/>
                <a:cs typeface="Arial" pitchFamily="34" charset="0"/>
              </a:rPr>
              <a:t>Health/elder care, safety</a:t>
            </a:r>
          </a:p>
          <a:p>
            <a:pPr lvl="1">
              <a:lnSpc>
                <a:spcPct val="150000"/>
              </a:lnSpc>
              <a:buFont typeface="Wingdings" pitchFamily="2" charset="2"/>
              <a:buChar char="q"/>
              <a:defRPr/>
            </a:pPr>
            <a:r>
              <a:rPr lang="en-US" b="1" dirty="0">
                <a:latin typeface="Arial" pitchFamily="34" charset="0"/>
                <a:ea typeface="宋体" pitchFamily="2" charset="-122"/>
                <a:cs typeface="Arial" pitchFamily="34" charset="0"/>
              </a:rPr>
              <a:t>Detect traffic flow</a:t>
            </a:r>
            <a:endParaRPr lang="en-US" sz="2000" b="1" dirty="0">
              <a:latin typeface="Arial" pitchFamily="34" charset="0"/>
              <a:ea typeface="宋体" pitchFamily="2" charset="-122"/>
              <a:cs typeface="Arial" pitchFamily="34" charset="0"/>
            </a:endParaRPr>
          </a:p>
          <a:p>
            <a:pPr>
              <a:lnSpc>
                <a:spcPct val="150000"/>
              </a:lnSpc>
              <a:buFont typeface="Wingdings" pitchFamily="2" charset="2"/>
              <a:buChar char="q"/>
              <a:defRPr/>
            </a:pPr>
            <a:r>
              <a:rPr lang="en-US" b="1" dirty="0" smtClean="0">
                <a:latin typeface="Arial" pitchFamily="34" charset="0"/>
                <a:ea typeface="宋体" pitchFamily="2" charset="-122"/>
                <a:cs typeface="Arial" pitchFamily="34" charset="0"/>
              </a:rPr>
              <a:t>Provides </a:t>
            </a:r>
            <a:r>
              <a:rPr lang="en-US" b="1" dirty="0">
                <a:latin typeface="Arial" pitchFamily="34" charset="0"/>
                <a:ea typeface="宋体" pitchFamily="2" charset="-122"/>
                <a:cs typeface="Arial" pitchFamily="34" charset="0"/>
              </a:rPr>
              <a:t>privacy </a:t>
            </a:r>
            <a:r>
              <a:rPr lang="en-US" b="1" dirty="0" smtClean="0">
                <a:latin typeface="Arial" pitchFamily="34" charset="0"/>
                <a:ea typeface="宋体" pitchFamily="2" charset="-122"/>
                <a:cs typeface="Arial" pitchFamily="34" charset="0"/>
              </a:rPr>
              <a:t>protection</a:t>
            </a:r>
          </a:p>
          <a:p>
            <a:pPr lvl="1">
              <a:lnSpc>
                <a:spcPct val="150000"/>
              </a:lnSpc>
              <a:buFont typeface="Wingdings" pitchFamily="2" charset="2"/>
              <a:buChar char="q"/>
              <a:defRPr/>
            </a:pPr>
            <a:r>
              <a:rPr lang="en-US" b="1" dirty="0" smtClean="0">
                <a:latin typeface="Arial" pitchFamily="34" charset="0"/>
                <a:ea typeface="宋体" pitchFamily="2" charset="-122"/>
                <a:cs typeface="Arial" pitchFamily="34" charset="0"/>
              </a:rPr>
              <a:t>No identification</a:t>
            </a:r>
            <a:endParaRPr lang="en-US" b="1" dirty="0">
              <a:latin typeface="Arial" pitchFamily="34" charset="0"/>
              <a:ea typeface="宋体" pitchFamily="2" charset="-122"/>
              <a:cs typeface="Arial" pitchFamily="34" charset="0"/>
            </a:endParaRPr>
          </a:p>
          <a:p>
            <a:pPr>
              <a:lnSpc>
                <a:spcPct val="150000"/>
              </a:lnSpc>
              <a:buFont typeface="Wingdings" pitchFamily="2" charset="2"/>
              <a:buChar char="q"/>
              <a:defRPr/>
            </a:pPr>
            <a:r>
              <a:rPr lang="en-US" b="1" dirty="0">
                <a:latin typeface="Arial" pitchFamily="34" charset="0"/>
                <a:ea typeface="宋体" pitchFamily="2" charset="-122"/>
                <a:cs typeface="Arial" pitchFamily="34" charset="0"/>
              </a:rPr>
              <a:t>Use existing wireless infrastructure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E80013-07A9-4603-8CF6-B95031513E93}" type="slidenum">
              <a:rPr lang="en-US" altLang="zh-CN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50029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7049"/>
            <a:ext cx="8229600" cy="1139825"/>
          </a:xfrm>
        </p:spPr>
        <p:txBody>
          <a:bodyPr/>
          <a:lstStyle/>
          <a:p>
            <a:r>
              <a:rPr lang="en-US" b="1" dirty="0" smtClean="0">
                <a:latin typeface="Arial" pitchFamily="34" charset="0"/>
                <a:cs typeface="Arial" pitchFamily="34" charset="0"/>
              </a:rPr>
              <a:t>System Description</a:t>
            </a:r>
            <a:endParaRPr lang="en-US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8574" y="1600200"/>
            <a:ext cx="8238227" cy="4530725"/>
          </a:xfrm>
        </p:spPr>
        <p:txBody>
          <a:bodyPr/>
          <a:lstStyle/>
          <a:p>
            <a:pPr>
              <a:lnSpc>
                <a:spcPct val="150000"/>
              </a:lnSpc>
              <a:buFont typeface="Wingdings" pitchFamily="2" charset="2"/>
              <a:buChar char="q"/>
            </a:pPr>
            <a:r>
              <a:rPr lang="en-US" b="1" dirty="0" smtClean="0">
                <a:latin typeface="Arial" pitchFamily="34" charset="0"/>
                <a:cs typeface="Arial" pitchFamily="34" charset="0"/>
              </a:rPr>
              <a:t>Hardware: PIP tag</a:t>
            </a:r>
          </a:p>
          <a:p>
            <a:pPr lvl="1">
              <a:lnSpc>
                <a:spcPct val="150000"/>
              </a:lnSpc>
              <a:buFont typeface="Wingdings" pitchFamily="2" charset="2"/>
              <a:buChar char="q"/>
            </a:pPr>
            <a:r>
              <a:rPr lang="en-US" b="1" dirty="0" smtClean="0">
                <a:latin typeface="Arial" pitchFamily="34" charset="0"/>
                <a:cs typeface="Arial" pitchFamily="34" charset="0"/>
              </a:rPr>
              <a:t>Microprocessor: C8051F321</a:t>
            </a:r>
          </a:p>
          <a:p>
            <a:pPr lvl="1">
              <a:lnSpc>
                <a:spcPct val="150000"/>
              </a:lnSpc>
              <a:buFont typeface="Wingdings" pitchFamily="2" charset="2"/>
              <a:buChar char="q"/>
            </a:pPr>
            <a:r>
              <a:rPr lang="en-US" b="1" dirty="0" smtClean="0">
                <a:latin typeface="Arial" pitchFamily="34" charset="0"/>
                <a:cs typeface="Arial" pitchFamily="34" charset="0"/>
              </a:rPr>
              <a:t>Radio chip: CC1100</a:t>
            </a:r>
          </a:p>
          <a:p>
            <a:pPr lvl="1">
              <a:lnSpc>
                <a:spcPct val="150000"/>
              </a:lnSpc>
              <a:buFont typeface="Wingdings" pitchFamily="2" charset="2"/>
              <a:buChar char="q"/>
            </a:pPr>
            <a:r>
              <a:rPr lang="en-US" b="1" dirty="0" smtClean="0">
                <a:latin typeface="Arial" pitchFamily="34" charset="0"/>
                <a:cs typeface="Arial" pitchFamily="34" charset="0"/>
              </a:rPr>
              <a:t>Power: Lithium coin cell battery</a:t>
            </a:r>
          </a:p>
          <a:p>
            <a:pPr>
              <a:lnSpc>
                <a:spcPct val="150000"/>
              </a:lnSpc>
              <a:buFont typeface="Wingdings" pitchFamily="2" charset="2"/>
              <a:buChar char="q"/>
            </a:pPr>
            <a:r>
              <a:rPr lang="en-US" b="1" dirty="0" smtClean="0">
                <a:latin typeface="Arial" pitchFamily="34" charset="0"/>
                <a:cs typeface="Arial" pitchFamily="34" charset="0"/>
              </a:rPr>
              <a:t>Protocol: Unidirectional heartbeat (</a:t>
            </a:r>
            <a:r>
              <a:rPr lang="en-US" b="1" dirty="0" err="1" smtClean="0">
                <a:latin typeface="Arial" pitchFamily="34" charset="0"/>
                <a:cs typeface="Arial" pitchFamily="34" charset="0"/>
              </a:rPr>
              <a:t>Uni</a:t>
            </a:r>
            <a:r>
              <a:rPr lang="en-US" b="1" dirty="0" smtClean="0">
                <a:latin typeface="Arial" pitchFamily="34" charset="0"/>
                <a:cs typeface="Arial" pitchFamily="34" charset="0"/>
              </a:rPr>
              <a:t>-HB)</a:t>
            </a:r>
          </a:p>
          <a:p>
            <a:pPr lvl="1">
              <a:lnSpc>
                <a:spcPct val="150000"/>
              </a:lnSpc>
              <a:buFont typeface="Wingdings" pitchFamily="2" charset="2"/>
              <a:buChar char="q"/>
            </a:pPr>
            <a:r>
              <a:rPr lang="en-US" b="1" dirty="0" smtClean="0">
                <a:latin typeface="Arial" pitchFamily="34" charset="0"/>
                <a:cs typeface="Arial" pitchFamily="34" charset="0"/>
              </a:rPr>
              <a:t>Packet size: 10 bytes</a:t>
            </a:r>
          </a:p>
          <a:p>
            <a:pPr lvl="1">
              <a:lnSpc>
                <a:spcPct val="150000"/>
              </a:lnSpc>
              <a:buFont typeface="Wingdings" pitchFamily="2" charset="2"/>
              <a:buChar char="q"/>
            </a:pPr>
            <a:r>
              <a:rPr lang="en-US" b="1" dirty="0" smtClean="0">
                <a:latin typeface="Arial" pitchFamily="34" charset="0"/>
                <a:cs typeface="Arial" pitchFamily="34" charset="0"/>
              </a:rPr>
              <a:t>Beacon interval: 100 </a:t>
            </a:r>
            <a:r>
              <a:rPr lang="en-US" b="1" dirty="0" err="1" smtClean="0">
                <a:latin typeface="Arial" pitchFamily="34" charset="0"/>
                <a:cs typeface="Arial" pitchFamily="34" charset="0"/>
              </a:rPr>
              <a:t>msec</a:t>
            </a:r>
            <a:endParaRPr lang="en-US" b="1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E80013-07A9-4603-8CF6-B95031513E93}" type="slidenum">
              <a:rPr lang="en-US" altLang="zh-CN" smtClean="0"/>
              <a:pPr/>
              <a:t>60</a:t>
            </a:fld>
            <a:endParaRPr lang="en-US"/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892084" y="1793858"/>
            <a:ext cx="2455164" cy="18448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9021011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7049"/>
            <a:ext cx="8229600" cy="1139825"/>
          </a:xfrm>
        </p:spPr>
        <p:txBody>
          <a:bodyPr/>
          <a:lstStyle/>
          <a:p>
            <a:r>
              <a:rPr lang="en-US" b="1" dirty="0" smtClean="0">
                <a:latin typeface="Arial" pitchFamily="34" charset="0"/>
                <a:cs typeface="Arial" pitchFamily="34" charset="0"/>
              </a:rPr>
              <a:t>Office deployment</a:t>
            </a:r>
            <a:endParaRPr lang="en-US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E80013-07A9-4603-8CF6-B95031513E93}" type="slidenum">
              <a:rPr lang="en-US" altLang="zh-CN" smtClean="0"/>
              <a:pPr/>
              <a:t>61</a:t>
            </a:fld>
            <a:endParaRPr lang="en-US"/>
          </a:p>
        </p:txBody>
      </p:sp>
      <p:pic>
        <p:nvPicPr>
          <p:cNvPr id="196614" name="Picture 6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52282" y="1728989"/>
            <a:ext cx="5228367" cy="3924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TextBox 11"/>
          <p:cNvSpPr txBox="1"/>
          <p:nvPr/>
        </p:nvSpPr>
        <p:spPr>
          <a:xfrm>
            <a:off x="1219200" y="5820989"/>
            <a:ext cx="70294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Total Size: 10 × 15 m</a:t>
            </a:r>
            <a:endParaRPr lang="en-US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304708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7049"/>
            <a:ext cx="8229600" cy="1139825"/>
          </a:xfrm>
        </p:spPr>
        <p:txBody>
          <a:bodyPr/>
          <a:lstStyle/>
          <a:p>
            <a:r>
              <a:rPr lang="en-US" b="1" dirty="0" smtClean="0">
                <a:latin typeface="Arial" pitchFamily="34" charset="0"/>
                <a:cs typeface="Arial" pitchFamily="34" charset="0"/>
              </a:rPr>
              <a:t>Office deployment</a:t>
            </a:r>
            <a:endParaRPr lang="en-US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E80013-07A9-4603-8CF6-B95031513E93}" type="slidenum">
              <a:rPr lang="en-US" altLang="zh-CN" smtClean="0"/>
              <a:pPr/>
              <a:t>62</a:t>
            </a:fld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1219200" y="5820989"/>
            <a:ext cx="70294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37 cells of cubicles, aisle segments</a:t>
            </a:r>
            <a:endParaRPr lang="en-US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2669" y="1738167"/>
            <a:ext cx="5223348" cy="3894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315416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7049"/>
            <a:ext cx="8229600" cy="1139825"/>
          </a:xfrm>
        </p:spPr>
        <p:txBody>
          <a:bodyPr/>
          <a:lstStyle/>
          <a:p>
            <a:r>
              <a:rPr lang="en-US" b="1" dirty="0" smtClean="0">
                <a:latin typeface="Arial" pitchFamily="34" charset="0"/>
                <a:cs typeface="Arial" pitchFamily="34" charset="0"/>
              </a:rPr>
              <a:t>Office deployment</a:t>
            </a:r>
            <a:endParaRPr lang="en-US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E80013-07A9-4603-8CF6-B95031513E93}" type="slidenum">
              <a:rPr lang="en-US" altLang="zh-CN" smtClean="0"/>
              <a:pPr/>
              <a:t>63</a:t>
            </a:fld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1219200" y="5820989"/>
            <a:ext cx="70294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13 transmitters and 9 receivers </a:t>
            </a:r>
            <a:endParaRPr lang="en-US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8787" y="1745706"/>
            <a:ext cx="5314424" cy="390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575487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7049"/>
            <a:ext cx="8229600" cy="1139825"/>
          </a:xfrm>
        </p:spPr>
        <p:txBody>
          <a:bodyPr/>
          <a:lstStyle/>
          <a:p>
            <a:r>
              <a:rPr lang="en-US" b="1" dirty="0" smtClean="0">
                <a:latin typeface="Arial" pitchFamily="34" charset="0"/>
                <a:cs typeface="Arial" pitchFamily="34" charset="0"/>
              </a:rPr>
              <a:t>Office deployment</a:t>
            </a:r>
            <a:endParaRPr lang="en-US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E80013-07A9-4603-8CF6-B95031513E93}" type="slidenum">
              <a:rPr lang="en-US" altLang="zh-CN" smtClean="0"/>
              <a:pPr/>
              <a:t>64</a:t>
            </a:fld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1219200" y="5820989"/>
            <a:ext cx="70294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Four subjects’ testing paths</a:t>
            </a:r>
            <a:endParaRPr lang="en-US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843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9599" y="1742568"/>
            <a:ext cx="5249327" cy="39286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631146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7049"/>
            <a:ext cx="8229600" cy="1139825"/>
          </a:xfrm>
        </p:spPr>
        <p:txBody>
          <a:bodyPr/>
          <a:lstStyle/>
          <a:p>
            <a:r>
              <a:rPr lang="en-US" b="1" dirty="0" smtClean="0">
                <a:latin typeface="Arial" pitchFamily="34" charset="0"/>
                <a:cs typeface="Arial" pitchFamily="34" charset="0"/>
              </a:rPr>
              <a:t>Counting results</a:t>
            </a:r>
            <a:endParaRPr lang="en-US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E80013-07A9-4603-8CF6-B95031513E93}" type="slidenum">
              <a:rPr lang="en-US" altLang="zh-CN" smtClean="0"/>
              <a:pPr/>
              <a:t>65</a:t>
            </a:fld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4617" y="1600310"/>
            <a:ext cx="6600825" cy="4324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5" name="Group 4"/>
          <p:cNvGrpSpPr/>
          <p:nvPr/>
        </p:nvGrpSpPr>
        <p:grpSpPr>
          <a:xfrm>
            <a:off x="3027265" y="5653811"/>
            <a:ext cx="3475161" cy="974905"/>
            <a:chOff x="3027265" y="5653811"/>
            <a:chExt cx="3475161" cy="974905"/>
          </a:xfrm>
        </p:grpSpPr>
        <p:pic>
          <p:nvPicPr>
            <p:cNvPr id="8" name="Picture 3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43056" y="5653811"/>
              <a:ext cx="378910" cy="4771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" name="Picture 3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14603" y="5653811"/>
              <a:ext cx="378910" cy="4771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" name="Picture 3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27265" y="5653811"/>
              <a:ext cx="378910" cy="4771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" name="Picture 3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16434" y="5653811"/>
              <a:ext cx="378910" cy="4771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2" name="Picture 3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187981" y="5653811"/>
              <a:ext cx="378910" cy="4771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3" name="Picture 3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98526" y="6151570"/>
              <a:ext cx="378910" cy="4771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4" name="Picture 3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751969" y="5653811"/>
              <a:ext cx="378910" cy="4771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5" name="Picture 3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123516" y="5653811"/>
              <a:ext cx="378910" cy="4771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6" name="Picture 3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751969" y="6130957"/>
              <a:ext cx="378910" cy="4771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7" name="Picture 3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123516" y="6130957"/>
              <a:ext cx="378910" cy="4771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7003218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7049"/>
            <a:ext cx="8229600" cy="1139825"/>
          </a:xfrm>
        </p:spPr>
        <p:txBody>
          <a:bodyPr/>
          <a:lstStyle/>
          <a:p>
            <a:r>
              <a:rPr lang="en-US" b="1" dirty="0" smtClean="0">
                <a:latin typeface="Arial" pitchFamily="34" charset="0"/>
                <a:cs typeface="Arial" pitchFamily="34" charset="0"/>
              </a:rPr>
              <a:t>Counting results</a:t>
            </a:r>
            <a:endParaRPr lang="en-US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E80013-07A9-4603-8CF6-B95031513E93}" type="slidenum">
              <a:rPr lang="en-US" altLang="zh-CN" smtClean="0"/>
              <a:pPr/>
              <a:t>66</a:t>
            </a:fld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4337" y="1596776"/>
            <a:ext cx="6623291" cy="43361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7" name="Group 6"/>
          <p:cNvGrpSpPr/>
          <p:nvPr/>
        </p:nvGrpSpPr>
        <p:grpSpPr>
          <a:xfrm>
            <a:off x="3027265" y="5653811"/>
            <a:ext cx="3475161" cy="974905"/>
            <a:chOff x="3027265" y="5653811"/>
            <a:chExt cx="3475161" cy="974905"/>
          </a:xfrm>
        </p:grpSpPr>
        <p:pic>
          <p:nvPicPr>
            <p:cNvPr id="8" name="Picture 3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43056" y="5653811"/>
              <a:ext cx="378910" cy="4771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" name="Picture 3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14603" y="5653811"/>
              <a:ext cx="378910" cy="4771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" name="Picture 3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27265" y="5653811"/>
              <a:ext cx="378910" cy="4771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" name="Picture 3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16434" y="5653811"/>
              <a:ext cx="378910" cy="4771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2" name="Picture 3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187981" y="5653811"/>
              <a:ext cx="378910" cy="4771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3" name="Picture 3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98526" y="6151570"/>
              <a:ext cx="378910" cy="4771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4" name="Picture 3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751969" y="5653811"/>
              <a:ext cx="378910" cy="4771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5" name="Picture 3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123516" y="5653811"/>
              <a:ext cx="378910" cy="4771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6" name="Picture 3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751969" y="6130957"/>
              <a:ext cx="378910" cy="4771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7" name="Picture 3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123516" y="6130957"/>
              <a:ext cx="378910" cy="4771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5631146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7049"/>
            <a:ext cx="8229600" cy="1139825"/>
          </a:xfrm>
        </p:spPr>
        <p:txBody>
          <a:bodyPr/>
          <a:lstStyle/>
          <a:p>
            <a:r>
              <a:rPr lang="en-US" b="1" dirty="0" smtClean="0">
                <a:latin typeface="Arial" pitchFamily="34" charset="0"/>
                <a:cs typeface="Arial" pitchFamily="34" charset="0"/>
              </a:rPr>
              <a:t>Localization results</a:t>
            </a:r>
            <a:endParaRPr lang="en-US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E80013-07A9-4603-8CF6-B95031513E93}" type="slidenum">
              <a:rPr lang="en-US" altLang="zh-CN" smtClean="0"/>
              <a:pPr/>
              <a:t>67</a:t>
            </a:fld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23192" y="1594140"/>
            <a:ext cx="6594438" cy="43505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8" name="Group 7"/>
          <p:cNvGrpSpPr/>
          <p:nvPr/>
        </p:nvGrpSpPr>
        <p:grpSpPr>
          <a:xfrm>
            <a:off x="3027265" y="5653811"/>
            <a:ext cx="3475161" cy="974905"/>
            <a:chOff x="3027265" y="5653811"/>
            <a:chExt cx="3475161" cy="974905"/>
          </a:xfrm>
        </p:grpSpPr>
        <p:pic>
          <p:nvPicPr>
            <p:cNvPr id="9" name="Picture 3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43056" y="5653811"/>
              <a:ext cx="378910" cy="4771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" name="Picture 3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14603" y="5653811"/>
              <a:ext cx="378910" cy="4771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" name="Picture 3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27265" y="5653811"/>
              <a:ext cx="378910" cy="4771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2" name="Picture 3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16434" y="5653811"/>
              <a:ext cx="378910" cy="4771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3" name="Picture 3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187981" y="5653811"/>
              <a:ext cx="378910" cy="4771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4" name="Picture 3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98526" y="6151570"/>
              <a:ext cx="378910" cy="4771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5" name="Picture 3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751969" y="5653811"/>
              <a:ext cx="378910" cy="4771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6" name="Picture 3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123516" y="5653811"/>
              <a:ext cx="378910" cy="4771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7" name="Picture 3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751969" y="6130957"/>
              <a:ext cx="378910" cy="4771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8" name="Picture 3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123516" y="6130957"/>
              <a:ext cx="378910" cy="4771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5631146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7049"/>
            <a:ext cx="8229600" cy="1139825"/>
          </a:xfrm>
        </p:spPr>
        <p:txBody>
          <a:bodyPr/>
          <a:lstStyle/>
          <a:p>
            <a:r>
              <a:rPr lang="en-US" b="1" dirty="0" smtClean="0">
                <a:latin typeface="Arial" pitchFamily="34" charset="0"/>
                <a:cs typeface="Arial" pitchFamily="34" charset="0"/>
              </a:rPr>
              <a:t>Open floor deployment</a:t>
            </a:r>
            <a:endParaRPr lang="en-US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E80013-07A9-4603-8CF6-B95031513E93}" type="slidenum">
              <a:rPr lang="en-US" altLang="zh-CN" smtClean="0"/>
              <a:pPr/>
              <a:t>68</a:t>
            </a:fld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1219200" y="5820989"/>
            <a:ext cx="70294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Total Size: </a:t>
            </a:r>
            <a:r>
              <a:rPr lang="en-US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2</a:t>
            </a:r>
            <a:r>
              <a:rPr lang="en-US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0 × 20 m</a:t>
            </a:r>
            <a:endParaRPr lang="en-US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2533" y="1713790"/>
            <a:ext cx="5223755" cy="39260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940240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7049"/>
            <a:ext cx="8229600" cy="1139825"/>
          </a:xfrm>
        </p:spPr>
        <p:txBody>
          <a:bodyPr/>
          <a:lstStyle/>
          <a:p>
            <a:r>
              <a:rPr lang="en-US" b="1" dirty="0">
                <a:latin typeface="Arial" pitchFamily="34" charset="0"/>
                <a:cs typeface="Arial" pitchFamily="34" charset="0"/>
              </a:rPr>
              <a:t>Open floor deployment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E80013-07A9-4603-8CF6-B95031513E93}" type="slidenum">
              <a:rPr lang="en-US" altLang="zh-CN" smtClean="0"/>
              <a:pPr/>
              <a:t>69</a:t>
            </a:fld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1219200" y="5820989"/>
            <a:ext cx="70294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56 cells, 12 transmitters and 8 receivers</a:t>
            </a:r>
            <a:endParaRPr lang="en-US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36620" y="1717262"/>
            <a:ext cx="4143579" cy="40219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622312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7049"/>
            <a:ext cx="8229600" cy="1139825"/>
          </a:xfrm>
        </p:spPr>
        <p:txBody>
          <a:bodyPr/>
          <a:lstStyle/>
          <a:p>
            <a:r>
              <a:rPr lang="en-US" b="1" dirty="0" smtClean="0">
                <a:latin typeface="Arial" pitchFamily="34" charset="0"/>
                <a:cs typeface="Arial" pitchFamily="34" charset="0"/>
              </a:rPr>
              <a:t>Previous Work</a:t>
            </a:r>
            <a:endParaRPr lang="en-US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0135" y="1600200"/>
            <a:ext cx="7746521" cy="4530725"/>
          </a:xfrm>
        </p:spPr>
        <p:txBody>
          <a:bodyPr/>
          <a:lstStyle/>
          <a:p>
            <a:pPr>
              <a:lnSpc>
                <a:spcPct val="150000"/>
              </a:lnSpc>
              <a:buFont typeface="Wingdings" pitchFamily="2" charset="2"/>
              <a:buChar char="q"/>
            </a:pPr>
            <a:r>
              <a:rPr lang="en-US" b="1" dirty="0" smtClean="0">
                <a:latin typeface="Arial" pitchFamily="34" charset="0"/>
                <a:cs typeface="Arial" pitchFamily="34" charset="0"/>
              </a:rPr>
              <a:t>Single subject localization</a:t>
            </a:r>
          </a:p>
          <a:p>
            <a:pPr lvl="1">
              <a:lnSpc>
                <a:spcPct val="150000"/>
              </a:lnSpc>
              <a:buFont typeface="Wingdings" pitchFamily="2" charset="2"/>
              <a:buChar char="q"/>
            </a:pPr>
            <a:r>
              <a:rPr lang="en-US" b="1" dirty="0" smtClean="0">
                <a:latin typeface="Arial" pitchFamily="34" charset="0"/>
                <a:cs typeface="Arial" pitchFamily="34" charset="0"/>
              </a:rPr>
              <a:t>Geometry-based approach (i.e. RTI)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E80013-07A9-4603-8CF6-B95031513E93}" type="slidenum">
              <a:rPr lang="en-US" altLang="zh-CN" smtClean="0"/>
              <a:pPr/>
              <a:t>7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60826" y="3023347"/>
            <a:ext cx="3319939" cy="33088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7796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7049"/>
            <a:ext cx="8229600" cy="1139825"/>
          </a:xfrm>
        </p:spPr>
        <p:txBody>
          <a:bodyPr/>
          <a:lstStyle/>
          <a:p>
            <a:r>
              <a:rPr lang="en-US" b="1" dirty="0">
                <a:latin typeface="Arial" pitchFamily="34" charset="0"/>
                <a:cs typeface="Arial" pitchFamily="34" charset="0"/>
              </a:rPr>
              <a:t>Open floor deployment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E80013-07A9-4603-8CF6-B95031513E93}" type="slidenum">
              <a:rPr lang="en-US" altLang="zh-CN" smtClean="0"/>
              <a:pPr/>
              <a:t>70</a:t>
            </a:fld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1219200" y="5820989"/>
            <a:ext cx="70294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Four subjects’ testing paths</a:t>
            </a:r>
            <a:endParaRPr lang="en-US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89392" y="1742568"/>
            <a:ext cx="3991786" cy="39402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24010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7049"/>
            <a:ext cx="8229600" cy="1139825"/>
          </a:xfrm>
        </p:spPr>
        <p:txBody>
          <a:bodyPr/>
          <a:lstStyle/>
          <a:p>
            <a:r>
              <a:rPr lang="en-US" b="1" dirty="0" smtClean="0">
                <a:latin typeface="Arial" pitchFamily="34" charset="0"/>
                <a:cs typeface="Arial" pitchFamily="34" charset="0"/>
              </a:rPr>
              <a:t>Counting results</a:t>
            </a:r>
            <a:endParaRPr lang="en-US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E80013-07A9-4603-8CF6-B95031513E93}" type="slidenum">
              <a:rPr lang="en-US" altLang="zh-CN" smtClean="0"/>
              <a:pPr/>
              <a:t>71</a:t>
            </a:fld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9857" y="1606302"/>
            <a:ext cx="6610350" cy="433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7" name="Group 6"/>
          <p:cNvGrpSpPr/>
          <p:nvPr/>
        </p:nvGrpSpPr>
        <p:grpSpPr>
          <a:xfrm>
            <a:off x="3027265" y="5653811"/>
            <a:ext cx="3475161" cy="974905"/>
            <a:chOff x="3027265" y="5653811"/>
            <a:chExt cx="3475161" cy="974905"/>
          </a:xfrm>
        </p:grpSpPr>
        <p:pic>
          <p:nvPicPr>
            <p:cNvPr id="8" name="Picture 3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43056" y="5653811"/>
              <a:ext cx="378910" cy="4771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" name="Picture 3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14603" y="5653811"/>
              <a:ext cx="378910" cy="4771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" name="Picture 3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27265" y="5653811"/>
              <a:ext cx="378910" cy="4771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" name="Picture 3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16434" y="5653811"/>
              <a:ext cx="378910" cy="4771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2" name="Picture 3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187981" y="5653811"/>
              <a:ext cx="378910" cy="4771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3" name="Picture 3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98526" y="6151570"/>
              <a:ext cx="378910" cy="4771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4" name="Picture 3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751969" y="5653811"/>
              <a:ext cx="378910" cy="4771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5" name="Picture 3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123516" y="5653811"/>
              <a:ext cx="378910" cy="4771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6" name="Picture 3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751969" y="6130957"/>
              <a:ext cx="378910" cy="4771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7" name="Picture 3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123516" y="6130957"/>
              <a:ext cx="378910" cy="4771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9649113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7049"/>
            <a:ext cx="8229600" cy="1139825"/>
          </a:xfrm>
        </p:spPr>
        <p:txBody>
          <a:bodyPr/>
          <a:lstStyle/>
          <a:p>
            <a:r>
              <a:rPr lang="en-US" b="1" dirty="0" smtClean="0">
                <a:latin typeface="Arial" pitchFamily="34" charset="0"/>
                <a:cs typeface="Arial" pitchFamily="34" charset="0"/>
              </a:rPr>
              <a:t>Localization results</a:t>
            </a:r>
            <a:endParaRPr lang="en-US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E80013-07A9-4603-8CF6-B95031513E93}" type="slidenum">
              <a:rPr lang="en-US" altLang="zh-CN" smtClean="0"/>
              <a:pPr/>
              <a:t>72</a:t>
            </a:fld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27335" y="1602436"/>
            <a:ext cx="6590292" cy="43279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7" name="Group 6"/>
          <p:cNvGrpSpPr/>
          <p:nvPr/>
        </p:nvGrpSpPr>
        <p:grpSpPr>
          <a:xfrm>
            <a:off x="3027265" y="5653811"/>
            <a:ext cx="3475161" cy="974905"/>
            <a:chOff x="3027265" y="5653811"/>
            <a:chExt cx="3475161" cy="974905"/>
          </a:xfrm>
        </p:grpSpPr>
        <p:pic>
          <p:nvPicPr>
            <p:cNvPr id="9" name="Picture 3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43056" y="5653811"/>
              <a:ext cx="378910" cy="4771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" name="Picture 3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14603" y="5653811"/>
              <a:ext cx="378910" cy="4771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" name="Picture 3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27265" y="5653811"/>
              <a:ext cx="378910" cy="4771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2" name="Picture 3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16434" y="5653811"/>
              <a:ext cx="378910" cy="4771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3" name="Picture 3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187981" y="5653811"/>
              <a:ext cx="378910" cy="4771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4" name="Picture 3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98526" y="6151570"/>
              <a:ext cx="378910" cy="4771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5" name="Picture 3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751969" y="5653811"/>
              <a:ext cx="378910" cy="4771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6" name="Picture 3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123516" y="5653811"/>
              <a:ext cx="378910" cy="4771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7" name="Picture 3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751969" y="6130957"/>
              <a:ext cx="378910" cy="4771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8" name="Picture 3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123516" y="6130957"/>
              <a:ext cx="378910" cy="4771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6579650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7049"/>
            <a:ext cx="8229600" cy="1139825"/>
          </a:xfrm>
        </p:spPr>
        <p:txBody>
          <a:bodyPr/>
          <a:lstStyle/>
          <a:p>
            <a:r>
              <a:rPr lang="en-US" b="1" dirty="0" smtClean="0">
                <a:latin typeface="Arial" pitchFamily="34" charset="0"/>
                <a:cs typeface="Arial" pitchFamily="34" charset="0"/>
              </a:rPr>
              <a:t>Conclusion and Future Work</a:t>
            </a:r>
            <a:endParaRPr lang="en-US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8574" y="1600200"/>
            <a:ext cx="8238227" cy="4530725"/>
          </a:xfrm>
        </p:spPr>
        <p:txBody>
          <a:bodyPr/>
          <a:lstStyle/>
          <a:p>
            <a:pPr>
              <a:lnSpc>
                <a:spcPct val="150000"/>
              </a:lnSpc>
              <a:buFont typeface="Wingdings" pitchFamily="2" charset="2"/>
              <a:buChar char="q"/>
            </a:pPr>
            <a:r>
              <a:rPr lang="en-US" sz="2400" b="1" dirty="0" smtClean="0">
                <a:latin typeface="Arial" pitchFamily="34" charset="0"/>
                <a:cs typeface="Arial" pitchFamily="34" charset="0"/>
              </a:rPr>
              <a:t>Conclusion</a:t>
            </a:r>
          </a:p>
          <a:p>
            <a:pPr lvl="1">
              <a:lnSpc>
                <a:spcPct val="150000"/>
              </a:lnSpc>
              <a:buFont typeface="Wingdings" pitchFamily="2" charset="2"/>
              <a:buChar char="q"/>
            </a:pPr>
            <a:r>
              <a:rPr lang="en-US" sz="2000" b="1" dirty="0" smtClean="0">
                <a:latin typeface="Arial" pitchFamily="34" charset="0"/>
                <a:cs typeface="Arial" pitchFamily="34" charset="0"/>
              </a:rPr>
              <a:t>Calibration data collected from one subject can be used to count and localize multiple subjects.</a:t>
            </a:r>
          </a:p>
          <a:p>
            <a:pPr lvl="1">
              <a:lnSpc>
                <a:spcPct val="150000"/>
              </a:lnSpc>
              <a:buFont typeface="Wingdings" pitchFamily="2" charset="2"/>
              <a:buChar char="q"/>
            </a:pPr>
            <a:r>
              <a:rPr lang="en-US" sz="2000" b="1" dirty="0" smtClean="0">
                <a:latin typeface="Arial" pitchFamily="34" charset="0"/>
                <a:cs typeface="Arial" pitchFamily="34" charset="0"/>
              </a:rPr>
              <a:t>Though indoor spaces have complex radio propagation characteristics, the increased mobility constraints can be leveraged to improve accuracy. </a:t>
            </a:r>
          </a:p>
          <a:p>
            <a:pPr>
              <a:lnSpc>
                <a:spcPct val="150000"/>
              </a:lnSpc>
              <a:buFont typeface="Wingdings" pitchFamily="2" charset="2"/>
              <a:buChar char="q"/>
            </a:pPr>
            <a:r>
              <a:rPr lang="en-US" sz="2400" b="1" dirty="0" smtClean="0">
                <a:latin typeface="Arial" pitchFamily="34" charset="0"/>
                <a:cs typeface="Arial" pitchFamily="34" charset="0"/>
              </a:rPr>
              <a:t>Future work</a:t>
            </a:r>
            <a:endParaRPr lang="en-US" sz="2400" b="1" dirty="0">
              <a:latin typeface="Arial" pitchFamily="34" charset="0"/>
              <a:cs typeface="Arial" pitchFamily="34" charset="0"/>
            </a:endParaRPr>
          </a:p>
          <a:p>
            <a:pPr lvl="1">
              <a:lnSpc>
                <a:spcPct val="150000"/>
              </a:lnSpc>
              <a:buFont typeface="Wingdings" pitchFamily="2" charset="2"/>
              <a:buChar char="q"/>
            </a:pPr>
            <a:r>
              <a:rPr lang="en-US" sz="2000" b="1" dirty="0" smtClean="0">
                <a:latin typeface="Arial" pitchFamily="34" charset="0"/>
                <a:cs typeface="Arial" pitchFamily="34" charset="0"/>
              </a:rPr>
              <a:t>Count and localize more than 4 people</a:t>
            </a:r>
            <a:endParaRPr lang="en-US" sz="2000" b="1" dirty="0">
              <a:latin typeface="Arial" pitchFamily="34" charset="0"/>
              <a:cs typeface="Arial" pitchFamily="34" charset="0"/>
            </a:endParaRPr>
          </a:p>
          <a:p>
            <a:pPr lvl="1">
              <a:lnSpc>
                <a:spcPct val="150000"/>
              </a:lnSpc>
              <a:buFont typeface="Wingdings" pitchFamily="2" charset="2"/>
              <a:buChar char="q"/>
            </a:pPr>
            <a:endParaRPr lang="en-US" sz="2000" b="1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E80013-07A9-4603-8CF6-B95031513E93}" type="slidenum">
              <a:rPr lang="en-US" altLang="zh-CN" smtClean="0"/>
              <a:pPr/>
              <a:t>73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57107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7049"/>
            <a:ext cx="8229600" cy="1139825"/>
          </a:xfrm>
        </p:spPr>
        <p:txBody>
          <a:bodyPr/>
          <a:lstStyle/>
          <a:p>
            <a:r>
              <a:rPr lang="en-US" b="1" dirty="0" smtClean="0">
                <a:latin typeface="Arial" pitchFamily="34" charset="0"/>
                <a:cs typeface="Arial" pitchFamily="34" charset="0"/>
              </a:rPr>
              <a:t>Q &amp; A</a:t>
            </a:r>
            <a:endParaRPr lang="en-US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8574" y="1600200"/>
            <a:ext cx="8238227" cy="4530725"/>
          </a:xfrm>
        </p:spPr>
        <p:txBody>
          <a:bodyPr/>
          <a:lstStyle/>
          <a:p>
            <a:pPr algn="ctr">
              <a:lnSpc>
                <a:spcPct val="150000"/>
              </a:lnSpc>
              <a:buNone/>
            </a:pPr>
            <a:endParaRPr lang="en-US" sz="60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r>
              <a:rPr lang="en-US" sz="6000" b="1" dirty="0" smtClean="0">
                <a:latin typeface="Arial" pitchFamily="34" charset="0"/>
                <a:cs typeface="Arial" pitchFamily="34" charset="0"/>
              </a:rPr>
              <a:t>Thank you</a:t>
            </a:r>
          </a:p>
          <a:p>
            <a:pPr>
              <a:buFont typeface="Wingdings" pitchFamily="2" charset="2"/>
              <a:buChar char="q"/>
            </a:pPr>
            <a:endParaRPr lang="en-US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E80013-07A9-4603-8CF6-B95031513E93}" type="slidenum">
              <a:rPr lang="en-US" altLang="zh-CN" smtClean="0"/>
              <a:pPr/>
              <a:t>74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1441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7049"/>
            <a:ext cx="8229600" cy="1139825"/>
          </a:xfrm>
        </p:spPr>
        <p:txBody>
          <a:bodyPr/>
          <a:lstStyle/>
          <a:p>
            <a:r>
              <a:rPr lang="en-US" b="1" dirty="0" smtClean="0">
                <a:latin typeface="Arial" pitchFamily="34" charset="0"/>
                <a:cs typeface="Arial" pitchFamily="34" charset="0"/>
              </a:rPr>
              <a:t>Previous Work</a:t>
            </a:r>
            <a:endParaRPr lang="en-US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0135" y="1600200"/>
            <a:ext cx="8146934" cy="4530725"/>
          </a:xfrm>
        </p:spPr>
        <p:txBody>
          <a:bodyPr/>
          <a:lstStyle/>
          <a:p>
            <a:pPr>
              <a:lnSpc>
                <a:spcPct val="150000"/>
              </a:lnSpc>
              <a:buFont typeface="Wingdings" pitchFamily="2" charset="2"/>
              <a:buChar char="q"/>
            </a:pPr>
            <a:r>
              <a:rPr lang="en-US" b="1" dirty="0" smtClean="0">
                <a:latin typeface="Arial" pitchFamily="34" charset="0"/>
                <a:cs typeface="Arial" pitchFamily="34" charset="0"/>
              </a:rPr>
              <a:t>Single subject localization</a:t>
            </a:r>
          </a:p>
          <a:p>
            <a:pPr lvl="1">
              <a:lnSpc>
                <a:spcPct val="150000"/>
              </a:lnSpc>
              <a:buFont typeface="Wingdings" pitchFamily="2" charset="2"/>
              <a:buChar char="q"/>
            </a:pPr>
            <a:r>
              <a:rPr lang="en-US" b="1" dirty="0" smtClean="0">
                <a:latin typeface="Arial" pitchFamily="34" charset="0"/>
                <a:cs typeface="Arial" pitchFamily="34" charset="0"/>
              </a:rPr>
              <a:t>Fingerprinting-based approach</a:t>
            </a:r>
          </a:p>
          <a:p>
            <a:pPr lvl="1">
              <a:lnSpc>
                <a:spcPct val="150000"/>
              </a:lnSpc>
              <a:buFont typeface="Wingdings" pitchFamily="2" charset="2"/>
              <a:buChar char="q"/>
            </a:pPr>
            <a:endParaRPr lang="en-US" b="1" dirty="0" smtClean="0">
              <a:latin typeface="Arial" pitchFamily="34" charset="0"/>
              <a:cs typeface="Arial" pitchFamily="34" charset="0"/>
            </a:endParaRPr>
          </a:p>
          <a:p>
            <a:pPr>
              <a:lnSpc>
                <a:spcPct val="150000"/>
              </a:lnSpc>
              <a:buFont typeface="Wingdings" pitchFamily="2" charset="2"/>
              <a:buChar char="q"/>
            </a:pPr>
            <a:endParaRPr lang="en-US" b="1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E80013-07A9-4603-8CF6-B95031513E93}" type="slidenum">
              <a:rPr lang="en-US" altLang="zh-CN" smtClean="0"/>
              <a:pPr/>
              <a:t>8</a:t>
            </a:fld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1287" y="3057524"/>
            <a:ext cx="3353753" cy="33072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584895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7049"/>
            <a:ext cx="8229600" cy="1139825"/>
          </a:xfrm>
        </p:spPr>
        <p:txBody>
          <a:bodyPr/>
          <a:lstStyle/>
          <a:p>
            <a:r>
              <a:rPr lang="en-US" b="1" dirty="0" smtClean="0">
                <a:latin typeface="Arial" pitchFamily="34" charset="0"/>
                <a:cs typeface="Arial" pitchFamily="34" charset="0"/>
              </a:rPr>
              <a:t>Previous Work</a:t>
            </a:r>
            <a:endParaRPr lang="en-US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0135" y="1600200"/>
            <a:ext cx="8146934" cy="4530725"/>
          </a:xfrm>
        </p:spPr>
        <p:txBody>
          <a:bodyPr/>
          <a:lstStyle/>
          <a:p>
            <a:pPr>
              <a:lnSpc>
                <a:spcPct val="150000"/>
              </a:lnSpc>
              <a:buFont typeface="Wingdings" pitchFamily="2" charset="2"/>
              <a:buChar char="q"/>
            </a:pPr>
            <a:r>
              <a:rPr lang="en-US" b="1" dirty="0" smtClean="0">
                <a:latin typeface="Arial" pitchFamily="34" charset="0"/>
                <a:cs typeface="Arial" pitchFamily="34" charset="0"/>
              </a:rPr>
              <a:t>Single subject localization</a:t>
            </a:r>
          </a:p>
          <a:p>
            <a:pPr lvl="1">
              <a:lnSpc>
                <a:spcPct val="150000"/>
              </a:lnSpc>
              <a:buFont typeface="Wingdings" pitchFamily="2" charset="2"/>
              <a:buChar char="q"/>
            </a:pPr>
            <a:r>
              <a:rPr lang="en-US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Fingerprinting-based approach</a:t>
            </a:r>
          </a:p>
          <a:p>
            <a:pPr lvl="1">
              <a:lnSpc>
                <a:spcPct val="150000"/>
              </a:lnSpc>
              <a:buFont typeface="Wingdings" pitchFamily="2" charset="2"/>
              <a:buChar char="q"/>
            </a:pPr>
            <a:endParaRPr lang="en-US" b="1" dirty="0" smtClean="0">
              <a:latin typeface="Arial" pitchFamily="34" charset="0"/>
              <a:cs typeface="Arial" pitchFamily="34" charset="0"/>
            </a:endParaRPr>
          </a:p>
          <a:p>
            <a:pPr>
              <a:lnSpc>
                <a:spcPct val="150000"/>
              </a:lnSpc>
              <a:buFont typeface="Wingdings" pitchFamily="2" charset="2"/>
              <a:buChar char="q"/>
            </a:pPr>
            <a:endParaRPr lang="en-US" b="1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E80013-07A9-4603-8CF6-B95031513E93}" type="slidenum">
              <a:rPr lang="en-US" altLang="zh-CN" smtClean="0"/>
              <a:pPr/>
              <a:t>9</a:t>
            </a:fld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1287" y="3057524"/>
            <a:ext cx="3353753" cy="33072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6408374" y="3630521"/>
            <a:ext cx="2324634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Require fewer nodes</a:t>
            </a:r>
          </a:p>
          <a:p>
            <a:endParaRPr lang="en-US" sz="2400" b="1" dirty="0" smtClean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r>
              <a:rPr lang="en-US" sz="2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More robust to multipath</a:t>
            </a:r>
            <a:endParaRPr lang="en-US" sz="24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953067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Level">
  <a:themeElements>
    <a:clrScheme name="Level 13">
      <a:dk1>
        <a:srgbClr val="000000"/>
      </a:dk1>
      <a:lt1>
        <a:srgbClr val="FFFFFF"/>
      </a:lt1>
      <a:dk2>
        <a:srgbClr val="000000"/>
      </a:dk2>
      <a:lt2>
        <a:srgbClr val="000000"/>
      </a:lt2>
      <a:accent1>
        <a:srgbClr val="33CCFF"/>
      </a:accent1>
      <a:accent2>
        <a:srgbClr val="33CCFF"/>
      </a:accent2>
      <a:accent3>
        <a:srgbClr val="FFFFFF"/>
      </a:accent3>
      <a:accent4>
        <a:srgbClr val="000000"/>
      </a:accent4>
      <a:accent5>
        <a:srgbClr val="ADE2FF"/>
      </a:accent5>
      <a:accent6>
        <a:srgbClr val="2DB9E7"/>
      </a:accent6>
      <a:hlink>
        <a:srgbClr val="FFCC00"/>
      </a:hlink>
      <a:folHlink>
        <a:srgbClr val="CC9900"/>
      </a:folHlink>
    </a:clrScheme>
    <a:fontScheme name="Level">
      <a:majorFont>
        <a:latin typeface="Garamond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800" b="0" i="0" u="none" strike="noStrike" cap="none" normalizeH="0" baseline="0" smtClean="0">
            <a:ln>
              <a:noFill/>
            </a:ln>
            <a:solidFill>
              <a:srgbClr val="3333CC"/>
            </a:solidFill>
            <a:effectLst/>
            <a:latin typeface="Verdan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800" b="0" i="0" u="none" strike="noStrike" cap="none" normalizeH="0" baseline="0" smtClean="0">
            <a:ln>
              <a:noFill/>
            </a:ln>
            <a:solidFill>
              <a:srgbClr val="3333CC"/>
            </a:solidFill>
            <a:effectLst/>
            <a:latin typeface="Verdana" pitchFamily="34" charset="0"/>
          </a:defRPr>
        </a:defPPr>
      </a:lstStyle>
    </a:lnDef>
  </a:objectDefaults>
  <a:extraClrSchemeLst>
    <a:extraClrScheme>
      <a:clrScheme name="Level 1">
        <a:dk1>
          <a:srgbClr val="006699"/>
        </a:dk1>
        <a:lt1>
          <a:srgbClr val="FFFFFF"/>
        </a:lt1>
        <a:dk2>
          <a:srgbClr val="000000"/>
        </a:dk2>
        <a:lt2>
          <a:srgbClr val="99FF99"/>
        </a:lt2>
        <a:accent1>
          <a:srgbClr val="00CC99"/>
        </a:accent1>
        <a:accent2>
          <a:srgbClr val="009999"/>
        </a:accent2>
        <a:accent3>
          <a:srgbClr val="AAAAAA"/>
        </a:accent3>
        <a:accent4>
          <a:srgbClr val="DADADA"/>
        </a:accent4>
        <a:accent5>
          <a:srgbClr val="AAE2CA"/>
        </a:accent5>
        <a:accent6>
          <a:srgbClr val="008A8A"/>
        </a:accent6>
        <a:hlink>
          <a:srgbClr val="0066FF"/>
        </a:hlink>
        <a:folHlink>
          <a:srgbClr val="989CBA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vel 2">
        <a:dk1>
          <a:srgbClr val="808000"/>
        </a:dk1>
        <a:lt1>
          <a:srgbClr val="FFFFFF"/>
        </a:lt1>
        <a:dk2>
          <a:srgbClr val="5C271E"/>
        </a:dk2>
        <a:lt2>
          <a:srgbClr val="FFDD89"/>
        </a:lt2>
        <a:accent1>
          <a:srgbClr val="CC6600"/>
        </a:accent1>
        <a:accent2>
          <a:srgbClr val="CC9900"/>
        </a:accent2>
        <a:accent3>
          <a:srgbClr val="B5ACAB"/>
        </a:accent3>
        <a:accent4>
          <a:srgbClr val="DADADA"/>
        </a:accent4>
        <a:accent5>
          <a:srgbClr val="E2B8AA"/>
        </a:accent5>
        <a:accent6>
          <a:srgbClr val="B98A00"/>
        </a:accent6>
        <a:hlink>
          <a:srgbClr val="669900"/>
        </a:hlink>
        <a:folHlink>
          <a:srgbClr val="A3A27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vel 3">
        <a:dk1>
          <a:srgbClr val="763B00"/>
        </a:dk1>
        <a:lt1>
          <a:srgbClr val="FFFFFF"/>
        </a:lt1>
        <a:dk2>
          <a:srgbClr val="330000"/>
        </a:dk2>
        <a:lt2>
          <a:srgbClr val="CC9900"/>
        </a:lt2>
        <a:accent1>
          <a:srgbClr val="FFCC00"/>
        </a:accent1>
        <a:accent2>
          <a:srgbClr val="CC3300"/>
        </a:accent2>
        <a:accent3>
          <a:srgbClr val="ADAAAA"/>
        </a:accent3>
        <a:accent4>
          <a:srgbClr val="DADADA"/>
        </a:accent4>
        <a:accent5>
          <a:srgbClr val="FFE2AA"/>
        </a:accent5>
        <a:accent6>
          <a:srgbClr val="B92D00"/>
        </a:accent6>
        <a:hlink>
          <a:srgbClr val="666699"/>
        </a:hlink>
        <a:folHlink>
          <a:srgbClr val="99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vel 4">
        <a:dk1>
          <a:srgbClr val="6D3696"/>
        </a:dk1>
        <a:lt1>
          <a:srgbClr val="FFFFFF"/>
        </a:lt1>
        <a:dk2>
          <a:srgbClr val="51255D"/>
        </a:dk2>
        <a:lt2>
          <a:srgbClr val="FFFFCC"/>
        </a:lt2>
        <a:accent1>
          <a:srgbClr val="666699"/>
        </a:accent1>
        <a:accent2>
          <a:srgbClr val="800080"/>
        </a:accent2>
        <a:accent3>
          <a:srgbClr val="B3ACB6"/>
        </a:accent3>
        <a:accent4>
          <a:srgbClr val="DADADA"/>
        </a:accent4>
        <a:accent5>
          <a:srgbClr val="B8B8CA"/>
        </a:accent5>
        <a:accent6>
          <a:srgbClr val="730073"/>
        </a:accent6>
        <a:hlink>
          <a:srgbClr val="CCCC00"/>
        </a:hlink>
        <a:folHlink>
          <a:srgbClr val="A3A27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vel 5">
        <a:dk1>
          <a:srgbClr val="CC6600"/>
        </a:dk1>
        <a:lt1>
          <a:srgbClr val="FFFFFF"/>
        </a:lt1>
        <a:dk2>
          <a:srgbClr val="4A553B"/>
        </a:dk2>
        <a:lt2>
          <a:srgbClr val="FFBF1F"/>
        </a:lt2>
        <a:accent1>
          <a:srgbClr val="FFCC00"/>
        </a:accent1>
        <a:accent2>
          <a:srgbClr val="CC9900"/>
        </a:accent2>
        <a:accent3>
          <a:srgbClr val="B1B4AF"/>
        </a:accent3>
        <a:accent4>
          <a:srgbClr val="DADADA"/>
        </a:accent4>
        <a:accent5>
          <a:srgbClr val="FFE2AA"/>
        </a:accent5>
        <a:accent6>
          <a:srgbClr val="B98A00"/>
        </a:accent6>
        <a:hlink>
          <a:srgbClr val="669900"/>
        </a:hlink>
        <a:folHlink>
          <a:srgbClr val="A3A27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vel 6">
        <a:dk1>
          <a:srgbClr val="000000"/>
        </a:dk1>
        <a:lt1>
          <a:srgbClr val="FFFFFF"/>
        </a:lt1>
        <a:dk2>
          <a:srgbClr val="666699"/>
        </a:dk2>
        <a:lt2>
          <a:srgbClr val="FFCC00"/>
        </a:lt2>
        <a:accent1>
          <a:srgbClr val="FF9900"/>
        </a:accent1>
        <a:accent2>
          <a:srgbClr val="FF0000"/>
        </a:accent2>
        <a:accent3>
          <a:srgbClr val="FFFFFF"/>
        </a:accent3>
        <a:accent4>
          <a:srgbClr val="000000"/>
        </a:accent4>
        <a:accent5>
          <a:srgbClr val="FFCAAA"/>
        </a:accent5>
        <a:accent6>
          <a:srgbClr val="E70000"/>
        </a:accent6>
        <a:hlink>
          <a:srgbClr val="666699"/>
        </a:hlink>
        <a:folHlink>
          <a:srgbClr val="9999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evel 7">
        <a:dk1>
          <a:srgbClr val="000000"/>
        </a:dk1>
        <a:lt1>
          <a:srgbClr val="FFFFFF"/>
        </a:lt1>
        <a:dk2>
          <a:srgbClr val="CC3300"/>
        </a:dk2>
        <a:lt2>
          <a:srgbClr val="663300"/>
        </a:lt2>
        <a:accent1>
          <a:srgbClr val="FFCC00"/>
        </a:accent1>
        <a:accent2>
          <a:srgbClr val="CC6600"/>
        </a:accent2>
        <a:accent3>
          <a:srgbClr val="FFFFFF"/>
        </a:accent3>
        <a:accent4>
          <a:srgbClr val="000000"/>
        </a:accent4>
        <a:accent5>
          <a:srgbClr val="FFE2AA"/>
        </a:accent5>
        <a:accent6>
          <a:srgbClr val="B95C00"/>
        </a:accent6>
        <a:hlink>
          <a:srgbClr val="CC9900"/>
        </a:hlink>
        <a:folHlink>
          <a:srgbClr val="99663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evel 8">
        <a:dk1>
          <a:srgbClr val="000000"/>
        </a:dk1>
        <a:lt1>
          <a:srgbClr val="FFFFFF"/>
        </a:lt1>
        <a:dk2>
          <a:srgbClr val="999900"/>
        </a:dk2>
        <a:lt2>
          <a:srgbClr val="666600"/>
        </a:lt2>
        <a:accent1>
          <a:srgbClr val="99CC00"/>
        </a:accent1>
        <a:accent2>
          <a:srgbClr val="CCCC66"/>
        </a:accent2>
        <a:accent3>
          <a:srgbClr val="FFFFFF"/>
        </a:accent3>
        <a:accent4>
          <a:srgbClr val="000000"/>
        </a:accent4>
        <a:accent5>
          <a:srgbClr val="CAE2AA"/>
        </a:accent5>
        <a:accent6>
          <a:srgbClr val="B9B95C"/>
        </a:accent6>
        <a:hlink>
          <a:srgbClr val="FFCC00"/>
        </a:hlink>
        <a:folHlink>
          <a:srgbClr val="CC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evel 9">
        <a:dk1>
          <a:srgbClr val="000000"/>
        </a:dk1>
        <a:lt1>
          <a:srgbClr val="FFFFFF"/>
        </a:lt1>
        <a:dk2>
          <a:srgbClr val="FF0000"/>
        </a:dk2>
        <a:lt2>
          <a:srgbClr val="FF0000"/>
        </a:lt2>
        <a:accent1>
          <a:srgbClr val="99CC00"/>
        </a:accent1>
        <a:accent2>
          <a:srgbClr val="000000"/>
        </a:accent2>
        <a:accent3>
          <a:srgbClr val="FFFFFF"/>
        </a:accent3>
        <a:accent4>
          <a:srgbClr val="000000"/>
        </a:accent4>
        <a:accent5>
          <a:srgbClr val="CAE2AA"/>
        </a:accent5>
        <a:accent6>
          <a:srgbClr val="000000"/>
        </a:accent6>
        <a:hlink>
          <a:srgbClr val="FFCC00"/>
        </a:hlink>
        <a:folHlink>
          <a:srgbClr val="CC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evel 10">
        <a:dk1>
          <a:srgbClr val="000000"/>
        </a:dk1>
        <a:lt1>
          <a:srgbClr val="FFFFFF"/>
        </a:lt1>
        <a:dk2>
          <a:srgbClr val="000000"/>
        </a:dk2>
        <a:lt2>
          <a:srgbClr val="000000"/>
        </a:lt2>
        <a:accent1>
          <a:srgbClr val="99CC00"/>
        </a:accent1>
        <a:accent2>
          <a:srgbClr val="FF0000"/>
        </a:accent2>
        <a:accent3>
          <a:srgbClr val="FFFFFF"/>
        </a:accent3>
        <a:accent4>
          <a:srgbClr val="000000"/>
        </a:accent4>
        <a:accent5>
          <a:srgbClr val="CAE2AA"/>
        </a:accent5>
        <a:accent6>
          <a:srgbClr val="E70000"/>
        </a:accent6>
        <a:hlink>
          <a:srgbClr val="FFCC00"/>
        </a:hlink>
        <a:folHlink>
          <a:srgbClr val="CC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evel 11">
        <a:dk1>
          <a:srgbClr val="000000"/>
        </a:dk1>
        <a:lt1>
          <a:srgbClr val="FFFFFF"/>
        </a:lt1>
        <a:dk2>
          <a:srgbClr val="000000"/>
        </a:dk2>
        <a:lt2>
          <a:srgbClr val="000000"/>
        </a:lt2>
        <a:accent1>
          <a:srgbClr val="FF0000"/>
        </a:accent1>
        <a:accent2>
          <a:srgbClr val="FF0000"/>
        </a:accent2>
        <a:accent3>
          <a:srgbClr val="FFFFFF"/>
        </a:accent3>
        <a:accent4>
          <a:srgbClr val="000000"/>
        </a:accent4>
        <a:accent5>
          <a:srgbClr val="FFAAAA"/>
        </a:accent5>
        <a:accent6>
          <a:srgbClr val="E70000"/>
        </a:accent6>
        <a:hlink>
          <a:srgbClr val="FFCC00"/>
        </a:hlink>
        <a:folHlink>
          <a:srgbClr val="CC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evel 12">
        <a:dk1>
          <a:srgbClr val="000000"/>
        </a:dk1>
        <a:lt1>
          <a:srgbClr val="FFFFFF"/>
        </a:lt1>
        <a:dk2>
          <a:srgbClr val="000000"/>
        </a:dk2>
        <a:lt2>
          <a:srgbClr val="000000"/>
        </a:lt2>
        <a:accent1>
          <a:srgbClr val="33CCFF"/>
        </a:accent1>
        <a:accent2>
          <a:srgbClr val="FF0000"/>
        </a:accent2>
        <a:accent3>
          <a:srgbClr val="FFFFFF"/>
        </a:accent3>
        <a:accent4>
          <a:srgbClr val="000000"/>
        </a:accent4>
        <a:accent5>
          <a:srgbClr val="ADE2FF"/>
        </a:accent5>
        <a:accent6>
          <a:srgbClr val="E70000"/>
        </a:accent6>
        <a:hlink>
          <a:srgbClr val="FFCC00"/>
        </a:hlink>
        <a:folHlink>
          <a:srgbClr val="CC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evel 13">
        <a:dk1>
          <a:srgbClr val="000000"/>
        </a:dk1>
        <a:lt1>
          <a:srgbClr val="FFFFFF"/>
        </a:lt1>
        <a:dk2>
          <a:srgbClr val="000000"/>
        </a:dk2>
        <a:lt2>
          <a:srgbClr val="000000"/>
        </a:lt2>
        <a:accent1>
          <a:srgbClr val="33CCFF"/>
        </a:accent1>
        <a:accent2>
          <a:srgbClr val="33CCFF"/>
        </a:accent2>
        <a:accent3>
          <a:srgbClr val="FFFFFF"/>
        </a:accent3>
        <a:accent4>
          <a:srgbClr val="000000"/>
        </a:accent4>
        <a:accent5>
          <a:srgbClr val="ADE2FF"/>
        </a:accent5>
        <a:accent6>
          <a:srgbClr val="2DB9E7"/>
        </a:accent6>
        <a:hlink>
          <a:srgbClr val="FFCC00"/>
        </a:hlink>
        <a:folHlink>
          <a:srgbClr val="CC99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Level</Template>
  <TotalTime>57387</TotalTime>
  <Pages>0</Pages>
  <Words>1468</Words>
  <Characters>0</Characters>
  <Application>Microsoft Office PowerPoint</Application>
  <DocSecurity>0</DocSecurity>
  <PresentationFormat>On-screen Show (4:3)</PresentationFormat>
  <Lines>0</Lines>
  <Paragraphs>544</Paragraphs>
  <Slides>74</Slides>
  <Notes>74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74</vt:i4>
      </vt:variant>
    </vt:vector>
  </HeadingPairs>
  <TitlesOfParts>
    <vt:vector size="76" baseType="lpstr">
      <vt:lpstr>Level</vt:lpstr>
      <vt:lpstr>Custom Design</vt:lpstr>
      <vt:lpstr>SCPL: Indoor Device-Free Multi-Subject Counting and Localization Using  Radio Signal Strength</vt:lpstr>
      <vt:lpstr>Device-free Localization </vt:lpstr>
      <vt:lpstr>Device-free Localization</vt:lpstr>
      <vt:lpstr>Why Device-free Localization? </vt:lpstr>
      <vt:lpstr>Why Device-free Localization? </vt:lpstr>
      <vt:lpstr>Why Device-free Localization? </vt:lpstr>
      <vt:lpstr>Previous Work</vt:lpstr>
      <vt:lpstr>Previous Work</vt:lpstr>
      <vt:lpstr>Previous Work</vt:lpstr>
      <vt:lpstr>Fingerprinting N Subjects?</vt:lpstr>
      <vt:lpstr>Fingerprinting N Subjects</vt:lpstr>
      <vt:lpstr>Fingerprinting N Subjects</vt:lpstr>
      <vt:lpstr>Fingerprinting N Subjects</vt:lpstr>
      <vt:lpstr>Fingerprinting N Subjects</vt:lpstr>
      <vt:lpstr>Fingerprinting N Subjects</vt:lpstr>
      <vt:lpstr>Fingerprinting N Subjects</vt:lpstr>
      <vt:lpstr>Fingerprinting N Subjects</vt:lpstr>
      <vt:lpstr>SCPL</vt:lpstr>
      <vt:lpstr>No Subjects</vt:lpstr>
      <vt:lpstr>One Subject</vt:lpstr>
      <vt:lpstr>Two Subjects</vt:lpstr>
      <vt:lpstr>Measurement</vt:lpstr>
      <vt:lpstr>Linear relationship</vt:lpstr>
      <vt:lpstr>Measurement</vt:lpstr>
      <vt:lpstr>Closer Look at RSS change </vt:lpstr>
      <vt:lpstr>Closer Look at RSS change </vt:lpstr>
      <vt:lpstr>Closer Look at RSS change </vt:lpstr>
      <vt:lpstr>Closer Look at RSS change </vt:lpstr>
      <vt:lpstr>PowerPoint Presentation</vt:lpstr>
      <vt:lpstr>Counting algorithm</vt:lpstr>
      <vt:lpstr>Phase 1: Detection</vt:lpstr>
      <vt:lpstr>Phase 2: Localization</vt:lpstr>
      <vt:lpstr>Phase 3: Subtraction</vt:lpstr>
      <vt:lpstr>Phase 3: Subtraction</vt:lpstr>
      <vt:lpstr>Phase 3: Subtraction</vt:lpstr>
      <vt:lpstr>Phase 3: Subtraction</vt:lpstr>
      <vt:lpstr>Phase 3: Subtraction</vt:lpstr>
      <vt:lpstr>Phase 3: Subtraction</vt:lpstr>
      <vt:lpstr>Measurement</vt:lpstr>
      <vt:lpstr>Measurement</vt:lpstr>
      <vt:lpstr>Measurement</vt:lpstr>
      <vt:lpstr>Measurement</vt:lpstr>
      <vt:lpstr>Phase 3: Subtraction</vt:lpstr>
      <vt:lpstr>Location-Link Correlation</vt:lpstr>
      <vt:lpstr>Phase 3: Subtraction</vt:lpstr>
      <vt:lpstr>Phase 3: Subtraction</vt:lpstr>
      <vt:lpstr>PowerPoint Presentation</vt:lpstr>
      <vt:lpstr>Localization</vt:lpstr>
      <vt:lpstr>Linear Discriminant Analysis </vt:lpstr>
      <vt:lpstr>Localization</vt:lpstr>
      <vt:lpstr>Human Mobility Constraints</vt:lpstr>
      <vt:lpstr>Human Mobility Constraints</vt:lpstr>
      <vt:lpstr>Phase 1: Data Likelihood Map</vt:lpstr>
      <vt:lpstr>Impossible movements</vt:lpstr>
      <vt:lpstr>Impossible movements</vt:lpstr>
      <vt:lpstr>Phase 2: Trajectory Ring Filter</vt:lpstr>
      <vt:lpstr>Phase 3: Refinement</vt:lpstr>
      <vt:lpstr>Here you are!</vt:lpstr>
      <vt:lpstr>Viterbi optimal trajectory</vt:lpstr>
      <vt:lpstr>System Description</vt:lpstr>
      <vt:lpstr>Office deployment</vt:lpstr>
      <vt:lpstr>Office deployment</vt:lpstr>
      <vt:lpstr>Office deployment</vt:lpstr>
      <vt:lpstr>Office deployment</vt:lpstr>
      <vt:lpstr>Counting results</vt:lpstr>
      <vt:lpstr>Counting results</vt:lpstr>
      <vt:lpstr>Localization results</vt:lpstr>
      <vt:lpstr>Open floor deployment</vt:lpstr>
      <vt:lpstr>Open floor deployment</vt:lpstr>
      <vt:lpstr>Open floor deployment</vt:lpstr>
      <vt:lpstr>Counting results</vt:lpstr>
      <vt:lpstr>Localization results</vt:lpstr>
      <vt:lpstr>Conclusion and Future Work</vt:lpstr>
      <vt:lpstr>Q &amp; A</vt:lpstr>
    </vt:vector>
  </TitlesOfParts>
  <Company>WINLAB</Company>
  <LinksUpToDate>false</LinksUpToDate>
  <CharactersWithSpaces>0</CharactersWithSpaces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Noreen DeCarlo</dc:creator>
  <cp:lastModifiedBy>chenren.xu</cp:lastModifiedBy>
  <cp:revision>1179</cp:revision>
  <cp:lastPrinted>2012-04-06T13:35:36Z</cp:lastPrinted>
  <dcterms:created xsi:type="dcterms:W3CDTF">2008-01-02T19:00:50Z</dcterms:created>
  <dcterms:modified xsi:type="dcterms:W3CDTF">2013-09-15T13:36:50Z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2052-6.3.0.1705</vt:lpwstr>
  </property>
</Properties>
</file>