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</p:sldMasterIdLst>
  <p:notesMasterIdLst>
    <p:notesMasterId r:id="rId64"/>
  </p:notesMasterIdLst>
  <p:sldIdLst>
    <p:sldId id="256" r:id="rId2"/>
    <p:sldId id="384" r:id="rId3"/>
    <p:sldId id="340" r:id="rId4"/>
    <p:sldId id="290" r:id="rId5"/>
    <p:sldId id="337" r:id="rId6"/>
    <p:sldId id="333" r:id="rId7"/>
    <p:sldId id="279" r:id="rId8"/>
    <p:sldId id="339" r:id="rId9"/>
    <p:sldId id="258" r:id="rId10"/>
    <p:sldId id="346" r:id="rId11"/>
    <p:sldId id="345" r:id="rId12"/>
    <p:sldId id="372" r:id="rId13"/>
    <p:sldId id="378" r:id="rId14"/>
    <p:sldId id="389" r:id="rId15"/>
    <p:sldId id="267" r:id="rId16"/>
    <p:sldId id="354" r:id="rId17"/>
    <p:sldId id="355" r:id="rId18"/>
    <p:sldId id="379" r:id="rId19"/>
    <p:sldId id="347" r:id="rId20"/>
    <p:sldId id="350" r:id="rId21"/>
    <p:sldId id="269" r:id="rId22"/>
    <p:sldId id="368" r:id="rId23"/>
    <p:sldId id="369" r:id="rId24"/>
    <p:sldId id="356" r:id="rId25"/>
    <p:sldId id="298" r:id="rId26"/>
    <p:sldId id="358" r:id="rId27"/>
    <p:sldId id="359" r:id="rId28"/>
    <p:sldId id="360" r:id="rId29"/>
    <p:sldId id="361" r:id="rId30"/>
    <p:sldId id="362" r:id="rId31"/>
    <p:sldId id="363" r:id="rId32"/>
    <p:sldId id="377" r:id="rId33"/>
    <p:sldId id="294" r:id="rId34"/>
    <p:sldId id="302" r:id="rId35"/>
    <p:sldId id="303" r:id="rId36"/>
    <p:sldId id="364" r:id="rId37"/>
    <p:sldId id="305" r:id="rId38"/>
    <p:sldId id="365" r:id="rId39"/>
    <p:sldId id="306" r:id="rId40"/>
    <p:sldId id="307" r:id="rId41"/>
    <p:sldId id="366" r:id="rId42"/>
    <p:sldId id="310" r:id="rId43"/>
    <p:sldId id="313" r:id="rId44"/>
    <p:sldId id="367" r:id="rId45"/>
    <p:sldId id="311" r:id="rId46"/>
    <p:sldId id="314" r:id="rId47"/>
    <p:sldId id="315" r:id="rId48"/>
    <p:sldId id="317" r:id="rId49"/>
    <p:sldId id="371" r:id="rId50"/>
    <p:sldId id="276" r:id="rId51"/>
    <p:sldId id="320" r:id="rId52"/>
    <p:sldId id="321" r:id="rId53"/>
    <p:sldId id="322" r:id="rId54"/>
    <p:sldId id="318" r:id="rId55"/>
    <p:sldId id="373" r:id="rId56"/>
    <p:sldId id="387" r:id="rId57"/>
    <p:sldId id="388" r:id="rId58"/>
    <p:sldId id="376" r:id="rId59"/>
    <p:sldId id="374" r:id="rId60"/>
    <p:sldId id="330" r:id="rId61"/>
    <p:sldId id="319" r:id="rId62"/>
    <p:sldId id="260" r:id="rId63"/>
  </p:sldIdLst>
  <p:sldSz cx="9144000" cy="6858000" type="screen4x3"/>
  <p:notesSz cx="6997700" cy="9271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339933"/>
    <a:srgbClr val="007F00"/>
    <a:srgbClr val="B9CDE5"/>
    <a:srgbClr val="000000"/>
    <a:srgbClr val="33CC33"/>
    <a:srgbClr val="CCCCFF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28" autoAdjust="0"/>
  </p:normalViewPr>
  <p:slideViewPr>
    <p:cSldViewPr snapToGrid="0">
      <p:cViewPr varScale="1">
        <p:scale>
          <a:sx n="61" d="100"/>
          <a:sy n="61" d="100"/>
        </p:scale>
        <p:origin x="-1404" y="-90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2556" y="-96"/>
      </p:cViewPr>
      <p:guideLst>
        <p:guide orient="horz" pos="2920"/>
        <p:guide pos="2204"/>
      </p:guideLst>
    </p:cSldViewPr>
  </p:notesViewPr>
  <p:gridSpacing cx="914398" cy="91439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zh-CN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9874C5C-0403-462C-8391-6CC5D3FD90A5}" type="slidenum">
              <a:rPr lang="en-US" altLang="zh-CN"/>
              <a:pPr/>
              <a:t>‹#›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6098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6839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10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7535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11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7535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12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3468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13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9184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14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9184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15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9184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16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9184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17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9184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18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9184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19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918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4871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20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3348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21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0432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22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2596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23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2596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24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2596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31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552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32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2596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33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5334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49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901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50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901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03593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51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9013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52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9013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53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9013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54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9013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55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9013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56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662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57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90133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58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9013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59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42411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60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527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03593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61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9013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62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7803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2342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6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151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7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973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8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3392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9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3373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729854"/>
          </a:xfrm>
        </p:spPr>
        <p:txBody>
          <a:bodyPr/>
          <a:lstStyle>
            <a:lvl1pPr algn="ctr">
              <a:defRPr sz="5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34269"/>
            <a:ext cx="6400800" cy="305709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228600" y="2548050"/>
            <a:ext cx="8610600" cy="201613"/>
            <a:chOff x="0" y="0"/>
            <a:chExt cx="5424" cy="144"/>
          </a:xfrm>
        </p:grpSpPr>
        <p:sp>
          <p:nvSpPr>
            <p:cNvPr id="2056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3709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 userDrawn="1"/>
          </p:nvSpPr>
          <p:spPr bwMode="auto">
            <a:xfrm>
              <a:off x="3616" y="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5" y="6444913"/>
            <a:ext cx="878322" cy="36495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91E80013-07A9-4603-8CF6-B95031513E93}" type="slidenum">
              <a:rPr lang="en-US" altLang="zh-CN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09" y="421106"/>
            <a:ext cx="8361949" cy="757991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71" y="1383624"/>
            <a:ext cx="8337887" cy="495411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5" y="6541477"/>
            <a:ext cx="878322" cy="26839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91E80013-07A9-4603-8CF6-B95031513E93}" type="slidenum">
              <a:rPr lang="en-US" altLang="zh-CN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96254" y="6541477"/>
            <a:ext cx="1408795" cy="2764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3333CC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CC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CC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CC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CC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3333CC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3333CC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3333CC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3333CC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rPr>
              <a:t>Chenren Xu</a:t>
            </a:r>
            <a:endParaRPr lang="en-US" sz="1400" dirty="0">
              <a:solidFill>
                <a:schemeClr val="bg1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082658" y="6541477"/>
            <a:ext cx="3103008" cy="2764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3333CC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CC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CC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CC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CC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3333CC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3333CC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3333CC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3333CC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rPr>
              <a:t>lendlice@winlab.rutgers.edu</a:t>
            </a:r>
            <a:endParaRPr lang="en-US" sz="1400" dirty="0">
              <a:solidFill>
                <a:schemeClr val="bg1"/>
              </a:solidFill>
              <a:latin typeface="+mn-ea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122971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sz="240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6" y="13110"/>
            <a:ext cx="9144016" cy="110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83624"/>
            <a:ext cx="8229600" cy="490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-5260" y="6531429"/>
            <a:ext cx="9149260" cy="326571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sz="240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pitchFamily="2" charset="2"/>
        <a:buChar char="q"/>
        <a:defRPr sz="28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pitchFamily="2" charset="2"/>
        <a:buChar char="q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q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Wingdings" pitchFamily="2" charset="2"/>
        <a:buChar char="q"/>
        <a:defRPr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2.png"/><Relationship Id="rId18" Type="http://schemas.microsoft.com/office/2007/relationships/hdphoto" Target="../media/hdphoto6.wdp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12" Type="http://schemas.microsoft.com/office/2007/relationships/hdphoto" Target="../media/hdphoto4.wdp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jpe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3.wdp"/><Relationship Id="rId19" Type="http://schemas.openxmlformats.org/officeDocument/2006/relationships/image" Target="../media/image26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Relationship Id="rId1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8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6026"/>
            <a:ext cx="7772400" cy="153016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Crowd++: Unsupervised Speaker Count with Smartphones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401" y="4626588"/>
            <a:ext cx="7821678" cy="764275"/>
          </a:xfrm>
        </p:spPr>
        <p:txBody>
          <a:bodyPr/>
          <a:lstStyle/>
          <a:p>
            <a:r>
              <a:rPr lang="en-US" sz="2000" b="1" u="sng" dirty="0" smtClean="0">
                <a:solidFill>
                  <a:srgbClr val="000000"/>
                </a:solidFill>
              </a:rPr>
              <a:t>Chenren Xu</a:t>
            </a:r>
            <a:r>
              <a:rPr lang="en-US" sz="2000" b="1" dirty="0" smtClean="0">
                <a:solidFill>
                  <a:srgbClr val="000000"/>
                </a:solidFill>
              </a:rPr>
              <a:t>, Sugang </a:t>
            </a:r>
            <a:r>
              <a:rPr lang="en-US" sz="2000" b="1" dirty="0">
                <a:solidFill>
                  <a:srgbClr val="000000"/>
                </a:solidFill>
              </a:rPr>
              <a:t>Li, Gang Liu, </a:t>
            </a:r>
            <a:r>
              <a:rPr lang="en-US" sz="2000" b="1" dirty="0" smtClean="0">
                <a:solidFill>
                  <a:srgbClr val="000000"/>
                </a:solidFill>
              </a:rPr>
              <a:t>Yanyong </a:t>
            </a:r>
            <a:r>
              <a:rPr lang="en-US" sz="2000" b="1" dirty="0">
                <a:solidFill>
                  <a:srgbClr val="000000"/>
                </a:solidFill>
              </a:rPr>
              <a:t>Zhang,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rgbClr val="000000"/>
                </a:solidFill>
              </a:rPr>
              <a:t>Emiliano </a:t>
            </a:r>
            <a:r>
              <a:rPr lang="en-US" sz="2000" b="1" dirty="0">
                <a:solidFill>
                  <a:srgbClr val="000000"/>
                </a:solidFill>
              </a:rPr>
              <a:t>Miluzzo, Yih-Farn Chen, </a:t>
            </a:r>
            <a:r>
              <a:rPr lang="en-US" sz="2000" b="1" dirty="0" smtClean="0">
                <a:solidFill>
                  <a:srgbClr val="000000"/>
                </a:solidFill>
              </a:rPr>
              <a:t> Jun </a:t>
            </a:r>
            <a:r>
              <a:rPr lang="en-US" sz="2000" b="1" dirty="0">
                <a:solidFill>
                  <a:srgbClr val="000000"/>
                </a:solidFill>
              </a:rPr>
              <a:t>Li, Bernhard Firner</a:t>
            </a:r>
            <a:endParaRPr lang="en-US" sz="20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chenren.xu\Downloads\RutgersWinlab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77" y="5771418"/>
            <a:ext cx="2241923" cy="7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l="10459" t="11971" r="6225" b="17599"/>
          <a:stretch>
            <a:fillRect/>
          </a:stretch>
        </p:blipFill>
        <p:spPr>
          <a:xfrm>
            <a:off x="4110170" y="5666521"/>
            <a:ext cx="1649198" cy="805498"/>
          </a:xfrm>
          <a:prstGeom prst="rect">
            <a:avLst/>
          </a:prstGeom>
        </p:spPr>
      </p:pic>
      <p:pic>
        <p:nvPicPr>
          <p:cNvPr id="13" name="Picture 2" descr="https://si0.twimg.com/profile_images/2585846994/j96xscfixfxveiu4g8n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89" y="3076060"/>
            <a:ext cx="1180459" cy="118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/>
          <p:cNvSpPr txBox="1">
            <a:spLocks/>
          </p:cNvSpPr>
          <p:nvPr/>
        </p:nvSpPr>
        <p:spPr bwMode="auto">
          <a:xfrm>
            <a:off x="1540793" y="3141228"/>
            <a:ext cx="4218575" cy="110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None/>
              <a:defRPr sz="30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itchFamily="2" charset="2"/>
              <a:buChar char="q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q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itchFamily="2" charset="2"/>
              <a:buChar char="q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b="1" kern="0" dirty="0" smtClean="0">
                <a:solidFill>
                  <a:schemeClr val="tx1"/>
                </a:solidFill>
              </a:rPr>
              <a:t>ACM UbiComp’13</a:t>
            </a:r>
          </a:p>
          <a:p>
            <a:r>
              <a:rPr lang="en-US" sz="2800" b="1" kern="0" dirty="0" smtClean="0">
                <a:solidFill>
                  <a:schemeClr val="tx1"/>
                </a:solidFill>
              </a:rPr>
              <a:t>September 10</a:t>
            </a:r>
            <a:r>
              <a:rPr lang="en-US" sz="2800" b="1" kern="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b="1" kern="0" dirty="0" smtClean="0">
                <a:solidFill>
                  <a:schemeClr val="tx1"/>
                </a:solidFill>
              </a:rPr>
              <a:t>, 2013 </a:t>
            </a:r>
            <a:endParaRPr lang="en-US" sz="2800" b="1" kern="0" dirty="0">
              <a:solidFill>
                <a:schemeClr val="tx1"/>
              </a:solidFill>
            </a:endParaRPr>
          </a:p>
        </p:txBody>
      </p:sp>
      <p:pic>
        <p:nvPicPr>
          <p:cNvPr id="10" name="Picture 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94" y="5771418"/>
            <a:ext cx="869263" cy="7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count?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03543"/>
              </p:ext>
            </p:extLst>
          </p:nvPr>
        </p:nvGraphicFramePr>
        <p:xfrm>
          <a:off x="1009646" y="2111374"/>
          <a:ext cx="3810004" cy="34100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0004"/>
              </a:tblGrid>
              <a:tr h="56834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Challenge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8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No prior knowledge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of speakers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83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Background noise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83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Speech overlap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83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Energy efficiency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83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Privacy concern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4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count?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957600"/>
              </p:ext>
            </p:extLst>
          </p:nvPr>
        </p:nvGraphicFramePr>
        <p:xfrm>
          <a:off x="1009646" y="2111374"/>
          <a:ext cx="7162804" cy="34100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0004"/>
                <a:gridCol w="3352800"/>
              </a:tblGrid>
              <a:tr h="56834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Challenge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Solution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8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No prior knowledge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of speakers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Unique features extraction</a:t>
                      </a:r>
                    </a:p>
                  </a:txBody>
                  <a:tcPr/>
                </a:tc>
              </a:tr>
              <a:tr h="5683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Background noise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Frequency-based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filter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83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Speech overlap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Overlap detection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83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Energy efficiency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Coarse-grained modeling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83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Privacy concern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On-device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computation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1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Crowd++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12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53" y="1543232"/>
            <a:ext cx="5585065" cy="461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833652" y="3558746"/>
            <a:ext cx="5585065" cy="2595209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0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71" y="1383624"/>
            <a:ext cx="8555047" cy="49541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Pitch-based filter</a:t>
            </a:r>
          </a:p>
          <a:p>
            <a:pPr lvl="1">
              <a:lnSpc>
                <a:spcPct val="150000"/>
              </a:lnSpc>
            </a:pPr>
            <a:r>
              <a:rPr lang="en-US" kern="1200" dirty="0"/>
              <a:t>D</a:t>
            </a:r>
            <a:r>
              <a:rPr lang="en-US" kern="1200" dirty="0" smtClean="0"/>
              <a:t>etermined </a:t>
            </a:r>
            <a:r>
              <a:rPr lang="en-US" kern="1200" dirty="0"/>
              <a:t>by the vibratory frequency of the vocal folds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Human voice statistics: spans from 50 Hz to 450 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13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790575" y="5294652"/>
            <a:ext cx="762880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356187" y="5485738"/>
            <a:ext cx="1170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(Hz)</a:t>
            </a:r>
            <a:endParaRPr lang="en-U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90575" y="3957404"/>
            <a:ext cx="7150615" cy="1337248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29190" y="3968098"/>
            <a:ext cx="4080596" cy="1737870"/>
            <a:chOff x="2411931" y="3968098"/>
            <a:chExt cx="4080596" cy="1737870"/>
          </a:xfrm>
        </p:grpSpPr>
        <p:sp>
          <p:nvSpPr>
            <p:cNvPr id="9" name="TextBox 8"/>
            <p:cNvSpPr txBox="1"/>
            <p:nvPr/>
          </p:nvSpPr>
          <p:spPr>
            <a:xfrm>
              <a:off x="2411931" y="5305858"/>
              <a:ext cx="1170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50</a:t>
              </a:r>
              <a:endParaRPr lang="en-US" sz="2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22521" y="5294652"/>
              <a:ext cx="1170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450</a:t>
              </a:r>
              <a:endParaRPr lang="en-US" sz="2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996934" y="3968098"/>
              <a:ext cx="2910590" cy="131585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81937" y="4223924"/>
              <a:ext cx="15881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Human voice</a:t>
              </a:r>
              <a:endPara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9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MFCC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Speaker identification/verification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Alice or Bob, or else?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Emotion/stress sensing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Happy, or sad, stressful, or fear, or anger?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Speaker counting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No prior information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20559" y="2869954"/>
            <a:ext cx="2209046" cy="772269"/>
          </a:xfrm>
          <a:prstGeom prst="rect">
            <a:avLst/>
          </a:prstGeom>
          <a:solidFill>
            <a:srgbClr val="A5002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00540" tIns="0" rIns="100540" bIns="0" anchor="ctr" anchorCtr="0"/>
          <a:lstStyle>
            <a:defPPr>
              <a:defRPr lang="en-US"/>
            </a:defPPr>
            <a:lvl1pPr marL="231775" algn="ctr" defTabSz="457200">
              <a:defRPr sz="3000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Calibri" pitchFamily="34" charset="0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lvl="8" algn="ctr" defTabSz="457200">
              <a:spcBef>
                <a:spcPct val="50000"/>
              </a:spcBef>
              <a:buFont typeface="Arial" pitchFamily="34" charset="0"/>
              <a:buChar char="•"/>
              <a:defRPr sz="3200" b="0" i="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Supervised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62118" y="4600390"/>
            <a:ext cx="2525917" cy="772269"/>
          </a:xfrm>
          <a:prstGeom prst="rect">
            <a:avLst/>
          </a:prstGeom>
          <a:solidFill>
            <a:srgbClr val="A5002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00540" tIns="0" rIns="100540" bIns="0" anchor="ctr" anchorCtr="0"/>
          <a:lstStyle>
            <a:defPPr>
              <a:defRPr lang="en-US"/>
            </a:defPPr>
            <a:lvl1pPr marL="231775" algn="ctr" defTabSz="457200">
              <a:defRPr sz="3000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Calibri" pitchFamily="34" charset="0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lvl="8" algn="ctr" defTabSz="457200">
              <a:spcBef>
                <a:spcPct val="50000"/>
              </a:spcBef>
              <a:buFont typeface="Arial" pitchFamily="34" charset="0"/>
              <a:buChar char="•"/>
              <a:defRPr sz="3200" b="0" i="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Unsupervised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2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Same speaker or not?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MFCC + cosine similarity </a:t>
            </a:r>
            <a:r>
              <a:rPr lang="en-US" dirty="0"/>
              <a:t>d</a:t>
            </a:r>
            <a:r>
              <a:rPr lang="en-US" dirty="0" smtClean="0"/>
              <a:t>istance metric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15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642096" y="4875993"/>
            <a:ext cx="30583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2633932" y="3142647"/>
            <a:ext cx="2349892" cy="17333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08" name="Freeform 12307"/>
          <p:cNvSpPr/>
          <p:nvPr/>
        </p:nvSpPr>
        <p:spPr bwMode="auto">
          <a:xfrm>
            <a:off x="3007948" y="4609355"/>
            <a:ext cx="160609" cy="251224"/>
          </a:xfrm>
          <a:custGeom>
            <a:avLst/>
            <a:gdLst>
              <a:gd name="connsiteX0" fmla="*/ 0 w 98832"/>
              <a:gd name="connsiteY0" fmla="*/ 0 h 154593"/>
              <a:gd name="connsiteX1" fmla="*/ 72362 w 98832"/>
              <a:gd name="connsiteY1" fmla="*/ 29603 h 154593"/>
              <a:gd name="connsiteX2" fmla="*/ 98676 w 98832"/>
              <a:gd name="connsiteY2" fmla="*/ 88809 h 154593"/>
              <a:gd name="connsiteX3" fmla="*/ 62495 w 98832"/>
              <a:gd name="connsiteY3" fmla="*/ 154593 h 15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32" h="154593">
                <a:moveTo>
                  <a:pt x="0" y="0"/>
                </a:moveTo>
                <a:cubicBezTo>
                  <a:pt x="27958" y="7401"/>
                  <a:pt x="55916" y="14802"/>
                  <a:pt x="72362" y="29603"/>
                </a:cubicBezTo>
                <a:cubicBezTo>
                  <a:pt x="88808" y="44405"/>
                  <a:pt x="100321" y="67977"/>
                  <a:pt x="98676" y="88809"/>
                </a:cubicBezTo>
                <a:cubicBezTo>
                  <a:pt x="97032" y="109641"/>
                  <a:pt x="79763" y="132117"/>
                  <a:pt x="62495" y="154593"/>
                </a:cubicBezTo>
              </a:path>
            </a:pathLst>
          </a:custGeom>
          <a:noFill/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2309" name="TextBox 12308"/>
          <p:cNvSpPr txBox="1"/>
          <p:nvPr/>
        </p:nvSpPr>
        <p:spPr>
          <a:xfrm>
            <a:off x="3365228" y="4329351"/>
            <a:ext cx="44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endParaRPr lang="en-US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27577" y="4690293"/>
            <a:ext cx="1170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MFCC 1</a:t>
            </a:r>
            <a:endParaRPr lang="en-U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242574" y="2742537"/>
            <a:ext cx="1170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MFCC 2</a:t>
            </a:r>
            <a:endParaRPr lang="en-U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Content Placeholder 2"/>
          <p:cNvSpPr txBox="1">
            <a:spLocks/>
          </p:cNvSpPr>
          <p:nvPr/>
        </p:nvSpPr>
        <p:spPr>
          <a:xfrm>
            <a:off x="1428981" y="5244745"/>
            <a:ext cx="6257693" cy="1056302"/>
          </a:xfrm>
          <a:prstGeom prst="rect">
            <a:avLst/>
          </a:prstGeom>
          <a:solidFill>
            <a:srgbClr val="A5002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00540" tIns="0" rIns="100540" bIns="0" anchor="ctr" anchorCtr="0"/>
          <a:lstStyle>
            <a:defPPr>
              <a:defRPr lang="en-US"/>
            </a:defPPr>
            <a:lvl1pPr marL="231775" algn="ctr" defTabSz="457200">
              <a:defRPr sz="3000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Calibri" pitchFamily="34" charset="0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lvl="8" algn="ctr" defTabSz="457200">
              <a:spcBef>
                <a:spcPct val="50000"/>
              </a:spcBef>
              <a:buFont typeface="Arial" pitchFamily="34" charset="0"/>
              <a:buChar char="•"/>
              <a:defRPr sz="3200" b="0" i="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We use the angle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capture the distance between speech segments.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MFCC + cosine similarity distance metric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16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642096" y="4875993"/>
            <a:ext cx="30583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2633932" y="4076700"/>
            <a:ext cx="2861993" cy="79929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08" name="Freeform 12307"/>
          <p:cNvSpPr/>
          <p:nvPr/>
        </p:nvSpPr>
        <p:spPr bwMode="auto">
          <a:xfrm>
            <a:off x="2950798" y="4618880"/>
            <a:ext cx="160609" cy="251224"/>
          </a:xfrm>
          <a:custGeom>
            <a:avLst/>
            <a:gdLst>
              <a:gd name="connsiteX0" fmla="*/ 0 w 98832"/>
              <a:gd name="connsiteY0" fmla="*/ 0 h 154593"/>
              <a:gd name="connsiteX1" fmla="*/ 72362 w 98832"/>
              <a:gd name="connsiteY1" fmla="*/ 29603 h 154593"/>
              <a:gd name="connsiteX2" fmla="*/ 98676 w 98832"/>
              <a:gd name="connsiteY2" fmla="*/ 88809 h 154593"/>
              <a:gd name="connsiteX3" fmla="*/ 62495 w 98832"/>
              <a:gd name="connsiteY3" fmla="*/ 154593 h 15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32" h="154593">
                <a:moveTo>
                  <a:pt x="0" y="0"/>
                </a:moveTo>
                <a:cubicBezTo>
                  <a:pt x="27958" y="7401"/>
                  <a:pt x="55916" y="14802"/>
                  <a:pt x="72362" y="29603"/>
                </a:cubicBezTo>
                <a:cubicBezTo>
                  <a:pt x="88808" y="44405"/>
                  <a:pt x="100321" y="67977"/>
                  <a:pt x="98676" y="88809"/>
                </a:cubicBezTo>
                <a:cubicBezTo>
                  <a:pt x="97032" y="109641"/>
                  <a:pt x="79763" y="132117"/>
                  <a:pt x="62495" y="154593"/>
                </a:cubicBez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2309" name="TextBox 12308"/>
          <p:cNvSpPr txBox="1"/>
          <p:nvPr/>
        </p:nvSpPr>
        <p:spPr>
          <a:xfrm>
            <a:off x="3765703" y="4419196"/>
            <a:ext cx="625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00412" y="4575207"/>
            <a:ext cx="242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Bob’s MFCC in speech segment 1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2642096" y="3257550"/>
            <a:ext cx="1748929" cy="16184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591174" y="3683642"/>
            <a:ext cx="232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Bob’s MFCC in speech segment 2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4638" y="2772982"/>
            <a:ext cx="241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Alice’s MFCC in speech segment 3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448050" y="4657725"/>
            <a:ext cx="48033" cy="209550"/>
          </a:xfrm>
          <a:custGeom>
            <a:avLst/>
            <a:gdLst>
              <a:gd name="connsiteX0" fmla="*/ 0 w 48033"/>
              <a:gd name="connsiteY0" fmla="*/ 0 h 209550"/>
              <a:gd name="connsiteX1" fmla="*/ 47625 w 48033"/>
              <a:gd name="connsiteY1" fmla="*/ 95250 h 209550"/>
              <a:gd name="connsiteX2" fmla="*/ 19050 w 48033"/>
              <a:gd name="connsiteY2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33" h="209550">
                <a:moveTo>
                  <a:pt x="0" y="0"/>
                </a:moveTo>
                <a:cubicBezTo>
                  <a:pt x="22225" y="30162"/>
                  <a:pt x="44450" y="60325"/>
                  <a:pt x="47625" y="95250"/>
                </a:cubicBezTo>
                <a:cubicBezTo>
                  <a:pt x="50800" y="130175"/>
                  <a:pt x="34925" y="169862"/>
                  <a:pt x="19050" y="209550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22949" y="4105122"/>
            <a:ext cx="625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72066" y="5400555"/>
            <a:ext cx="24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71" y="1383624"/>
            <a:ext cx="8337887" cy="49541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MFCC + cosine similarity distance metric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17</a:t>
            </a:fld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4133849" y="3010272"/>
            <a:ext cx="1332967" cy="632417"/>
          </a:xfrm>
          <a:custGeom>
            <a:avLst/>
            <a:gdLst>
              <a:gd name="connsiteX0" fmla="*/ 0 w 1658717"/>
              <a:gd name="connsiteY0" fmla="*/ 1248283 h 1256921"/>
              <a:gd name="connsiteX1" fmla="*/ 246216 w 1658717"/>
              <a:gd name="connsiteY1" fmla="*/ 1209409 h 1256921"/>
              <a:gd name="connsiteX2" fmla="*/ 427638 w 1658717"/>
              <a:gd name="connsiteY2" fmla="*/ 963208 h 1256921"/>
              <a:gd name="connsiteX3" fmla="*/ 570184 w 1658717"/>
              <a:gd name="connsiteY3" fmla="*/ 483763 h 1256921"/>
              <a:gd name="connsiteX4" fmla="*/ 725689 w 1658717"/>
              <a:gd name="connsiteY4" fmla="*/ 82066 h 1256921"/>
              <a:gd name="connsiteX5" fmla="*/ 958946 w 1658717"/>
              <a:gd name="connsiteY5" fmla="*/ 43193 h 1256921"/>
              <a:gd name="connsiteX6" fmla="*/ 1127409 w 1658717"/>
              <a:gd name="connsiteY6" fmla="*/ 341226 h 1256921"/>
              <a:gd name="connsiteX7" fmla="*/ 1244038 w 1658717"/>
              <a:gd name="connsiteY7" fmla="*/ 781796 h 1256921"/>
              <a:gd name="connsiteX8" fmla="*/ 1399542 w 1658717"/>
              <a:gd name="connsiteY8" fmla="*/ 1118703 h 1256921"/>
              <a:gd name="connsiteX9" fmla="*/ 1658717 w 1658717"/>
              <a:gd name="connsiteY9" fmla="*/ 1248283 h 125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717" h="1256921">
                <a:moveTo>
                  <a:pt x="0" y="1248283"/>
                </a:moveTo>
                <a:cubicBezTo>
                  <a:pt x="87471" y="1252602"/>
                  <a:pt x="174943" y="1256921"/>
                  <a:pt x="246216" y="1209409"/>
                </a:cubicBezTo>
                <a:cubicBezTo>
                  <a:pt x="317489" y="1161897"/>
                  <a:pt x="373643" y="1084149"/>
                  <a:pt x="427638" y="963208"/>
                </a:cubicBezTo>
                <a:cubicBezTo>
                  <a:pt x="481633" y="842267"/>
                  <a:pt x="520509" y="630620"/>
                  <a:pt x="570184" y="483763"/>
                </a:cubicBezTo>
                <a:cubicBezTo>
                  <a:pt x="619859" y="336906"/>
                  <a:pt x="660895" y="155494"/>
                  <a:pt x="725689" y="82066"/>
                </a:cubicBezTo>
                <a:cubicBezTo>
                  <a:pt x="790483" y="8638"/>
                  <a:pt x="891993" y="0"/>
                  <a:pt x="958946" y="43193"/>
                </a:cubicBezTo>
                <a:cubicBezTo>
                  <a:pt x="1025899" y="86386"/>
                  <a:pt x="1079894" y="218126"/>
                  <a:pt x="1127409" y="341226"/>
                </a:cubicBezTo>
                <a:cubicBezTo>
                  <a:pt x="1174924" y="464326"/>
                  <a:pt x="1198683" y="652217"/>
                  <a:pt x="1244038" y="781796"/>
                </a:cubicBezTo>
                <a:cubicBezTo>
                  <a:pt x="1289393" y="911375"/>
                  <a:pt x="1330429" y="1040955"/>
                  <a:pt x="1399542" y="1118703"/>
                </a:cubicBezTo>
                <a:cubicBezTo>
                  <a:pt x="1468655" y="1196451"/>
                  <a:pt x="1658717" y="1248283"/>
                  <a:pt x="1658717" y="1248283"/>
                </a:cubicBezTo>
              </a:path>
            </a:pathLst>
          </a:custGeom>
          <a:ln w="50800">
            <a:solidFill>
              <a:srgbClr val="33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456189" y="3018788"/>
            <a:ext cx="1344002" cy="608103"/>
          </a:xfrm>
          <a:custGeom>
            <a:avLst/>
            <a:gdLst>
              <a:gd name="connsiteX0" fmla="*/ 0 w 1658717"/>
              <a:gd name="connsiteY0" fmla="*/ 1248283 h 1256921"/>
              <a:gd name="connsiteX1" fmla="*/ 246216 w 1658717"/>
              <a:gd name="connsiteY1" fmla="*/ 1209409 h 1256921"/>
              <a:gd name="connsiteX2" fmla="*/ 427638 w 1658717"/>
              <a:gd name="connsiteY2" fmla="*/ 963208 h 1256921"/>
              <a:gd name="connsiteX3" fmla="*/ 570184 w 1658717"/>
              <a:gd name="connsiteY3" fmla="*/ 483763 h 1256921"/>
              <a:gd name="connsiteX4" fmla="*/ 725689 w 1658717"/>
              <a:gd name="connsiteY4" fmla="*/ 82066 h 1256921"/>
              <a:gd name="connsiteX5" fmla="*/ 958946 w 1658717"/>
              <a:gd name="connsiteY5" fmla="*/ 43193 h 1256921"/>
              <a:gd name="connsiteX6" fmla="*/ 1127409 w 1658717"/>
              <a:gd name="connsiteY6" fmla="*/ 341226 h 1256921"/>
              <a:gd name="connsiteX7" fmla="*/ 1244038 w 1658717"/>
              <a:gd name="connsiteY7" fmla="*/ 781796 h 1256921"/>
              <a:gd name="connsiteX8" fmla="*/ 1399542 w 1658717"/>
              <a:gd name="connsiteY8" fmla="*/ 1118703 h 1256921"/>
              <a:gd name="connsiteX9" fmla="*/ 1658717 w 1658717"/>
              <a:gd name="connsiteY9" fmla="*/ 1248283 h 125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717" h="1256921">
                <a:moveTo>
                  <a:pt x="0" y="1248283"/>
                </a:moveTo>
                <a:cubicBezTo>
                  <a:pt x="87471" y="1252602"/>
                  <a:pt x="174943" y="1256921"/>
                  <a:pt x="246216" y="1209409"/>
                </a:cubicBezTo>
                <a:cubicBezTo>
                  <a:pt x="317489" y="1161897"/>
                  <a:pt x="373643" y="1084149"/>
                  <a:pt x="427638" y="963208"/>
                </a:cubicBezTo>
                <a:cubicBezTo>
                  <a:pt x="481633" y="842267"/>
                  <a:pt x="520509" y="630620"/>
                  <a:pt x="570184" y="483763"/>
                </a:cubicBezTo>
                <a:cubicBezTo>
                  <a:pt x="619859" y="336906"/>
                  <a:pt x="660895" y="155494"/>
                  <a:pt x="725689" y="82066"/>
                </a:cubicBezTo>
                <a:cubicBezTo>
                  <a:pt x="790483" y="8638"/>
                  <a:pt x="891993" y="0"/>
                  <a:pt x="958946" y="43193"/>
                </a:cubicBezTo>
                <a:cubicBezTo>
                  <a:pt x="1025899" y="86386"/>
                  <a:pt x="1079894" y="218126"/>
                  <a:pt x="1127409" y="341226"/>
                </a:cubicBezTo>
                <a:cubicBezTo>
                  <a:pt x="1174924" y="464326"/>
                  <a:pt x="1198683" y="652217"/>
                  <a:pt x="1244038" y="781796"/>
                </a:cubicBezTo>
                <a:cubicBezTo>
                  <a:pt x="1289393" y="911375"/>
                  <a:pt x="1330429" y="1040955"/>
                  <a:pt x="1399542" y="1118703"/>
                </a:cubicBezTo>
                <a:cubicBezTo>
                  <a:pt x="1468655" y="1196451"/>
                  <a:pt x="1658717" y="1248283"/>
                  <a:pt x="1658717" y="1248283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52080" y="2221528"/>
            <a:ext cx="1042988" cy="494839"/>
          </a:xfrm>
          <a:custGeom>
            <a:avLst/>
            <a:gdLst>
              <a:gd name="connsiteX0" fmla="*/ 0 w 1658717"/>
              <a:gd name="connsiteY0" fmla="*/ 1248283 h 1256921"/>
              <a:gd name="connsiteX1" fmla="*/ 246216 w 1658717"/>
              <a:gd name="connsiteY1" fmla="*/ 1209409 h 1256921"/>
              <a:gd name="connsiteX2" fmla="*/ 427638 w 1658717"/>
              <a:gd name="connsiteY2" fmla="*/ 963208 h 1256921"/>
              <a:gd name="connsiteX3" fmla="*/ 570184 w 1658717"/>
              <a:gd name="connsiteY3" fmla="*/ 483763 h 1256921"/>
              <a:gd name="connsiteX4" fmla="*/ 725689 w 1658717"/>
              <a:gd name="connsiteY4" fmla="*/ 82066 h 1256921"/>
              <a:gd name="connsiteX5" fmla="*/ 958946 w 1658717"/>
              <a:gd name="connsiteY5" fmla="*/ 43193 h 1256921"/>
              <a:gd name="connsiteX6" fmla="*/ 1127409 w 1658717"/>
              <a:gd name="connsiteY6" fmla="*/ 341226 h 1256921"/>
              <a:gd name="connsiteX7" fmla="*/ 1244038 w 1658717"/>
              <a:gd name="connsiteY7" fmla="*/ 781796 h 1256921"/>
              <a:gd name="connsiteX8" fmla="*/ 1399542 w 1658717"/>
              <a:gd name="connsiteY8" fmla="*/ 1118703 h 1256921"/>
              <a:gd name="connsiteX9" fmla="*/ 1658717 w 1658717"/>
              <a:gd name="connsiteY9" fmla="*/ 1248283 h 125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717" h="1256921">
                <a:moveTo>
                  <a:pt x="0" y="1248283"/>
                </a:moveTo>
                <a:cubicBezTo>
                  <a:pt x="87471" y="1252602"/>
                  <a:pt x="174943" y="1256921"/>
                  <a:pt x="246216" y="1209409"/>
                </a:cubicBezTo>
                <a:cubicBezTo>
                  <a:pt x="317489" y="1161897"/>
                  <a:pt x="373643" y="1084149"/>
                  <a:pt x="427638" y="963208"/>
                </a:cubicBezTo>
                <a:cubicBezTo>
                  <a:pt x="481633" y="842267"/>
                  <a:pt x="520509" y="630620"/>
                  <a:pt x="570184" y="483763"/>
                </a:cubicBezTo>
                <a:cubicBezTo>
                  <a:pt x="619859" y="336906"/>
                  <a:pt x="660895" y="155494"/>
                  <a:pt x="725689" y="82066"/>
                </a:cubicBezTo>
                <a:cubicBezTo>
                  <a:pt x="790483" y="8638"/>
                  <a:pt x="891993" y="0"/>
                  <a:pt x="958946" y="43193"/>
                </a:cubicBezTo>
                <a:cubicBezTo>
                  <a:pt x="1025899" y="86386"/>
                  <a:pt x="1079894" y="218126"/>
                  <a:pt x="1127409" y="341226"/>
                </a:cubicBezTo>
                <a:cubicBezTo>
                  <a:pt x="1174924" y="464326"/>
                  <a:pt x="1198683" y="652217"/>
                  <a:pt x="1244038" y="781796"/>
                </a:cubicBezTo>
                <a:cubicBezTo>
                  <a:pt x="1289393" y="911375"/>
                  <a:pt x="1330429" y="1040955"/>
                  <a:pt x="1399542" y="1118703"/>
                </a:cubicBezTo>
                <a:cubicBezTo>
                  <a:pt x="1468655" y="1196451"/>
                  <a:pt x="1658717" y="1248283"/>
                  <a:pt x="1658717" y="1248283"/>
                </a:cubicBezTo>
              </a:path>
            </a:pathLst>
          </a:custGeom>
          <a:ln w="50800">
            <a:solidFill>
              <a:srgbClr val="33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000080" y="2245843"/>
            <a:ext cx="1039931" cy="470524"/>
          </a:xfrm>
          <a:custGeom>
            <a:avLst/>
            <a:gdLst>
              <a:gd name="connsiteX0" fmla="*/ 0 w 1658717"/>
              <a:gd name="connsiteY0" fmla="*/ 1248283 h 1256921"/>
              <a:gd name="connsiteX1" fmla="*/ 246216 w 1658717"/>
              <a:gd name="connsiteY1" fmla="*/ 1209409 h 1256921"/>
              <a:gd name="connsiteX2" fmla="*/ 427638 w 1658717"/>
              <a:gd name="connsiteY2" fmla="*/ 963208 h 1256921"/>
              <a:gd name="connsiteX3" fmla="*/ 570184 w 1658717"/>
              <a:gd name="connsiteY3" fmla="*/ 483763 h 1256921"/>
              <a:gd name="connsiteX4" fmla="*/ 725689 w 1658717"/>
              <a:gd name="connsiteY4" fmla="*/ 82066 h 1256921"/>
              <a:gd name="connsiteX5" fmla="*/ 958946 w 1658717"/>
              <a:gd name="connsiteY5" fmla="*/ 43193 h 1256921"/>
              <a:gd name="connsiteX6" fmla="*/ 1127409 w 1658717"/>
              <a:gd name="connsiteY6" fmla="*/ 341226 h 1256921"/>
              <a:gd name="connsiteX7" fmla="*/ 1244038 w 1658717"/>
              <a:gd name="connsiteY7" fmla="*/ 781796 h 1256921"/>
              <a:gd name="connsiteX8" fmla="*/ 1399542 w 1658717"/>
              <a:gd name="connsiteY8" fmla="*/ 1118703 h 1256921"/>
              <a:gd name="connsiteX9" fmla="*/ 1658717 w 1658717"/>
              <a:gd name="connsiteY9" fmla="*/ 1248283 h 125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717" h="1256921">
                <a:moveTo>
                  <a:pt x="0" y="1248283"/>
                </a:moveTo>
                <a:cubicBezTo>
                  <a:pt x="87471" y="1252602"/>
                  <a:pt x="174943" y="1256921"/>
                  <a:pt x="246216" y="1209409"/>
                </a:cubicBezTo>
                <a:cubicBezTo>
                  <a:pt x="317489" y="1161897"/>
                  <a:pt x="373643" y="1084149"/>
                  <a:pt x="427638" y="963208"/>
                </a:cubicBezTo>
                <a:cubicBezTo>
                  <a:pt x="481633" y="842267"/>
                  <a:pt x="520509" y="630620"/>
                  <a:pt x="570184" y="483763"/>
                </a:cubicBezTo>
                <a:cubicBezTo>
                  <a:pt x="619859" y="336906"/>
                  <a:pt x="660895" y="155494"/>
                  <a:pt x="725689" y="82066"/>
                </a:cubicBezTo>
                <a:cubicBezTo>
                  <a:pt x="790483" y="8638"/>
                  <a:pt x="891993" y="0"/>
                  <a:pt x="958946" y="43193"/>
                </a:cubicBezTo>
                <a:cubicBezTo>
                  <a:pt x="1025899" y="86386"/>
                  <a:pt x="1079894" y="218126"/>
                  <a:pt x="1127409" y="341226"/>
                </a:cubicBezTo>
                <a:cubicBezTo>
                  <a:pt x="1174924" y="464326"/>
                  <a:pt x="1198683" y="652217"/>
                  <a:pt x="1244038" y="781796"/>
                </a:cubicBezTo>
                <a:cubicBezTo>
                  <a:pt x="1289393" y="911375"/>
                  <a:pt x="1330429" y="1040955"/>
                  <a:pt x="1399542" y="1118703"/>
                </a:cubicBezTo>
                <a:cubicBezTo>
                  <a:pt x="1468655" y="1196451"/>
                  <a:pt x="1658717" y="1248283"/>
                  <a:pt x="1658717" y="1248283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922984" y="2212003"/>
            <a:ext cx="2858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histogram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l-G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75884" y="2207337"/>
            <a:ext cx="2858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histogram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2081" y="3006409"/>
            <a:ext cx="2500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second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speech segment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019549" y="3879398"/>
            <a:ext cx="1332967" cy="632417"/>
          </a:xfrm>
          <a:custGeom>
            <a:avLst/>
            <a:gdLst>
              <a:gd name="connsiteX0" fmla="*/ 0 w 1658717"/>
              <a:gd name="connsiteY0" fmla="*/ 1248283 h 1256921"/>
              <a:gd name="connsiteX1" fmla="*/ 246216 w 1658717"/>
              <a:gd name="connsiteY1" fmla="*/ 1209409 h 1256921"/>
              <a:gd name="connsiteX2" fmla="*/ 427638 w 1658717"/>
              <a:gd name="connsiteY2" fmla="*/ 963208 h 1256921"/>
              <a:gd name="connsiteX3" fmla="*/ 570184 w 1658717"/>
              <a:gd name="connsiteY3" fmla="*/ 483763 h 1256921"/>
              <a:gd name="connsiteX4" fmla="*/ 725689 w 1658717"/>
              <a:gd name="connsiteY4" fmla="*/ 82066 h 1256921"/>
              <a:gd name="connsiteX5" fmla="*/ 958946 w 1658717"/>
              <a:gd name="connsiteY5" fmla="*/ 43193 h 1256921"/>
              <a:gd name="connsiteX6" fmla="*/ 1127409 w 1658717"/>
              <a:gd name="connsiteY6" fmla="*/ 341226 h 1256921"/>
              <a:gd name="connsiteX7" fmla="*/ 1244038 w 1658717"/>
              <a:gd name="connsiteY7" fmla="*/ 781796 h 1256921"/>
              <a:gd name="connsiteX8" fmla="*/ 1399542 w 1658717"/>
              <a:gd name="connsiteY8" fmla="*/ 1118703 h 1256921"/>
              <a:gd name="connsiteX9" fmla="*/ 1658717 w 1658717"/>
              <a:gd name="connsiteY9" fmla="*/ 1248283 h 125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717" h="1256921">
                <a:moveTo>
                  <a:pt x="0" y="1248283"/>
                </a:moveTo>
                <a:cubicBezTo>
                  <a:pt x="87471" y="1252602"/>
                  <a:pt x="174943" y="1256921"/>
                  <a:pt x="246216" y="1209409"/>
                </a:cubicBezTo>
                <a:cubicBezTo>
                  <a:pt x="317489" y="1161897"/>
                  <a:pt x="373643" y="1084149"/>
                  <a:pt x="427638" y="963208"/>
                </a:cubicBezTo>
                <a:cubicBezTo>
                  <a:pt x="481633" y="842267"/>
                  <a:pt x="520509" y="630620"/>
                  <a:pt x="570184" y="483763"/>
                </a:cubicBezTo>
                <a:cubicBezTo>
                  <a:pt x="619859" y="336906"/>
                  <a:pt x="660895" y="155494"/>
                  <a:pt x="725689" y="82066"/>
                </a:cubicBezTo>
                <a:cubicBezTo>
                  <a:pt x="790483" y="8638"/>
                  <a:pt x="891993" y="0"/>
                  <a:pt x="958946" y="43193"/>
                </a:cubicBezTo>
                <a:cubicBezTo>
                  <a:pt x="1025899" y="86386"/>
                  <a:pt x="1079894" y="218126"/>
                  <a:pt x="1127409" y="341226"/>
                </a:cubicBezTo>
                <a:cubicBezTo>
                  <a:pt x="1174924" y="464326"/>
                  <a:pt x="1198683" y="652217"/>
                  <a:pt x="1244038" y="781796"/>
                </a:cubicBezTo>
                <a:cubicBezTo>
                  <a:pt x="1289393" y="911375"/>
                  <a:pt x="1330429" y="1040955"/>
                  <a:pt x="1399542" y="1118703"/>
                </a:cubicBezTo>
                <a:cubicBezTo>
                  <a:pt x="1468655" y="1196451"/>
                  <a:pt x="1658717" y="1248283"/>
                  <a:pt x="1658717" y="1248283"/>
                </a:cubicBezTo>
              </a:path>
            </a:pathLst>
          </a:custGeom>
          <a:ln w="50800">
            <a:solidFill>
              <a:srgbClr val="33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551439" y="3887914"/>
            <a:ext cx="1344002" cy="608103"/>
          </a:xfrm>
          <a:custGeom>
            <a:avLst/>
            <a:gdLst>
              <a:gd name="connsiteX0" fmla="*/ 0 w 1658717"/>
              <a:gd name="connsiteY0" fmla="*/ 1248283 h 1256921"/>
              <a:gd name="connsiteX1" fmla="*/ 246216 w 1658717"/>
              <a:gd name="connsiteY1" fmla="*/ 1209409 h 1256921"/>
              <a:gd name="connsiteX2" fmla="*/ 427638 w 1658717"/>
              <a:gd name="connsiteY2" fmla="*/ 963208 h 1256921"/>
              <a:gd name="connsiteX3" fmla="*/ 570184 w 1658717"/>
              <a:gd name="connsiteY3" fmla="*/ 483763 h 1256921"/>
              <a:gd name="connsiteX4" fmla="*/ 725689 w 1658717"/>
              <a:gd name="connsiteY4" fmla="*/ 82066 h 1256921"/>
              <a:gd name="connsiteX5" fmla="*/ 958946 w 1658717"/>
              <a:gd name="connsiteY5" fmla="*/ 43193 h 1256921"/>
              <a:gd name="connsiteX6" fmla="*/ 1127409 w 1658717"/>
              <a:gd name="connsiteY6" fmla="*/ 341226 h 1256921"/>
              <a:gd name="connsiteX7" fmla="*/ 1244038 w 1658717"/>
              <a:gd name="connsiteY7" fmla="*/ 781796 h 1256921"/>
              <a:gd name="connsiteX8" fmla="*/ 1399542 w 1658717"/>
              <a:gd name="connsiteY8" fmla="*/ 1118703 h 1256921"/>
              <a:gd name="connsiteX9" fmla="*/ 1658717 w 1658717"/>
              <a:gd name="connsiteY9" fmla="*/ 1248283 h 125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717" h="1256921">
                <a:moveTo>
                  <a:pt x="0" y="1248283"/>
                </a:moveTo>
                <a:cubicBezTo>
                  <a:pt x="87471" y="1252602"/>
                  <a:pt x="174943" y="1256921"/>
                  <a:pt x="246216" y="1209409"/>
                </a:cubicBezTo>
                <a:cubicBezTo>
                  <a:pt x="317489" y="1161897"/>
                  <a:pt x="373643" y="1084149"/>
                  <a:pt x="427638" y="963208"/>
                </a:cubicBezTo>
                <a:cubicBezTo>
                  <a:pt x="481633" y="842267"/>
                  <a:pt x="520509" y="630620"/>
                  <a:pt x="570184" y="483763"/>
                </a:cubicBezTo>
                <a:cubicBezTo>
                  <a:pt x="619859" y="336906"/>
                  <a:pt x="660895" y="155494"/>
                  <a:pt x="725689" y="82066"/>
                </a:cubicBezTo>
                <a:cubicBezTo>
                  <a:pt x="790483" y="8638"/>
                  <a:pt x="891993" y="0"/>
                  <a:pt x="958946" y="43193"/>
                </a:cubicBezTo>
                <a:cubicBezTo>
                  <a:pt x="1025899" y="86386"/>
                  <a:pt x="1079894" y="218126"/>
                  <a:pt x="1127409" y="341226"/>
                </a:cubicBezTo>
                <a:cubicBezTo>
                  <a:pt x="1174924" y="464326"/>
                  <a:pt x="1198683" y="652217"/>
                  <a:pt x="1244038" y="781796"/>
                </a:cubicBezTo>
                <a:cubicBezTo>
                  <a:pt x="1289393" y="911375"/>
                  <a:pt x="1330429" y="1040955"/>
                  <a:pt x="1399542" y="1118703"/>
                </a:cubicBezTo>
                <a:cubicBezTo>
                  <a:pt x="1468655" y="1196451"/>
                  <a:pt x="1658717" y="1248283"/>
                  <a:pt x="1658717" y="1248283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52080" y="3875535"/>
            <a:ext cx="2500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2-second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speech segment 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3971924" y="4773177"/>
            <a:ext cx="1332967" cy="632417"/>
          </a:xfrm>
          <a:custGeom>
            <a:avLst/>
            <a:gdLst>
              <a:gd name="connsiteX0" fmla="*/ 0 w 1658717"/>
              <a:gd name="connsiteY0" fmla="*/ 1248283 h 1256921"/>
              <a:gd name="connsiteX1" fmla="*/ 246216 w 1658717"/>
              <a:gd name="connsiteY1" fmla="*/ 1209409 h 1256921"/>
              <a:gd name="connsiteX2" fmla="*/ 427638 w 1658717"/>
              <a:gd name="connsiteY2" fmla="*/ 963208 h 1256921"/>
              <a:gd name="connsiteX3" fmla="*/ 570184 w 1658717"/>
              <a:gd name="connsiteY3" fmla="*/ 483763 h 1256921"/>
              <a:gd name="connsiteX4" fmla="*/ 725689 w 1658717"/>
              <a:gd name="connsiteY4" fmla="*/ 82066 h 1256921"/>
              <a:gd name="connsiteX5" fmla="*/ 958946 w 1658717"/>
              <a:gd name="connsiteY5" fmla="*/ 43193 h 1256921"/>
              <a:gd name="connsiteX6" fmla="*/ 1127409 w 1658717"/>
              <a:gd name="connsiteY6" fmla="*/ 341226 h 1256921"/>
              <a:gd name="connsiteX7" fmla="*/ 1244038 w 1658717"/>
              <a:gd name="connsiteY7" fmla="*/ 781796 h 1256921"/>
              <a:gd name="connsiteX8" fmla="*/ 1399542 w 1658717"/>
              <a:gd name="connsiteY8" fmla="*/ 1118703 h 1256921"/>
              <a:gd name="connsiteX9" fmla="*/ 1658717 w 1658717"/>
              <a:gd name="connsiteY9" fmla="*/ 1248283 h 125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717" h="1256921">
                <a:moveTo>
                  <a:pt x="0" y="1248283"/>
                </a:moveTo>
                <a:cubicBezTo>
                  <a:pt x="87471" y="1252602"/>
                  <a:pt x="174943" y="1256921"/>
                  <a:pt x="246216" y="1209409"/>
                </a:cubicBezTo>
                <a:cubicBezTo>
                  <a:pt x="317489" y="1161897"/>
                  <a:pt x="373643" y="1084149"/>
                  <a:pt x="427638" y="963208"/>
                </a:cubicBezTo>
                <a:cubicBezTo>
                  <a:pt x="481633" y="842267"/>
                  <a:pt x="520509" y="630620"/>
                  <a:pt x="570184" y="483763"/>
                </a:cubicBezTo>
                <a:cubicBezTo>
                  <a:pt x="619859" y="336906"/>
                  <a:pt x="660895" y="155494"/>
                  <a:pt x="725689" y="82066"/>
                </a:cubicBezTo>
                <a:cubicBezTo>
                  <a:pt x="790483" y="8638"/>
                  <a:pt x="891993" y="0"/>
                  <a:pt x="958946" y="43193"/>
                </a:cubicBezTo>
                <a:cubicBezTo>
                  <a:pt x="1025899" y="86386"/>
                  <a:pt x="1079894" y="218126"/>
                  <a:pt x="1127409" y="341226"/>
                </a:cubicBezTo>
                <a:cubicBezTo>
                  <a:pt x="1174924" y="464326"/>
                  <a:pt x="1198683" y="652217"/>
                  <a:pt x="1244038" y="781796"/>
                </a:cubicBezTo>
                <a:cubicBezTo>
                  <a:pt x="1289393" y="911375"/>
                  <a:pt x="1330429" y="1040955"/>
                  <a:pt x="1399542" y="1118703"/>
                </a:cubicBezTo>
                <a:cubicBezTo>
                  <a:pt x="1468655" y="1196451"/>
                  <a:pt x="1658717" y="1248283"/>
                  <a:pt x="1658717" y="1248283"/>
                </a:cubicBezTo>
              </a:path>
            </a:pathLst>
          </a:custGeom>
          <a:ln w="50800">
            <a:solidFill>
              <a:srgbClr val="33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618114" y="4781693"/>
            <a:ext cx="1344002" cy="608103"/>
          </a:xfrm>
          <a:custGeom>
            <a:avLst/>
            <a:gdLst>
              <a:gd name="connsiteX0" fmla="*/ 0 w 1658717"/>
              <a:gd name="connsiteY0" fmla="*/ 1248283 h 1256921"/>
              <a:gd name="connsiteX1" fmla="*/ 246216 w 1658717"/>
              <a:gd name="connsiteY1" fmla="*/ 1209409 h 1256921"/>
              <a:gd name="connsiteX2" fmla="*/ 427638 w 1658717"/>
              <a:gd name="connsiteY2" fmla="*/ 963208 h 1256921"/>
              <a:gd name="connsiteX3" fmla="*/ 570184 w 1658717"/>
              <a:gd name="connsiteY3" fmla="*/ 483763 h 1256921"/>
              <a:gd name="connsiteX4" fmla="*/ 725689 w 1658717"/>
              <a:gd name="connsiteY4" fmla="*/ 82066 h 1256921"/>
              <a:gd name="connsiteX5" fmla="*/ 958946 w 1658717"/>
              <a:gd name="connsiteY5" fmla="*/ 43193 h 1256921"/>
              <a:gd name="connsiteX6" fmla="*/ 1127409 w 1658717"/>
              <a:gd name="connsiteY6" fmla="*/ 341226 h 1256921"/>
              <a:gd name="connsiteX7" fmla="*/ 1244038 w 1658717"/>
              <a:gd name="connsiteY7" fmla="*/ 781796 h 1256921"/>
              <a:gd name="connsiteX8" fmla="*/ 1399542 w 1658717"/>
              <a:gd name="connsiteY8" fmla="*/ 1118703 h 1256921"/>
              <a:gd name="connsiteX9" fmla="*/ 1658717 w 1658717"/>
              <a:gd name="connsiteY9" fmla="*/ 1248283 h 125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717" h="1256921">
                <a:moveTo>
                  <a:pt x="0" y="1248283"/>
                </a:moveTo>
                <a:cubicBezTo>
                  <a:pt x="87471" y="1252602"/>
                  <a:pt x="174943" y="1256921"/>
                  <a:pt x="246216" y="1209409"/>
                </a:cubicBezTo>
                <a:cubicBezTo>
                  <a:pt x="317489" y="1161897"/>
                  <a:pt x="373643" y="1084149"/>
                  <a:pt x="427638" y="963208"/>
                </a:cubicBezTo>
                <a:cubicBezTo>
                  <a:pt x="481633" y="842267"/>
                  <a:pt x="520509" y="630620"/>
                  <a:pt x="570184" y="483763"/>
                </a:cubicBezTo>
                <a:cubicBezTo>
                  <a:pt x="619859" y="336906"/>
                  <a:pt x="660895" y="155494"/>
                  <a:pt x="725689" y="82066"/>
                </a:cubicBezTo>
                <a:cubicBezTo>
                  <a:pt x="790483" y="8638"/>
                  <a:pt x="891993" y="0"/>
                  <a:pt x="958946" y="43193"/>
                </a:cubicBezTo>
                <a:cubicBezTo>
                  <a:pt x="1025899" y="86386"/>
                  <a:pt x="1079894" y="218126"/>
                  <a:pt x="1127409" y="341226"/>
                </a:cubicBezTo>
                <a:cubicBezTo>
                  <a:pt x="1174924" y="464326"/>
                  <a:pt x="1198683" y="652217"/>
                  <a:pt x="1244038" y="781796"/>
                </a:cubicBezTo>
                <a:cubicBezTo>
                  <a:pt x="1289393" y="911375"/>
                  <a:pt x="1330429" y="1040955"/>
                  <a:pt x="1399542" y="1118703"/>
                </a:cubicBezTo>
                <a:cubicBezTo>
                  <a:pt x="1468655" y="1196451"/>
                  <a:pt x="1658717" y="1248283"/>
                  <a:pt x="1658717" y="1248283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52081" y="4772747"/>
            <a:ext cx="2500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3-second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speech segment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3724274" y="5741585"/>
            <a:ext cx="1332967" cy="632417"/>
          </a:xfrm>
          <a:custGeom>
            <a:avLst/>
            <a:gdLst>
              <a:gd name="connsiteX0" fmla="*/ 0 w 1658717"/>
              <a:gd name="connsiteY0" fmla="*/ 1248283 h 1256921"/>
              <a:gd name="connsiteX1" fmla="*/ 246216 w 1658717"/>
              <a:gd name="connsiteY1" fmla="*/ 1209409 h 1256921"/>
              <a:gd name="connsiteX2" fmla="*/ 427638 w 1658717"/>
              <a:gd name="connsiteY2" fmla="*/ 963208 h 1256921"/>
              <a:gd name="connsiteX3" fmla="*/ 570184 w 1658717"/>
              <a:gd name="connsiteY3" fmla="*/ 483763 h 1256921"/>
              <a:gd name="connsiteX4" fmla="*/ 725689 w 1658717"/>
              <a:gd name="connsiteY4" fmla="*/ 82066 h 1256921"/>
              <a:gd name="connsiteX5" fmla="*/ 958946 w 1658717"/>
              <a:gd name="connsiteY5" fmla="*/ 43193 h 1256921"/>
              <a:gd name="connsiteX6" fmla="*/ 1127409 w 1658717"/>
              <a:gd name="connsiteY6" fmla="*/ 341226 h 1256921"/>
              <a:gd name="connsiteX7" fmla="*/ 1244038 w 1658717"/>
              <a:gd name="connsiteY7" fmla="*/ 781796 h 1256921"/>
              <a:gd name="connsiteX8" fmla="*/ 1399542 w 1658717"/>
              <a:gd name="connsiteY8" fmla="*/ 1118703 h 1256921"/>
              <a:gd name="connsiteX9" fmla="*/ 1658717 w 1658717"/>
              <a:gd name="connsiteY9" fmla="*/ 1248283 h 125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717" h="1256921">
                <a:moveTo>
                  <a:pt x="0" y="1248283"/>
                </a:moveTo>
                <a:cubicBezTo>
                  <a:pt x="87471" y="1252602"/>
                  <a:pt x="174943" y="1256921"/>
                  <a:pt x="246216" y="1209409"/>
                </a:cubicBezTo>
                <a:cubicBezTo>
                  <a:pt x="317489" y="1161897"/>
                  <a:pt x="373643" y="1084149"/>
                  <a:pt x="427638" y="963208"/>
                </a:cubicBezTo>
                <a:cubicBezTo>
                  <a:pt x="481633" y="842267"/>
                  <a:pt x="520509" y="630620"/>
                  <a:pt x="570184" y="483763"/>
                </a:cubicBezTo>
                <a:cubicBezTo>
                  <a:pt x="619859" y="336906"/>
                  <a:pt x="660895" y="155494"/>
                  <a:pt x="725689" y="82066"/>
                </a:cubicBezTo>
                <a:cubicBezTo>
                  <a:pt x="790483" y="8638"/>
                  <a:pt x="891993" y="0"/>
                  <a:pt x="958946" y="43193"/>
                </a:cubicBezTo>
                <a:cubicBezTo>
                  <a:pt x="1025899" y="86386"/>
                  <a:pt x="1079894" y="218126"/>
                  <a:pt x="1127409" y="341226"/>
                </a:cubicBezTo>
                <a:cubicBezTo>
                  <a:pt x="1174924" y="464326"/>
                  <a:pt x="1198683" y="652217"/>
                  <a:pt x="1244038" y="781796"/>
                </a:cubicBezTo>
                <a:cubicBezTo>
                  <a:pt x="1289393" y="911375"/>
                  <a:pt x="1330429" y="1040955"/>
                  <a:pt x="1399542" y="1118703"/>
                </a:cubicBezTo>
                <a:cubicBezTo>
                  <a:pt x="1468655" y="1196451"/>
                  <a:pt x="1658717" y="1248283"/>
                  <a:pt x="1658717" y="1248283"/>
                </a:cubicBezTo>
              </a:path>
            </a:pathLst>
          </a:custGeom>
          <a:ln w="50800">
            <a:solidFill>
              <a:srgbClr val="33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999114" y="5750101"/>
            <a:ext cx="1344002" cy="608103"/>
          </a:xfrm>
          <a:custGeom>
            <a:avLst/>
            <a:gdLst>
              <a:gd name="connsiteX0" fmla="*/ 0 w 1658717"/>
              <a:gd name="connsiteY0" fmla="*/ 1248283 h 1256921"/>
              <a:gd name="connsiteX1" fmla="*/ 246216 w 1658717"/>
              <a:gd name="connsiteY1" fmla="*/ 1209409 h 1256921"/>
              <a:gd name="connsiteX2" fmla="*/ 427638 w 1658717"/>
              <a:gd name="connsiteY2" fmla="*/ 963208 h 1256921"/>
              <a:gd name="connsiteX3" fmla="*/ 570184 w 1658717"/>
              <a:gd name="connsiteY3" fmla="*/ 483763 h 1256921"/>
              <a:gd name="connsiteX4" fmla="*/ 725689 w 1658717"/>
              <a:gd name="connsiteY4" fmla="*/ 82066 h 1256921"/>
              <a:gd name="connsiteX5" fmla="*/ 958946 w 1658717"/>
              <a:gd name="connsiteY5" fmla="*/ 43193 h 1256921"/>
              <a:gd name="connsiteX6" fmla="*/ 1127409 w 1658717"/>
              <a:gd name="connsiteY6" fmla="*/ 341226 h 1256921"/>
              <a:gd name="connsiteX7" fmla="*/ 1244038 w 1658717"/>
              <a:gd name="connsiteY7" fmla="*/ 781796 h 1256921"/>
              <a:gd name="connsiteX8" fmla="*/ 1399542 w 1658717"/>
              <a:gd name="connsiteY8" fmla="*/ 1118703 h 1256921"/>
              <a:gd name="connsiteX9" fmla="*/ 1658717 w 1658717"/>
              <a:gd name="connsiteY9" fmla="*/ 1248283 h 125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717" h="1256921">
                <a:moveTo>
                  <a:pt x="0" y="1248283"/>
                </a:moveTo>
                <a:cubicBezTo>
                  <a:pt x="87471" y="1252602"/>
                  <a:pt x="174943" y="1256921"/>
                  <a:pt x="246216" y="1209409"/>
                </a:cubicBezTo>
                <a:cubicBezTo>
                  <a:pt x="317489" y="1161897"/>
                  <a:pt x="373643" y="1084149"/>
                  <a:pt x="427638" y="963208"/>
                </a:cubicBezTo>
                <a:cubicBezTo>
                  <a:pt x="481633" y="842267"/>
                  <a:pt x="520509" y="630620"/>
                  <a:pt x="570184" y="483763"/>
                </a:cubicBezTo>
                <a:cubicBezTo>
                  <a:pt x="619859" y="336906"/>
                  <a:pt x="660895" y="155494"/>
                  <a:pt x="725689" y="82066"/>
                </a:cubicBezTo>
                <a:cubicBezTo>
                  <a:pt x="790483" y="8638"/>
                  <a:pt x="891993" y="0"/>
                  <a:pt x="958946" y="43193"/>
                </a:cubicBezTo>
                <a:cubicBezTo>
                  <a:pt x="1025899" y="86386"/>
                  <a:pt x="1079894" y="218126"/>
                  <a:pt x="1127409" y="341226"/>
                </a:cubicBezTo>
                <a:cubicBezTo>
                  <a:pt x="1174924" y="464326"/>
                  <a:pt x="1198683" y="652217"/>
                  <a:pt x="1244038" y="781796"/>
                </a:cubicBezTo>
                <a:cubicBezTo>
                  <a:pt x="1289393" y="911375"/>
                  <a:pt x="1330429" y="1040955"/>
                  <a:pt x="1399542" y="1118703"/>
                </a:cubicBezTo>
                <a:cubicBezTo>
                  <a:pt x="1468655" y="1196451"/>
                  <a:pt x="1658717" y="1248283"/>
                  <a:pt x="1658717" y="1248283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971799" y="5676072"/>
            <a:ext cx="2131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10-second </a:t>
            </a:r>
          </a:p>
          <a:p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peech segment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06974" y="5307187"/>
            <a:ext cx="45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2152882" y="5636063"/>
            <a:ext cx="6141116" cy="772269"/>
          </a:xfrm>
          <a:prstGeom prst="rect">
            <a:avLst/>
          </a:prstGeom>
          <a:solidFill>
            <a:srgbClr val="A5002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00540" tIns="0" rIns="100540" bIns="0" anchor="ctr" anchorCtr="0"/>
          <a:lstStyle>
            <a:defPPr>
              <a:defRPr lang="en-US"/>
            </a:defPPr>
            <a:lvl1pPr marL="231775" algn="ctr" defTabSz="457200">
              <a:defRPr sz="3000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Calibri" pitchFamily="34" charset="0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lvl="8" algn="ctr" defTabSz="457200">
              <a:spcBef>
                <a:spcPct val="50000"/>
              </a:spcBef>
              <a:buFont typeface="Arial" pitchFamily="34" charset="0"/>
              <a:buChar char="•"/>
              <a:defRPr sz="3200" b="0" i="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10 seconds is not natural in conversation!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2152882" y="4738181"/>
            <a:ext cx="6141116" cy="772269"/>
          </a:xfrm>
          <a:prstGeom prst="rect">
            <a:avLst/>
          </a:prstGeom>
          <a:solidFill>
            <a:srgbClr val="A5002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00540" tIns="0" rIns="100540" bIns="0" anchor="ctr" anchorCtr="0"/>
          <a:lstStyle>
            <a:defPPr>
              <a:defRPr lang="en-US"/>
            </a:defPPr>
            <a:lvl1pPr marL="231775" algn="ctr" defTabSz="457200">
              <a:defRPr sz="3000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Calibri" pitchFamily="34" charset="0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lvl="8" algn="ctr" defTabSz="457200">
              <a:spcBef>
                <a:spcPct val="50000"/>
              </a:spcBef>
              <a:buFont typeface="Arial" pitchFamily="34" charset="0"/>
              <a:buChar char="•"/>
              <a:defRPr sz="3200" b="0" i="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We use 3-second for basic speech unit.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5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5" grpId="0" animBg="1"/>
      <p:bldP spid="26" grpId="0"/>
      <p:bldP spid="28" grpId="0"/>
      <p:bldP spid="29" grpId="0"/>
      <p:bldP spid="36" grpId="0" animBg="1"/>
      <p:bldP spid="37" grpId="0" animBg="1"/>
      <p:bldP spid="38" grpId="0"/>
      <p:bldP spid="39" grpId="0" animBg="1"/>
      <p:bldP spid="40" grpId="0" animBg="1"/>
      <p:bldP spid="41" grpId="0"/>
      <p:bldP spid="42" grpId="0" animBg="1"/>
      <p:bldP spid="43" grpId="0" animBg="1"/>
      <p:bldP spid="44" grpId="0"/>
      <p:bldP spid="45" grpId="0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71" y="1383624"/>
            <a:ext cx="8337887" cy="49541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MFCC + cosine similarity distance metric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18</a:t>
            </a:fld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1857753" y="3360052"/>
            <a:ext cx="3430513" cy="1627583"/>
          </a:xfrm>
          <a:custGeom>
            <a:avLst/>
            <a:gdLst>
              <a:gd name="connsiteX0" fmla="*/ 0 w 1658717"/>
              <a:gd name="connsiteY0" fmla="*/ 1248283 h 1256921"/>
              <a:gd name="connsiteX1" fmla="*/ 246216 w 1658717"/>
              <a:gd name="connsiteY1" fmla="*/ 1209409 h 1256921"/>
              <a:gd name="connsiteX2" fmla="*/ 427638 w 1658717"/>
              <a:gd name="connsiteY2" fmla="*/ 963208 h 1256921"/>
              <a:gd name="connsiteX3" fmla="*/ 570184 w 1658717"/>
              <a:gd name="connsiteY3" fmla="*/ 483763 h 1256921"/>
              <a:gd name="connsiteX4" fmla="*/ 725689 w 1658717"/>
              <a:gd name="connsiteY4" fmla="*/ 82066 h 1256921"/>
              <a:gd name="connsiteX5" fmla="*/ 958946 w 1658717"/>
              <a:gd name="connsiteY5" fmla="*/ 43193 h 1256921"/>
              <a:gd name="connsiteX6" fmla="*/ 1127409 w 1658717"/>
              <a:gd name="connsiteY6" fmla="*/ 341226 h 1256921"/>
              <a:gd name="connsiteX7" fmla="*/ 1244038 w 1658717"/>
              <a:gd name="connsiteY7" fmla="*/ 781796 h 1256921"/>
              <a:gd name="connsiteX8" fmla="*/ 1399542 w 1658717"/>
              <a:gd name="connsiteY8" fmla="*/ 1118703 h 1256921"/>
              <a:gd name="connsiteX9" fmla="*/ 1658717 w 1658717"/>
              <a:gd name="connsiteY9" fmla="*/ 1248283 h 125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717" h="1256921">
                <a:moveTo>
                  <a:pt x="0" y="1248283"/>
                </a:moveTo>
                <a:cubicBezTo>
                  <a:pt x="87471" y="1252602"/>
                  <a:pt x="174943" y="1256921"/>
                  <a:pt x="246216" y="1209409"/>
                </a:cubicBezTo>
                <a:cubicBezTo>
                  <a:pt x="317489" y="1161897"/>
                  <a:pt x="373643" y="1084149"/>
                  <a:pt x="427638" y="963208"/>
                </a:cubicBezTo>
                <a:cubicBezTo>
                  <a:pt x="481633" y="842267"/>
                  <a:pt x="520509" y="630620"/>
                  <a:pt x="570184" y="483763"/>
                </a:cubicBezTo>
                <a:cubicBezTo>
                  <a:pt x="619859" y="336906"/>
                  <a:pt x="660895" y="155494"/>
                  <a:pt x="725689" y="82066"/>
                </a:cubicBezTo>
                <a:cubicBezTo>
                  <a:pt x="790483" y="8638"/>
                  <a:pt x="891993" y="0"/>
                  <a:pt x="958946" y="43193"/>
                </a:cubicBezTo>
                <a:cubicBezTo>
                  <a:pt x="1025899" y="86386"/>
                  <a:pt x="1079894" y="218126"/>
                  <a:pt x="1127409" y="341226"/>
                </a:cubicBezTo>
                <a:cubicBezTo>
                  <a:pt x="1174924" y="464326"/>
                  <a:pt x="1198683" y="652217"/>
                  <a:pt x="1244038" y="781796"/>
                </a:cubicBezTo>
                <a:cubicBezTo>
                  <a:pt x="1289393" y="911375"/>
                  <a:pt x="1330429" y="1040955"/>
                  <a:pt x="1399542" y="1118703"/>
                </a:cubicBezTo>
                <a:cubicBezTo>
                  <a:pt x="1468655" y="1196451"/>
                  <a:pt x="1658717" y="1248283"/>
                  <a:pt x="1658717" y="1248283"/>
                </a:cubicBezTo>
              </a:path>
            </a:pathLst>
          </a:custGeom>
          <a:ln w="50800">
            <a:solidFill>
              <a:srgbClr val="33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524596" y="3335318"/>
            <a:ext cx="3507981" cy="1675292"/>
          </a:xfrm>
          <a:custGeom>
            <a:avLst/>
            <a:gdLst>
              <a:gd name="connsiteX0" fmla="*/ 0 w 1658717"/>
              <a:gd name="connsiteY0" fmla="*/ 1248283 h 1256921"/>
              <a:gd name="connsiteX1" fmla="*/ 246216 w 1658717"/>
              <a:gd name="connsiteY1" fmla="*/ 1209409 h 1256921"/>
              <a:gd name="connsiteX2" fmla="*/ 427638 w 1658717"/>
              <a:gd name="connsiteY2" fmla="*/ 963208 h 1256921"/>
              <a:gd name="connsiteX3" fmla="*/ 570184 w 1658717"/>
              <a:gd name="connsiteY3" fmla="*/ 483763 h 1256921"/>
              <a:gd name="connsiteX4" fmla="*/ 725689 w 1658717"/>
              <a:gd name="connsiteY4" fmla="*/ 82066 h 1256921"/>
              <a:gd name="connsiteX5" fmla="*/ 958946 w 1658717"/>
              <a:gd name="connsiteY5" fmla="*/ 43193 h 1256921"/>
              <a:gd name="connsiteX6" fmla="*/ 1127409 w 1658717"/>
              <a:gd name="connsiteY6" fmla="*/ 341226 h 1256921"/>
              <a:gd name="connsiteX7" fmla="*/ 1244038 w 1658717"/>
              <a:gd name="connsiteY7" fmla="*/ 781796 h 1256921"/>
              <a:gd name="connsiteX8" fmla="*/ 1399542 w 1658717"/>
              <a:gd name="connsiteY8" fmla="*/ 1118703 h 1256921"/>
              <a:gd name="connsiteX9" fmla="*/ 1658717 w 1658717"/>
              <a:gd name="connsiteY9" fmla="*/ 1248283 h 125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717" h="1256921">
                <a:moveTo>
                  <a:pt x="0" y="1248283"/>
                </a:moveTo>
                <a:cubicBezTo>
                  <a:pt x="87471" y="1252602"/>
                  <a:pt x="174943" y="1256921"/>
                  <a:pt x="246216" y="1209409"/>
                </a:cubicBezTo>
                <a:cubicBezTo>
                  <a:pt x="317489" y="1161897"/>
                  <a:pt x="373643" y="1084149"/>
                  <a:pt x="427638" y="963208"/>
                </a:cubicBezTo>
                <a:cubicBezTo>
                  <a:pt x="481633" y="842267"/>
                  <a:pt x="520509" y="630620"/>
                  <a:pt x="570184" y="483763"/>
                </a:cubicBezTo>
                <a:cubicBezTo>
                  <a:pt x="619859" y="336906"/>
                  <a:pt x="660895" y="155494"/>
                  <a:pt x="725689" y="82066"/>
                </a:cubicBezTo>
                <a:cubicBezTo>
                  <a:pt x="790483" y="8638"/>
                  <a:pt x="891993" y="0"/>
                  <a:pt x="958946" y="43193"/>
                </a:cubicBezTo>
                <a:cubicBezTo>
                  <a:pt x="1025899" y="86386"/>
                  <a:pt x="1079894" y="218126"/>
                  <a:pt x="1127409" y="341226"/>
                </a:cubicBezTo>
                <a:cubicBezTo>
                  <a:pt x="1174924" y="464326"/>
                  <a:pt x="1198683" y="652217"/>
                  <a:pt x="1244038" y="781796"/>
                </a:cubicBezTo>
                <a:cubicBezTo>
                  <a:pt x="1289393" y="911375"/>
                  <a:pt x="1330429" y="1040955"/>
                  <a:pt x="1399542" y="1118703"/>
                </a:cubicBezTo>
                <a:cubicBezTo>
                  <a:pt x="1468655" y="1196451"/>
                  <a:pt x="1658717" y="1248283"/>
                  <a:pt x="1658717" y="1248283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52079" y="2375302"/>
            <a:ext cx="7327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3-second speech segment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790575" y="5016295"/>
            <a:ext cx="762880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812495" y="5169209"/>
            <a:ext cx="117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88006" y="5169209"/>
            <a:ext cx="117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3573009" y="3360052"/>
            <a:ext cx="0" cy="16505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371284" y="3362827"/>
            <a:ext cx="0" cy="16505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1984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Pitch + gender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19</a:t>
            </a:fld>
            <a:endParaRPr lang="en-US" dirty="0"/>
          </a:p>
        </p:txBody>
      </p:sp>
      <p:pic>
        <p:nvPicPr>
          <p:cNvPr id="6" name="Picture 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72" y="2208585"/>
            <a:ext cx="5711011" cy="40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7807" y="5885299"/>
            <a:ext cx="151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(Hz)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04984" y="2298357"/>
            <a:ext cx="2014151" cy="3336324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480677" y="2298357"/>
            <a:ext cx="2014151" cy="3336324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6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09" y="421106"/>
            <a:ext cx="8758991" cy="757991"/>
          </a:xfrm>
        </p:spPr>
        <p:txBody>
          <a:bodyPr/>
          <a:lstStyle/>
          <a:p>
            <a:r>
              <a:rPr lang="en-US" dirty="0"/>
              <a:t>Scenario 1: </a:t>
            </a:r>
            <a:r>
              <a:rPr lang="en-US" dirty="0" smtClean="0"/>
              <a:t>Dinner time, where to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28" y="1732936"/>
            <a:ext cx="6780362" cy="434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2339197" y="5016682"/>
            <a:ext cx="194095" cy="194095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86818" y="5832566"/>
            <a:ext cx="268856" cy="268856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394271" y="5321478"/>
            <a:ext cx="134428" cy="134428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62319" y="2644414"/>
            <a:ext cx="134428" cy="134428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86882" y="1824904"/>
            <a:ext cx="134428" cy="134428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404251" y="2903206"/>
            <a:ext cx="134428" cy="134428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35652" y="5541092"/>
            <a:ext cx="134428" cy="134428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204769" y="5608306"/>
            <a:ext cx="134428" cy="134428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79780" y="5625192"/>
            <a:ext cx="134428" cy="134428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956754" y="5698138"/>
            <a:ext cx="134428" cy="134428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879780" y="5966994"/>
            <a:ext cx="134428" cy="134428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973112" y="3475586"/>
            <a:ext cx="134428" cy="134428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652454" y="3610014"/>
            <a:ext cx="134428" cy="134428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040600" y="3690371"/>
            <a:ext cx="134428" cy="134428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973112" y="3677228"/>
            <a:ext cx="134428" cy="134428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778645" y="3745742"/>
            <a:ext cx="134428" cy="134428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pic>
        <p:nvPicPr>
          <p:cNvPr id="14338" name="Picture 2" descr="http://www.lakeflato.com/projects/paesanos-restaurants/paesanos-restaurants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64" y="4467682"/>
            <a:ext cx="2659764" cy="177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nannygoatsinpanties.com/wp-content/uploads/2010/05/tahoe-empty-restauran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/>
          <a:stretch/>
        </p:blipFill>
        <p:spPr bwMode="auto">
          <a:xfrm>
            <a:off x="1265351" y="2252494"/>
            <a:ext cx="2412227" cy="157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1238471" y="5135564"/>
            <a:ext cx="4657060" cy="1087041"/>
          </a:xfrm>
          <a:prstGeom prst="rect">
            <a:avLst/>
          </a:prstGeom>
          <a:solidFill>
            <a:srgbClr val="A5002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00540" tIns="0" rIns="100540" bIns="0" anchor="ctr" anchorCtr="0"/>
          <a:lstStyle>
            <a:defPPr>
              <a:defRPr lang="en-US"/>
            </a:defPPr>
            <a:lvl1pPr marL="231775" algn="ctr" defTabSz="457200">
              <a:defRPr sz="3000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Calibri" pitchFamily="34" charset="0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lvl="8" algn="ctr" defTabSz="457200">
              <a:spcBef>
                <a:spcPct val="50000"/>
              </a:spcBef>
              <a:buFont typeface="Arial" pitchFamily="34" charset="0"/>
              <a:buChar char="•"/>
              <a:defRPr sz="3200" b="0" i="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 will choose this one!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045990" y="3263101"/>
            <a:ext cx="640428" cy="640428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pic>
        <p:nvPicPr>
          <p:cNvPr id="28" name="Picture 2" descr="https://si0.twimg.com/profile_images/2585846994/j96xscfixfxveiu4g8n6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45" y="3043760"/>
            <a:ext cx="1180459" cy="118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 bwMode="auto">
          <a:xfrm>
            <a:off x="2871539" y="5097957"/>
            <a:ext cx="134428" cy="134428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speaker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75532" y="2001492"/>
            <a:ext cx="151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Same speaker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5532" y="3932754"/>
            <a:ext cx="151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speakers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5531" y="5392691"/>
            <a:ext cx="151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sure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129" y="1495543"/>
            <a:ext cx="5560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MFCC cosine similarity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score &lt; 15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    AND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Pitch indicates they are same gender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129" y="3452209"/>
            <a:ext cx="6030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ELSEIF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MFCC cosine similarity score &gt; 30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OR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Pitch indicates they are different genders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888" y="5334599"/>
            <a:ext cx="556050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ELSE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0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347821" y="5117952"/>
            <a:ext cx="1413295" cy="66754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347822" y="1891624"/>
            <a:ext cx="1413295" cy="66754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00887" y="2870114"/>
            <a:ext cx="1567132" cy="667544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951563" y="1891624"/>
            <a:ext cx="1207697" cy="66754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85469" y="3844118"/>
            <a:ext cx="1733909" cy="667544"/>
          </a:xfrm>
          <a:prstGeom prst="rect">
            <a:avLst/>
          </a:prstGeom>
          <a:solidFill>
            <a:srgbClr val="33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037" y="1994563"/>
            <a:ext cx="145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Speaker A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037" y="3003831"/>
            <a:ext cx="145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Speaker B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3037" y="3977835"/>
            <a:ext cx="145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Speaker C</a:t>
            </a:r>
            <a:endParaRPr lang="en-US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725" y="5251669"/>
            <a:ext cx="179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Conversation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500886" y="5117952"/>
            <a:ext cx="1683588" cy="667544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951562" y="5117952"/>
            <a:ext cx="1207697" cy="66754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685470" y="5117952"/>
            <a:ext cx="1733909" cy="667544"/>
          </a:xfrm>
          <a:prstGeom prst="rect">
            <a:avLst/>
          </a:prstGeom>
          <a:solidFill>
            <a:srgbClr val="33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90823" y="5117952"/>
            <a:ext cx="270294" cy="667544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951563" y="5117952"/>
            <a:ext cx="116456" cy="667544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6159260" y="5117952"/>
            <a:ext cx="526210" cy="6675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1119" y="4699989"/>
            <a:ext cx="142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Overlap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5416" y="4699989"/>
            <a:ext cx="142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Overlap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07990" y="4704153"/>
            <a:ext cx="142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Silence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90575" y="1562100"/>
            <a:ext cx="762880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266854" y="1722347"/>
            <a:ext cx="142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6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Phase 1: pre-clustering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Merge </a:t>
            </a:r>
            <a:r>
              <a:rPr lang="en-US" dirty="0"/>
              <a:t>the speech segments from </a:t>
            </a:r>
            <a:r>
              <a:rPr lang="en-US" dirty="0" smtClean="0"/>
              <a:t>same speakers</a:t>
            </a:r>
            <a:endParaRPr lang="en-US" dirty="0"/>
          </a:p>
          <a:p>
            <a:pPr lvl="1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6" name="Group 115"/>
          <p:cNvGrpSpPr/>
          <p:nvPr/>
        </p:nvGrpSpPr>
        <p:grpSpPr>
          <a:xfrm>
            <a:off x="2347819" y="3228639"/>
            <a:ext cx="6071558" cy="537582"/>
            <a:chOff x="2347821" y="3076403"/>
            <a:chExt cx="6071558" cy="667544"/>
          </a:xfrm>
        </p:grpSpPr>
        <p:sp>
          <p:nvSpPr>
            <p:cNvPr id="117" name="Rectangle 116"/>
            <p:cNvSpPr/>
            <p:nvPr/>
          </p:nvSpPr>
          <p:spPr bwMode="auto">
            <a:xfrm>
              <a:off x="234782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287403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340024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392645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445266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4978871" y="3082143"/>
              <a:ext cx="526210" cy="66180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550508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6031291" y="3082144"/>
              <a:ext cx="526210" cy="66180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6552462" y="3082144"/>
              <a:ext cx="526210" cy="66180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707867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760488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8131092" y="3076403"/>
              <a:ext cx="288287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cxnSp>
        <p:nvCxnSpPr>
          <p:cNvPr id="129" name="Curved Connector 128"/>
          <p:cNvCxnSpPr/>
          <p:nvPr/>
        </p:nvCxnSpPr>
        <p:spPr bwMode="auto">
          <a:xfrm rot="5400000" flipH="1" flipV="1">
            <a:off x="2874029" y="2976507"/>
            <a:ext cx="12700" cy="52621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2347821" y="1558249"/>
            <a:ext cx="1413295" cy="536712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23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3500886" y="1558249"/>
            <a:ext cx="1683588" cy="536712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951562" y="1558249"/>
            <a:ext cx="1207697" cy="536712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685470" y="1558249"/>
            <a:ext cx="1733909" cy="536712"/>
          </a:xfrm>
          <a:prstGeom prst="rect">
            <a:avLst/>
          </a:prstGeom>
          <a:solidFill>
            <a:srgbClr val="33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90823" y="1558249"/>
            <a:ext cx="270294" cy="5367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951563" y="1558249"/>
            <a:ext cx="116456" cy="5367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6159260" y="1561134"/>
            <a:ext cx="526210" cy="53671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66725" y="1629435"/>
            <a:ext cx="179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Ground truth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422" y="2420580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Segmentation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2425" y="3297375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Pre-clustering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2347819" y="2351845"/>
            <a:ext cx="6071558" cy="537583"/>
            <a:chOff x="2347821" y="3076403"/>
            <a:chExt cx="6071558" cy="667545"/>
          </a:xfrm>
        </p:grpSpPr>
        <p:sp>
          <p:nvSpPr>
            <p:cNvPr id="197" name="Rectangle 196"/>
            <p:cNvSpPr/>
            <p:nvPr/>
          </p:nvSpPr>
          <p:spPr bwMode="auto">
            <a:xfrm>
              <a:off x="234782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287403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340024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392645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445266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4978871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550508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603129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655246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707867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760488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8131092" y="3076403"/>
              <a:ext cx="288287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3003783" y="2893264"/>
            <a:ext cx="193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Same speaker</a:t>
            </a:r>
            <a:endParaRPr 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4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60" grpId="0"/>
      <p:bldP spid="27" grpId="0"/>
      <p:bldP spid="109" grpId="0"/>
      <p:bldP spid="2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6" name="Group 115"/>
          <p:cNvGrpSpPr/>
          <p:nvPr/>
        </p:nvGrpSpPr>
        <p:grpSpPr>
          <a:xfrm>
            <a:off x="2347819" y="3233259"/>
            <a:ext cx="6071558" cy="532960"/>
            <a:chOff x="2347821" y="3082142"/>
            <a:chExt cx="6071558" cy="661805"/>
          </a:xfrm>
        </p:grpSpPr>
        <p:sp>
          <p:nvSpPr>
            <p:cNvPr id="117" name="Rectangle 116"/>
            <p:cNvSpPr/>
            <p:nvPr/>
          </p:nvSpPr>
          <p:spPr bwMode="auto">
            <a:xfrm>
              <a:off x="2347821" y="3082142"/>
              <a:ext cx="1052420" cy="66180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3400241" y="3082142"/>
              <a:ext cx="526210" cy="66180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3926451" y="3082142"/>
              <a:ext cx="526210" cy="66180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4452661" y="3082142"/>
              <a:ext cx="526210" cy="66180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4978871" y="3082144"/>
              <a:ext cx="526210" cy="66180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5505081" y="3082142"/>
              <a:ext cx="526210" cy="66180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6031291" y="3082144"/>
              <a:ext cx="526210" cy="66180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6552462" y="3082144"/>
              <a:ext cx="526210" cy="66180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7078672" y="3082142"/>
              <a:ext cx="526210" cy="66180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7604882" y="3082142"/>
              <a:ext cx="526210" cy="66180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8131092" y="3082142"/>
              <a:ext cx="288287" cy="66180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2347821" y="1558249"/>
            <a:ext cx="1413295" cy="536712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24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3500886" y="1558249"/>
            <a:ext cx="1683588" cy="536712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951562" y="1558249"/>
            <a:ext cx="1207697" cy="536712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685470" y="1558249"/>
            <a:ext cx="1733909" cy="536712"/>
          </a:xfrm>
          <a:prstGeom prst="rect">
            <a:avLst/>
          </a:prstGeom>
          <a:solidFill>
            <a:srgbClr val="33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90823" y="1558249"/>
            <a:ext cx="270294" cy="5367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951563" y="1558249"/>
            <a:ext cx="116456" cy="5367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6159260" y="1561134"/>
            <a:ext cx="526210" cy="53671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66725" y="1629435"/>
            <a:ext cx="179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Ground truth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422" y="2420580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Segmentation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2425" y="3297375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Pre-clustering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3003783" y="2893264"/>
            <a:ext cx="193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Merge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347819" y="2351845"/>
            <a:ext cx="6071558" cy="537583"/>
            <a:chOff x="2347821" y="3076403"/>
            <a:chExt cx="6071558" cy="667545"/>
          </a:xfrm>
        </p:grpSpPr>
        <p:sp>
          <p:nvSpPr>
            <p:cNvPr id="42" name="Rectangle 41"/>
            <p:cNvSpPr/>
            <p:nvPr/>
          </p:nvSpPr>
          <p:spPr bwMode="auto">
            <a:xfrm>
              <a:off x="234782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87403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40024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92645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45266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978871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50508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031291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552462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07867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760488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8131092" y="3076403"/>
              <a:ext cx="288287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347821" y="1558249"/>
            <a:ext cx="1413295" cy="536712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25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3500886" y="1558249"/>
            <a:ext cx="1683588" cy="536712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951562" y="1558249"/>
            <a:ext cx="1207697" cy="536712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685470" y="1558249"/>
            <a:ext cx="1733909" cy="536712"/>
          </a:xfrm>
          <a:prstGeom prst="rect">
            <a:avLst/>
          </a:prstGeom>
          <a:solidFill>
            <a:srgbClr val="33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90823" y="1558249"/>
            <a:ext cx="270294" cy="5367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951563" y="1558249"/>
            <a:ext cx="116456" cy="5367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6159260" y="1561134"/>
            <a:ext cx="526210" cy="53671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66725" y="1629435"/>
            <a:ext cx="179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Ground truth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422" y="2420580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Segmentation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347821" y="3230894"/>
            <a:ext cx="6071558" cy="533828"/>
            <a:chOff x="2347821" y="3073517"/>
            <a:chExt cx="6071558" cy="67043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2347821" y="3076403"/>
              <a:ext cx="105242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40024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92645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45266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978871" y="3073517"/>
              <a:ext cx="526210" cy="6704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50508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031291" y="3073517"/>
              <a:ext cx="526210" cy="6704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552462" y="3073517"/>
              <a:ext cx="526210" cy="6704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07867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760488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8131092" y="3076403"/>
              <a:ext cx="288287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cxnSp>
        <p:nvCxnSpPr>
          <p:cNvPr id="54" name="Curved Connector 53"/>
          <p:cNvCxnSpPr>
            <a:stCxn id="43" idx="0"/>
            <a:endCxn id="44" idx="0"/>
          </p:cNvCxnSpPr>
          <p:nvPr/>
        </p:nvCxnSpPr>
        <p:spPr bwMode="auto">
          <a:xfrm rot="5400000" flipH="1" flipV="1">
            <a:off x="3268688" y="2838535"/>
            <a:ext cx="12700" cy="789315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352425" y="3287304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Pre-clustering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Curved Connector 55"/>
          <p:cNvCxnSpPr/>
          <p:nvPr/>
        </p:nvCxnSpPr>
        <p:spPr bwMode="auto">
          <a:xfrm rot="5400000" flipH="1" flipV="1">
            <a:off x="3926451" y="2967789"/>
            <a:ext cx="12700" cy="52621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Curved Connector 56"/>
          <p:cNvCxnSpPr/>
          <p:nvPr/>
        </p:nvCxnSpPr>
        <p:spPr bwMode="auto">
          <a:xfrm rot="5400000" flipH="1" flipV="1">
            <a:off x="4445590" y="2961439"/>
            <a:ext cx="12700" cy="52621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4539636" y="2900989"/>
            <a:ext cx="193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Keep going …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347819" y="2351845"/>
            <a:ext cx="6071558" cy="537583"/>
            <a:chOff x="2347821" y="3076403"/>
            <a:chExt cx="6071558" cy="667545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34782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87403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340024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92645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445266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4978871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50508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6031291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6552462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707867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760488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131092" y="3076403"/>
              <a:ext cx="288287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347821" y="1558249"/>
            <a:ext cx="1413295" cy="536712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26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3500886" y="1558249"/>
            <a:ext cx="1683588" cy="536712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951562" y="1558249"/>
            <a:ext cx="1207697" cy="536712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685470" y="1558249"/>
            <a:ext cx="1733909" cy="536712"/>
          </a:xfrm>
          <a:prstGeom prst="rect">
            <a:avLst/>
          </a:prstGeom>
          <a:solidFill>
            <a:srgbClr val="33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90823" y="1558249"/>
            <a:ext cx="270294" cy="5367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951563" y="1558249"/>
            <a:ext cx="116456" cy="5367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6159260" y="1561134"/>
            <a:ext cx="526210" cy="53671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66725" y="1629435"/>
            <a:ext cx="179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Ground truth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422" y="2420580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Segmentation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347821" y="3230894"/>
            <a:ext cx="6071558" cy="533828"/>
            <a:chOff x="2347821" y="3073517"/>
            <a:chExt cx="6071558" cy="67043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2347821" y="3076403"/>
              <a:ext cx="105242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40024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92645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45266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978871" y="3073517"/>
              <a:ext cx="526210" cy="6704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50508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031291" y="3073517"/>
              <a:ext cx="526210" cy="6704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552462" y="3073517"/>
              <a:ext cx="526210" cy="6704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07867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760488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8131092" y="3076403"/>
              <a:ext cx="288287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52425" y="3287304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Pre-clustering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Curved Connector 56"/>
          <p:cNvCxnSpPr/>
          <p:nvPr/>
        </p:nvCxnSpPr>
        <p:spPr bwMode="auto">
          <a:xfrm rot="5400000" flipH="1" flipV="1">
            <a:off x="4445590" y="2961439"/>
            <a:ext cx="12700" cy="52621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4539636" y="2900989"/>
            <a:ext cx="193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Same speaker</a:t>
            </a:r>
            <a:endParaRPr 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347819" y="2351845"/>
            <a:ext cx="6071558" cy="537583"/>
            <a:chOff x="2347821" y="3076403"/>
            <a:chExt cx="6071558" cy="667545"/>
          </a:xfrm>
        </p:grpSpPr>
        <p:sp>
          <p:nvSpPr>
            <p:cNvPr id="56" name="Rectangle 55"/>
            <p:cNvSpPr/>
            <p:nvPr/>
          </p:nvSpPr>
          <p:spPr bwMode="auto">
            <a:xfrm>
              <a:off x="234782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87403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340024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92645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45266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978871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550508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6031291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6552462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707867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760488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131092" y="3076403"/>
              <a:ext cx="288287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3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347821" y="1558249"/>
            <a:ext cx="1413295" cy="536712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27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3500886" y="1558249"/>
            <a:ext cx="1683588" cy="536712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951562" y="1558249"/>
            <a:ext cx="1207697" cy="536712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685470" y="1558249"/>
            <a:ext cx="1733909" cy="536712"/>
          </a:xfrm>
          <a:prstGeom prst="rect">
            <a:avLst/>
          </a:prstGeom>
          <a:solidFill>
            <a:srgbClr val="33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90823" y="1558249"/>
            <a:ext cx="270294" cy="5367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951563" y="1558249"/>
            <a:ext cx="116456" cy="5367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6159260" y="1561134"/>
            <a:ext cx="526210" cy="53671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66725" y="1629435"/>
            <a:ext cx="179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Ground truth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422" y="2420580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Segmentation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347821" y="3230894"/>
            <a:ext cx="6071558" cy="533828"/>
            <a:chOff x="2347821" y="3073517"/>
            <a:chExt cx="6071558" cy="67043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2347821" y="3076403"/>
              <a:ext cx="105242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40024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926451" y="3076403"/>
              <a:ext cx="105242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978871" y="3073517"/>
              <a:ext cx="526210" cy="6704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50508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031291" y="3073517"/>
              <a:ext cx="526210" cy="6704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552462" y="3073517"/>
              <a:ext cx="526210" cy="6704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07867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760488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8131092" y="3076403"/>
              <a:ext cx="288287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52425" y="3287304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Pre-clustering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39636" y="2900989"/>
            <a:ext cx="193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Merge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347819" y="2351845"/>
            <a:ext cx="6071558" cy="537583"/>
            <a:chOff x="2347821" y="3076403"/>
            <a:chExt cx="6071558" cy="667545"/>
          </a:xfrm>
        </p:grpSpPr>
        <p:sp>
          <p:nvSpPr>
            <p:cNvPr id="41" name="Rectangle 40"/>
            <p:cNvSpPr/>
            <p:nvPr/>
          </p:nvSpPr>
          <p:spPr bwMode="auto">
            <a:xfrm>
              <a:off x="234782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87403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40024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92645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45266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978871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50508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6031291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552462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07867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60488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8131092" y="3076403"/>
              <a:ext cx="288287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0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347821" y="1558249"/>
            <a:ext cx="1413295" cy="536712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3500886" y="1558249"/>
            <a:ext cx="1683588" cy="536712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951562" y="1558249"/>
            <a:ext cx="1207697" cy="536712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685470" y="1558249"/>
            <a:ext cx="1733909" cy="536712"/>
          </a:xfrm>
          <a:prstGeom prst="rect">
            <a:avLst/>
          </a:prstGeom>
          <a:solidFill>
            <a:srgbClr val="33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90823" y="1558249"/>
            <a:ext cx="270294" cy="5367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951563" y="1558249"/>
            <a:ext cx="116456" cy="5367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6159260" y="1561134"/>
            <a:ext cx="526210" cy="53382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66725" y="1629435"/>
            <a:ext cx="179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Ground truth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422" y="2420580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Segmentation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347821" y="3233192"/>
            <a:ext cx="6071558" cy="531530"/>
            <a:chOff x="2347821" y="3076403"/>
            <a:chExt cx="6071558" cy="667544"/>
          </a:xfrm>
        </p:grpSpPr>
        <p:sp>
          <p:nvSpPr>
            <p:cNvPr id="43" name="Rectangle 42"/>
            <p:cNvSpPr/>
            <p:nvPr/>
          </p:nvSpPr>
          <p:spPr bwMode="auto">
            <a:xfrm>
              <a:off x="2347821" y="3076403"/>
              <a:ext cx="105242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40024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926451" y="3076403"/>
              <a:ext cx="105242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97887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50508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03129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55246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07867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760488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8131092" y="3076403"/>
              <a:ext cx="288287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52425" y="3287304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Pre-clustering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urved Connector 39"/>
          <p:cNvCxnSpPr/>
          <p:nvPr/>
        </p:nvCxnSpPr>
        <p:spPr bwMode="auto">
          <a:xfrm rot="5400000" flipH="1" flipV="1">
            <a:off x="4840968" y="2844884"/>
            <a:ext cx="12700" cy="789315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Curved Connector 40"/>
          <p:cNvCxnSpPr/>
          <p:nvPr/>
        </p:nvCxnSpPr>
        <p:spPr bwMode="auto">
          <a:xfrm rot="5400000" flipH="1" flipV="1">
            <a:off x="5498731" y="2972384"/>
            <a:ext cx="12700" cy="52621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5654061" y="2900989"/>
            <a:ext cx="193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Keep going …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347819" y="2351845"/>
            <a:ext cx="6071558" cy="537583"/>
            <a:chOff x="2347821" y="3076403"/>
            <a:chExt cx="6071558" cy="667545"/>
          </a:xfrm>
        </p:grpSpPr>
        <p:sp>
          <p:nvSpPr>
            <p:cNvPr id="56" name="Rectangle 55"/>
            <p:cNvSpPr/>
            <p:nvPr/>
          </p:nvSpPr>
          <p:spPr bwMode="auto">
            <a:xfrm>
              <a:off x="234782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87403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340024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392645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445266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4978871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550508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031291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552462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07867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760488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131092" y="3076403"/>
              <a:ext cx="288287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3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347821" y="1558249"/>
            <a:ext cx="1413295" cy="536712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3500886" y="1558249"/>
            <a:ext cx="1683588" cy="536712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951562" y="1558249"/>
            <a:ext cx="1207697" cy="536712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685470" y="1558249"/>
            <a:ext cx="1733909" cy="536712"/>
          </a:xfrm>
          <a:prstGeom prst="rect">
            <a:avLst/>
          </a:prstGeom>
          <a:solidFill>
            <a:srgbClr val="33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90823" y="1558249"/>
            <a:ext cx="270294" cy="5367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951563" y="1558249"/>
            <a:ext cx="116456" cy="5367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6159260" y="1561134"/>
            <a:ext cx="526210" cy="53671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66725" y="1629435"/>
            <a:ext cx="179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Ground truth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422" y="2420580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Segmentation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347821" y="3229140"/>
            <a:ext cx="6071558" cy="535586"/>
            <a:chOff x="2347821" y="3071310"/>
            <a:chExt cx="6071558" cy="672637"/>
          </a:xfrm>
        </p:grpSpPr>
        <p:sp>
          <p:nvSpPr>
            <p:cNvPr id="43" name="Rectangle 42"/>
            <p:cNvSpPr/>
            <p:nvPr/>
          </p:nvSpPr>
          <p:spPr bwMode="auto">
            <a:xfrm>
              <a:off x="2347821" y="3076403"/>
              <a:ext cx="105242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40024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926451" y="3076403"/>
              <a:ext cx="105242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978871" y="3071312"/>
              <a:ext cx="526210" cy="67263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50508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031291" y="3071311"/>
              <a:ext cx="526210" cy="67263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552462" y="3071310"/>
              <a:ext cx="526210" cy="67263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07867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760488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8131092" y="3076403"/>
              <a:ext cx="288287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52425" y="3287304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Pre-clustering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urved Connector 40"/>
          <p:cNvCxnSpPr/>
          <p:nvPr/>
        </p:nvCxnSpPr>
        <p:spPr bwMode="auto">
          <a:xfrm rot="5400000" flipH="1" flipV="1">
            <a:off x="5498731" y="2972384"/>
            <a:ext cx="12700" cy="52621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5654061" y="2900989"/>
            <a:ext cx="193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Same speaker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2347819" y="2351845"/>
            <a:ext cx="6071558" cy="537583"/>
            <a:chOff x="2347821" y="3076403"/>
            <a:chExt cx="6071558" cy="667545"/>
          </a:xfrm>
        </p:grpSpPr>
        <p:sp>
          <p:nvSpPr>
            <p:cNvPr id="56" name="Rectangle 55"/>
            <p:cNvSpPr/>
            <p:nvPr/>
          </p:nvSpPr>
          <p:spPr bwMode="auto">
            <a:xfrm>
              <a:off x="234782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87403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340024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392645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445266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4978871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550508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031291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552462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07867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760488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131092" y="3076403"/>
              <a:ext cx="288287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9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</a:t>
            </a:r>
            <a:r>
              <a:rPr lang="en-US" dirty="0" smtClean="0"/>
              <a:t>2: </a:t>
            </a:r>
            <a:r>
              <a:rPr lang="en-US" dirty="0"/>
              <a:t>Is your kid social?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</a:t>
            </a:fld>
            <a:endParaRPr lang="en-US" dirty="0"/>
          </a:p>
        </p:txBody>
      </p:sp>
      <p:pic>
        <p:nvPicPr>
          <p:cNvPr id="30730" name="Picture 10" descr="http://img4-2.realsimple.timeinc.net/images/stock-images/kids-outside-cheering-ictcrop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08" y="1911349"/>
            <a:ext cx="28575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2" name="Picture 12" descr="http://www.voicesnow.org/Images/kidscir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98" y="2400300"/>
            <a:ext cx="2985991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4" name="Picture 14" descr="http://drwetherby.com/wp-content/uploads/2010/08/social-ki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718" y="4149725"/>
            <a:ext cx="28098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5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347821" y="1558249"/>
            <a:ext cx="1413295" cy="536712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3500886" y="1558249"/>
            <a:ext cx="1683588" cy="536712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951562" y="1558249"/>
            <a:ext cx="1207697" cy="536712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685470" y="1558249"/>
            <a:ext cx="1733909" cy="536712"/>
          </a:xfrm>
          <a:prstGeom prst="rect">
            <a:avLst/>
          </a:prstGeom>
          <a:solidFill>
            <a:srgbClr val="33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90823" y="1558249"/>
            <a:ext cx="270294" cy="5367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951563" y="1558249"/>
            <a:ext cx="116456" cy="5367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6159260" y="1561134"/>
            <a:ext cx="526210" cy="53671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66725" y="1629435"/>
            <a:ext cx="179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Ground truth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422" y="2420580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Segmentation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347821" y="3233192"/>
            <a:ext cx="6071558" cy="531530"/>
            <a:chOff x="2347821" y="3076403"/>
            <a:chExt cx="6071558" cy="667544"/>
          </a:xfrm>
        </p:grpSpPr>
        <p:sp>
          <p:nvSpPr>
            <p:cNvPr id="43" name="Rectangle 42"/>
            <p:cNvSpPr/>
            <p:nvPr/>
          </p:nvSpPr>
          <p:spPr bwMode="auto">
            <a:xfrm>
              <a:off x="2347821" y="3076403"/>
              <a:ext cx="105242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40024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926451" y="3076403"/>
              <a:ext cx="105242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978871" y="3076403"/>
              <a:ext cx="1052420" cy="66754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031291" y="3076403"/>
              <a:ext cx="526210" cy="66754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552462" y="3076403"/>
              <a:ext cx="526210" cy="66754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07867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760488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8131092" y="3076403"/>
              <a:ext cx="288287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52425" y="3287304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Pre-clustering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54061" y="2900989"/>
            <a:ext cx="193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Merge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347819" y="2351845"/>
            <a:ext cx="6071558" cy="537583"/>
            <a:chOff x="2347821" y="3076403"/>
            <a:chExt cx="6071558" cy="667545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34782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87403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40024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92645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445266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978871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550508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031291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6552462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07867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60488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8131092" y="3076403"/>
              <a:ext cx="288287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7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347821" y="1558249"/>
            <a:ext cx="1413295" cy="536712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31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3500886" y="1558249"/>
            <a:ext cx="1683588" cy="536712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951562" y="1558249"/>
            <a:ext cx="1207697" cy="536712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685470" y="1558249"/>
            <a:ext cx="1733909" cy="536712"/>
          </a:xfrm>
          <a:prstGeom prst="rect">
            <a:avLst/>
          </a:prstGeom>
          <a:solidFill>
            <a:srgbClr val="33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90823" y="1558249"/>
            <a:ext cx="270294" cy="5367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951563" y="1558249"/>
            <a:ext cx="116456" cy="5367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6159260" y="1561134"/>
            <a:ext cx="526210" cy="53671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66725" y="1629435"/>
            <a:ext cx="179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Ground truth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422" y="2420580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Segmentation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6" name="Group 195"/>
          <p:cNvGrpSpPr/>
          <p:nvPr/>
        </p:nvGrpSpPr>
        <p:grpSpPr>
          <a:xfrm>
            <a:off x="2347819" y="2351845"/>
            <a:ext cx="6071558" cy="537583"/>
            <a:chOff x="2347821" y="3076403"/>
            <a:chExt cx="6071558" cy="667545"/>
          </a:xfrm>
        </p:grpSpPr>
        <p:sp>
          <p:nvSpPr>
            <p:cNvPr id="197" name="Rectangle 196"/>
            <p:cNvSpPr/>
            <p:nvPr/>
          </p:nvSpPr>
          <p:spPr bwMode="auto">
            <a:xfrm>
              <a:off x="234782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287403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340024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392645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445266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4978871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550508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6031291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6552462" y="3076404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707867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760488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8131092" y="3076403"/>
              <a:ext cx="288287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47821" y="3233192"/>
            <a:ext cx="6071558" cy="531530"/>
            <a:chOff x="2347821" y="3076403"/>
            <a:chExt cx="6071558" cy="667544"/>
          </a:xfrm>
        </p:grpSpPr>
        <p:sp>
          <p:nvSpPr>
            <p:cNvPr id="43" name="Rectangle 42"/>
            <p:cNvSpPr/>
            <p:nvPr/>
          </p:nvSpPr>
          <p:spPr bwMode="auto">
            <a:xfrm>
              <a:off x="2347821" y="3076403"/>
              <a:ext cx="105242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40024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926451" y="3076403"/>
              <a:ext cx="105242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978871" y="3076403"/>
              <a:ext cx="1052420" cy="66754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031291" y="3076403"/>
              <a:ext cx="526210" cy="66754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552462" y="3076403"/>
              <a:ext cx="526210" cy="66754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07867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7604882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8131092" y="3076403"/>
              <a:ext cx="288287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52425" y="3287304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Pre-clustering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54061" y="2900989"/>
            <a:ext cx="193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Merge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347818" y="4875668"/>
            <a:ext cx="6071558" cy="533827"/>
            <a:chOff x="2347821" y="3073518"/>
            <a:chExt cx="6071558" cy="670429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347821" y="3076403"/>
              <a:ext cx="105242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40024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926451" y="3076403"/>
              <a:ext cx="1052422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978871" y="3073518"/>
              <a:ext cx="1052422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031291" y="3073518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552461" y="3073518"/>
              <a:ext cx="1866918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52422" y="4933185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Pre-clustering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76814" y="4127890"/>
            <a:ext cx="455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76814" y="4337440"/>
            <a:ext cx="455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76814" y="3918340"/>
            <a:ext cx="455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Phase 1: pre-clustering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Merge </a:t>
            </a:r>
            <a:r>
              <a:rPr lang="en-US" dirty="0"/>
              <a:t>the speech segments from </a:t>
            </a:r>
            <a:r>
              <a:rPr lang="en-US" dirty="0" smtClean="0"/>
              <a:t>same speakers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Phase 2: counting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Only admit new speaker when its speech segment is different from all the admitted speakers.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Dropping uncertain speech segments.</a:t>
            </a:r>
          </a:p>
          <a:p>
            <a:pPr lvl="1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33</a:t>
            </a:fld>
            <a:endParaRPr lang="en-US" dirty="0"/>
          </a:p>
        </p:txBody>
      </p:sp>
      <p:sp>
        <p:nvSpPr>
          <p:cNvPr id="191" name="TextBox 190"/>
          <p:cNvSpPr txBox="1"/>
          <p:nvPr/>
        </p:nvSpPr>
        <p:spPr>
          <a:xfrm>
            <a:off x="352423" y="1641847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2349969" y="1584516"/>
            <a:ext cx="6071558" cy="524302"/>
            <a:chOff x="2347821" y="3085481"/>
            <a:chExt cx="6071558" cy="658466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2347821" y="3085481"/>
              <a:ext cx="105242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340024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392645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497887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603129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6552461" y="3085481"/>
              <a:ext cx="1866918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2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34</a:t>
            </a:fld>
            <a:endParaRPr lang="en-US" dirty="0"/>
          </a:p>
        </p:txBody>
      </p:sp>
      <p:sp>
        <p:nvSpPr>
          <p:cNvPr id="191" name="TextBox 190"/>
          <p:cNvSpPr txBox="1"/>
          <p:nvPr/>
        </p:nvSpPr>
        <p:spPr>
          <a:xfrm>
            <a:off x="352423" y="1641847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2349969" y="1584516"/>
            <a:ext cx="6071558" cy="524302"/>
            <a:chOff x="2347821" y="3085481"/>
            <a:chExt cx="6071558" cy="658466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2347821" y="3085481"/>
              <a:ext cx="1052420" cy="6584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340024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392645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497887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603129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6552461" y="3085481"/>
              <a:ext cx="1866918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33038" y="2193618"/>
            <a:ext cx="193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Admit first speaker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35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2422" y="2487255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2423" y="1641847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2349969" y="1584516"/>
            <a:ext cx="6071558" cy="524302"/>
            <a:chOff x="2347821" y="3085481"/>
            <a:chExt cx="6071558" cy="658466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2347821" y="3085481"/>
              <a:ext cx="1052420" cy="6584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340024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392645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497887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603129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6552461" y="3085481"/>
              <a:ext cx="1866918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49969" y="2416068"/>
            <a:ext cx="6071558" cy="537005"/>
            <a:chOff x="2347821" y="3069529"/>
            <a:chExt cx="6071558" cy="674421"/>
          </a:xfrm>
        </p:grpSpPr>
        <p:sp>
          <p:nvSpPr>
            <p:cNvPr id="28" name="Rectangle 27"/>
            <p:cNvSpPr/>
            <p:nvPr/>
          </p:nvSpPr>
          <p:spPr bwMode="auto">
            <a:xfrm>
              <a:off x="2347821" y="3076403"/>
              <a:ext cx="1052420" cy="66754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400241" y="3076403"/>
              <a:ext cx="526210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926451" y="3076403"/>
              <a:ext cx="1052422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78871" y="3069532"/>
              <a:ext cx="1052422" cy="67441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031291" y="3069529"/>
              <a:ext cx="526210" cy="67441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552461" y="3069532"/>
              <a:ext cx="1866918" cy="67441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cxnSp>
        <p:nvCxnSpPr>
          <p:cNvPr id="34" name="Curved Connector 33"/>
          <p:cNvCxnSpPr/>
          <p:nvPr/>
        </p:nvCxnSpPr>
        <p:spPr bwMode="auto">
          <a:xfrm rot="5400000" flipH="1" flipV="1">
            <a:off x="3268688" y="2027765"/>
            <a:ext cx="12700" cy="789315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187648" y="2099744"/>
            <a:ext cx="193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sure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36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2422" y="2487255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2423" y="1641847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2349969" y="1584516"/>
            <a:ext cx="6071558" cy="524302"/>
            <a:chOff x="2347821" y="3085481"/>
            <a:chExt cx="6071558" cy="658466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2347821" y="3085481"/>
              <a:ext cx="1052420" cy="6584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340024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392645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497887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603129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6552461" y="3085481"/>
              <a:ext cx="1866918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49969" y="2416068"/>
            <a:ext cx="6071558" cy="537005"/>
            <a:chOff x="2347821" y="3069529"/>
            <a:chExt cx="6071558" cy="674421"/>
          </a:xfrm>
        </p:grpSpPr>
        <p:sp>
          <p:nvSpPr>
            <p:cNvPr id="28" name="Rectangle 27"/>
            <p:cNvSpPr/>
            <p:nvPr/>
          </p:nvSpPr>
          <p:spPr bwMode="auto">
            <a:xfrm>
              <a:off x="2347821" y="3076403"/>
              <a:ext cx="1052420" cy="66754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926451" y="3076403"/>
              <a:ext cx="1052422" cy="667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78871" y="3069532"/>
              <a:ext cx="1052422" cy="67441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031291" y="3069529"/>
              <a:ext cx="526210" cy="67441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552461" y="3069532"/>
              <a:ext cx="1866918" cy="67441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87648" y="2099744"/>
            <a:ext cx="193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Drop it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37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2422" y="2487255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2423" y="1641847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2349969" y="1584516"/>
            <a:ext cx="6071558" cy="524302"/>
            <a:chOff x="2347821" y="3085481"/>
            <a:chExt cx="6071558" cy="658466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2347821" y="3085481"/>
              <a:ext cx="1052420" cy="6584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340024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392645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497887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603129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6552461" y="3085481"/>
              <a:ext cx="1866918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2349969" y="2421545"/>
            <a:ext cx="1052420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928597" y="2421545"/>
            <a:ext cx="1052422" cy="5315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981017" y="2415196"/>
            <a:ext cx="1052422" cy="53787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033437" y="2415194"/>
            <a:ext cx="526210" cy="53788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554607" y="2415194"/>
            <a:ext cx="1866918" cy="53788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cxnSp>
        <p:nvCxnSpPr>
          <p:cNvPr id="6" name="Curved Connector 5"/>
          <p:cNvCxnSpPr>
            <a:stCxn id="30" idx="0"/>
            <a:endCxn id="28" idx="0"/>
          </p:cNvCxnSpPr>
          <p:nvPr/>
        </p:nvCxnSpPr>
        <p:spPr bwMode="auto">
          <a:xfrm rot="16200000" flipV="1">
            <a:off x="3665494" y="1632230"/>
            <a:ext cx="12700" cy="1578629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368748" y="2099744"/>
            <a:ext cx="193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speaker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38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2422" y="2487255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2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2423" y="1641847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2349969" y="1584516"/>
            <a:ext cx="6071558" cy="524302"/>
            <a:chOff x="2347821" y="3085481"/>
            <a:chExt cx="6071558" cy="658466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2347821" y="3085481"/>
              <a:ext cx="1052420" cy="6584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340024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392645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497887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603129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6552461" y="3085481"/>
              <a:ext cx="1866918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2349969" y="2421545"/>
            <a:ext cx="1052420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928599" y="2421545"/>
            <a:ext cx="1052422" cy="53153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4981021" y="2421547"/>
            <a:ext cx="1052422" cy="53152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033441" y="2421545"/>
            <a:ext cx="526210" cy="5315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554611" y="2421545"/>
            <a:ext cx="1866918" cy="5315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7648" y="2099744"/>
            <a:ext cx="2241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Admit new speaker!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39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2422" y="2487255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2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2425" y="3334510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2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2423" y="1641847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2349969" y="1584516"/>
            <a:ext cx="6071558" cy="524302"/>
            <a:chOff x="2347821" y="3085481"/>
            <a:chExt cx="6071558" cy="658466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2347821" y="3085481"/>
              <a:ext cx="1052420" cy="6584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340024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392645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497887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603129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6552461" y="3085481"/>
              <a:ext cx="1866918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2349969" y="2421545"/>
            <a:ext cx="1052420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928599" y="2421545"/>
            <a:ext cx="1052422" cy="53153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4981021" y="2421547"/>
            <a:ext cx="1052422" cy="53152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033441" y="2421545"/>
            <a:ext cx="526210" cy="5315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554611" y="2421545"/>
            <a:ext cx="1866918" cy="5315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349969" y="3268800"/>
            <a:ext cx="1052420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928601" y="3268800"/>
            <a:ext cx="1052422" cy="53153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 bwMode="auto">
          <a:xfrm>
            <a:off x="4981021" y="3263327"/>
            <a:ext cx="1052422" cy="53700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033441" y="3263325"/>
            <a:ext cx="526210" cy="5370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554611" y="3263325"/>
            <a:ext cx="1866918" cy="5370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cxnSp>
        <p:nvCxnSpPr>
          <p:cNvPr id="9" name="Curved Connector 8"/>
          <p:cNvCxnSpPr>
            <a:stCxn id="36" idx="0"/>
            <a:endCxn id="34" idx="0"/>
          </p:cNvCxnSpPr>
          <p:nvPr/>
        </p:nvCxnSpPr>
        <p:spPr bwMode="auto">
          <a:xfrm rot="16200000" flipH="1" flipV="1">
            <a:off x="4188969" y="1950536"/>
            <a:ext cx="5473" cy="2631053"/>
          </a:xfrm>
          <a:prstGeom prst="curvedConnector3">
            <a:avLst>
              <a:gd name="adj1" fmla="val -4176868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5500035" y="2943550"/>
            <a:ext cx="193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Same speaker</a:t>
            </a:r>
          </a:p>
        </p:txBody>
      </p:sp>
    </p:spTree>
    <p:extLst>
      <p:ext uri="{BB962C8B-B14F-4D97-AF65-F5344CB8AC3E}">
        <p14:creationId xmlns:p14="http://schemas.microsoft.com/office/powerpoint/2010/main" val="50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</a:t>
            </a:r>
            <a:r>
              <a:rPr lang="en-US" dirty="0" smtClean="0"/>
              <a:t>2: Is your kid social?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</a:t>
            </a:fld>
            <a:endParaRPr lang="en-US" dirty="0"/>
          </a:p>
        </p:txBody>
      </p:sp>
      <p:pic>
        <p:nvPicPr>
          <p:cNvPr id="30724" name="Picture 4" descr="https://encrypted-tbn1.gstatic.com/images?q=tbn:ANd9GcQsGtVmcqabia7CTjPz1kNOfb1W-uU021qWVbE5HC1A4sBIZP08C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511293"/>
            <a:ext cx="2241550" cy="19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fastweb.com/uploads/article_photo/photo/1604762/crop380w_depress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2044700"/>
            <a:ext cx="3619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s://sites.google.com/site/edubloggs/social%20ki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92" y="4121150"/>
            <a:ext cx="2726858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8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40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2422" y="2487255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2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2425" y="3334510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2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2423" y="1641847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2349969" y="1584516"/>
            <a:ext cx="6071558" cy="524302"/>
            <a:chOff x="2347821" y="3085481"/>
            <a:chExt cx="6071558" cy="658466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2347821" y="3085481"/>
              <a:ext cx="1052420" cy="6584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340024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392645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497887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603129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6552461" y="3085481"/>
              <a:ext cx="1866918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2349969" y="2421545"/>
            <a:ext cx="1052420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928597" y="2421545"/>
            <a:ext cx="1052422" cy="53153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4981017" y="2421547"/>
            <a:ext cx="1052422" cy="53152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033437" y="2421545"/>
            <a:ext cx="526210" cy="5315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554607" y="2421545"/>
            <a:ext cx="1866918" cy="5315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349969" y="3268800"/>
            <a:ext cx="1052420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928597" y="3268800"/>
            <a:ext cx="1052422" cy="53153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 bwMode="auto">
          <a:xfrm>
            <a:off x="4981017" y="3263327"/>
            <a:ext cx="1052422" cy="53700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033437" y="3263325"/>
            <a:ext cx="526210" cy="5370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554607" y="3263325"/>
            <a:ext cx="1866918" cy="5370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cxnSp>
        <p:nvCxnSpPr>
          <p:cNvPr id="39" name="Curved Connector 38"/>
          <p:cNvCxnSpPr/>
          <p:nvPr/>
        </p:nvCxnSpPr>
        <p:spPr bwMode="auto">
          <a:xfrm rot="16200000" flipV="1">
            <a:off x="5041898" y="3280470"/>
            <a:ext cx="12700" cy="1052420"/>
          </a:xfrm>
          <a:prstGeom prst="curvedConnector3">
            <a:avLst>
              <a:gd name="adj1" fmla="val -1950000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Curved Connector 40"/>
          <p:cNvCxnSpPr/>
          <p:nvPr/>
        </p:nvCxnSpPr>
        <p:spPr bwMode="auto">
          <a:xfrm rot="16200000" flipH="1" flipV="1">
            <a:off x="4188969" y="1950536"/>
            <a:ext cx="5473" cy="2631053"/>
          </a:xfrm>
          <a:prstGeom prst="curvedConnector3">
            <a:avLst>
              <a:gd name="adj1" fmla="val -4176868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5518006" y="3816823"/>
            <a:ext cx="193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speaker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00035" y="2943550"/>
            <a:ext cx="193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Same speaker</a:t>
            </a:r>
          </a:p>
        </p:txBody>
      </p:sp>
    </p:spTree>
    <p:extLst>
      <p:ext uri="{BB962C8B-B14F-4D97-AF65-F5344CB8AC3E}">
        <p14:creationId xmlns:p14="http://schemas.microsoft.com/office/powerpoint/2010/main" val="31028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41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2422" y="2487255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2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2425" y="3334510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2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2423" y="1641847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2349969" y="1584516"/>
            <a:ext cx="6071558" cy="524302"/>
            <a:chOff x="2347821" y="3085481"/>
            <a:chExt cx="6071558" cy="658466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2347821" y="3085481"/>
              <a:ext cx="1052420" cy="65846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3400241" y="3085481"/>
              <a:ext cx="526210" cy="65846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3926451" y="3085481"/>
              <a:ext cx="1052422" cy="65846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497887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603129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6552461" y="3085481"/>
              <a:ext cx="1866918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2349969" y="2421545"/>
            <a:ext cx="1052418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928599" y="2421545"/>
            <a:ext cx="1052422" cy="53153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4981019" y="2421545"/>
            <a:ext cx="1052422" cy="5315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033439" y="2421543"/>
            <a:ext cx="526210" cy="5315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554609" y="2421543"/>
            <a:ext cx="1866918" cy="5315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349968" y="3268800"/>
            <a:ext cx="2104839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981021" y="3268800"/>
            <a:ext cx="1052422" cy="53153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6033439" y="3263325"/>
            <a:ext cx="526210" cy="5370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554609" y="3263325"/>
            <a:ext cx="1866918" cy="5370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81001" y="2948939"/>
            <a:ext cx="193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Merge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42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2422" y="2487255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2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2425" y="3334510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2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2423" y="1641847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2349969" y="1584516"/>
            <a:ext cx="6071558" cy="524302"/>
            <a:chOff x="2347821" y="3085481"/>
            <a:chExt cx="6071558" cy="658466"/>
          </a:xfrm>
        </p:grpSpPr>
        <p:sp>
          <p:nvSpPr>
            <p:cNvPr id="163" name="Rectangle 162"/>
            <p:cNvSpPr/>
            <p:nvPr/>
          </p:nvSpPr>
          <p:spPr bwMode="auto">
            <a:xfrm>
              <a:off x="2347821" y="3085481"/>
              <a:ext cx="1052420" cy="65846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3400241" y="3085481"/>
              <a:ext cx="526210" cy="65846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3926451" y="3085481"/>
              <a:ext cx="1052422" cy="65846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497887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603129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6552461" y="3085481"/>
              <a:ext cx="1866918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2349969" y="2421545"/>
            <a:ext cx="1052418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928599" y="2421545"/>
            <a:ext cx="1052422" cy="53153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4981019" y="2421545"/>
            <a:ext cx="1052422" cy="5315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033439" y="2421543"/>
            <a:ext cx="526210" cy="5315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554609" y="2421543"/>
            <a:ext cx="1866918" cy="5315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349968" y="3268800"/>
            <a:ext cx="2104839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981021" y="3268800"/>
            <a:ext cx="1052422" cy="53153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6033439" y="3263325"/>
            <a:ext cx="526210" cy="5370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554609" y="3263325"/>
            <a:ext cx="1866918" cy="5370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cxnSp>
        <p:nvCxnSpPr>
          <p:cNvPr id="6" name="Curved Connector 5"/>
          <p:cNvCxnSpPr>
            <a:stCxn id="37" idx="0"/>
          </p:cNvCxnSpPr>
          <p:nvPr/>
        </p:nvCxnSpPr>
        <p:spPr bwMode="auto">
          <a:xfrm rot="16200000" flipH="1" flipV="1">
            <a:off x="5109834" y="2082089"/>
            <a:ext cx="5475" cy="2367945"/>
          </a:xfrm>
          <a:prstGeom prst="curvedConnector3">
            <a:avLst>
              <a:gd name="adj1" fmla="val -4175342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168973" y="2943550"/>
            <a:ext cx="193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sure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4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43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2422" y="2487255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2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2425" y="3334510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2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2423" y="1641847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49969" y="2421545"/>
            <a:ext cx="1052418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928596" y="2421545"/>
            <a:ext cx="1052422" cy="53153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4981016" y="2421547"/>
            <a:ext cx="1052422" cy="53152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033436" y="2421545"/>
            <a:ext cx="526210" cy="5315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554606" y="2421545"/>
            <a:ext cx="1866918" cy="5315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349968" y="3268800"/>
            <a:ext cx="2104839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981018" y="3268800"/>
            <a:ext cx="1052422" cy="53153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6033436" y="3263325"/>
            <a:ext cx="526210" cy="5370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554606" y="3263325"/>
            <a:ext cx="1866918" cy="5370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cxnSp>
        <p:nvCxnSpPr>
          <p:cNvPr id="6" name="Curved Connector 5"/>
          <p:cNvCxnSpPr>
            <a:stCxn id="37" idx="0"/>
          </p:cNvCxnSpPr>
          <p:nvPr/>
        </p:nvCxnSpPr>
        <p:spPr bwMode="auto">
          <a:xfrm rot="16200000" flipH="1" flipV="1">
            <a:off x="5109831" y="2082089"/>
            <a:ext cx="5475" cy="2367945"/>
          </a:xfrm>
          <a:prstGeom prst="curvedConnector3">
            <a:avLst>
              <a:gd name="adj1" fmla="val -4175342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Curved Connector 6"/>
          <p:cNvCxnSpPr>
            <a:stCxn id="37" idx="2"/>
            <a:endCxn id="35" idx="2"/>
          </p:cNvCxnSpPr>
          <p:nvPr/>
        </p:nvCxnSpPr>
        <p:spPr bwMode="auto">
          <a:xfrm rot="5400000">
            <a:off x="5901885" y="3405674"/>
            <a:ext cx="12700" cy="789312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9" name="Group 28"/>
          <p:cNvGrpSpPr/>
          <p:nvPr/>
        </p:nvGrpSpPr>
        <p:grpSpPr>
          <a:xfrm>
            <a:off x="2349969" y="1584516"/>
            <a:ext cx="6071558" cy="524302"/>
            <a:chOff x="2347821" y="3085481"/>
            <a:chExt cx="6071558" cy="658466"/>
          </a:xfrm>
        </p:grpSpPr>
        <p:sp>
          <p:nvSpPr>
            <p:cNvPr id="36" name="Rectangle 35"/>
            <p:cNvSpPr/>
            <p:nvPr/>
          </p:nvSpPr>
          <p:spPr bwMode="auto">
            <a:xfrm>
              <a:off x="2347821" y="3085481"/>
              <a:ext cx="1052420" cy="6584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024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92645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97887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603129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552461" y="3085481"/>
              <a:ext cx="1866918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168973" y="3816205"/>
            <a:ext cx="193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sure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68973" y="2943550"/>
            <a:ext cx="193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sure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44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2422" y="2487255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2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2425" y="3334510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2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2423" y="1641847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49969" y="2421545"/>
            <a:ext cx="1052418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928596" y="2421545"/>
            <a:ext cx="1052422" cy="53153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4981016" y="2421547"/>
            <a:ext cx="1052422" cy="53152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033436" y="2421545"/>
            <a:ext cx="526210" cy="5315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554606" y="2421545"/>
            <a:ext cx="1866918" cy="5315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349968" y="3268800"/>
            <a:ext cx="2104839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981018" y="3268800"/>
            <a:ext cx="1052422" cy="53153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 bwMode="auto">
          <a:xfrm>
            <a:off x="6554606" y="3263325"/>
            <a:ext cx="1866918" cy="5370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349969" y="1584516"/>
            <a:ext cx="6071558" cy="524302"/>
            <a:chOff x="2347821" y="3085481"/>
            <a:chExt cx="6071558" cy="658466"/>
          </a:xfrm>
        </p:grpSpPr>
        <p:sp>
          <p:nvSpPr>
            <p:cNvPr id="36" name="Rectangle 35"/>
            <p:cNvSpPr/>
            <p:nvPr/>
          </p:nvSpPr>
          <p:spPr bwMode="auto">
            <a:xfrm>
              <a:off x="2347821" y="3085481"/>
              <a:ext cx="1052420" cy="6584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024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92645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97887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603129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552461" y="3085481"/>
              <a:ext cx="1866918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331101" y="2943550"/>
            <a:ext cx="1930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Drop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45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2422" y="2487255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2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2425" y="3334510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2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2423" y="1641847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49969" y="2421545"/>
            <a:ext cx="1052418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928599" y="2421545"/>
            <a:ext cx="1052422" cy="53153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4981019" y="2421547"/>
            <a:ext cx="1052422" cy="53152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033439" y="2421545"/>
            <a:ext cx="526210" cy="5315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554609" y="2421545"/>
            <a:ext cx="1866918" cy="5315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349968" y="3268800"/>
            <a:ext cx="2104839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981021" y="3268800"/>
            <a:ext cx="1052422" cy="53153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 bwMode="auto">
          <a:xfrm>
            <a:off x="6554609" y="3263325"/>
            <a:ext cx="1866918" cy="5370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cxnSp>
        <p:nvCxnSpPr>
          <p:cNvPr id="6" name="Curved Connector 5"/>
          <p:cNvCxnSpPr>
            <a:stCxn id="38" idx="0"/>
            <a:endCxn id="34" idx="0"/>
          </p:cNvCxnSpPr>
          <p:nvPr/>
        </p:nvCxnSpPr>
        <p:spPr bwMode="auto">
          <a:xfrm rot="16200000" flipH="1" flipV="1">
            <a:off x="5442490" y="1223222"/>
            <a:ext cx="5475" cy="4085680"/>
          </a:xfrm>
          <a:prstGeom prst="curvedConnector3">
            <a:avLst>
              <a:gd name="adj1" fmla="val -4175342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9" name="Group 38"/>
          <p:cNvGrpSpPr/>
          <p:nvPr/>
        </p:nvGrpSpPr>
        <p:grpSpPr>
          <a:xfrm>
            <a:off x="2349969" y="1584516"/>
            <a:ext cx="6071558" cy="524302"/>
            <a:chOff x="2347821" y="3085481"/>
            <a:chExt cx="6071558" cy="658466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347821" y="3085481"/>
              <a:ext cx="1052420" cy="6584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40024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92645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97887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03129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552461" y="3085481"/>
              <a:ext cx="1866918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305675" y="2943550"/>
            <a:ext cx="1771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speaker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46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2422" y="2487255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2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2425" y="3334510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2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2423" y="1641847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49969" y="2421545"/>
            <a:ext cx="1052418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928596" y="2421545"/>
            <a:ext cx="1052422" cy="53153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4981016" y="2421547"/>
            <a:ext cx="1052422" cy="53152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033436" y="2421545"/>
            <a:ext cx="526210" cy="5315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554606" y="2421545"/>
            <a:ext cx="1866918" cy="5315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349968" y="3268800"/>
            <a:ext cx="2104839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981018" y="3268800"/>
            <a:ext cx="1052422" cy="53153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 bwMode="auto">
          <a:xfrm>
            <a:off x="6554606" y="3263325"/>
            <a:ext cx="1866918" cy="53700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cxnSp>
        <p:nvCxnSpPr>
          <p:cNvPr id="6" name="Curved Connector 5"/>
          <p:cNvCxnSpPr>
            <a:stCxn id="38" idx="0"/>
            <a:endCxn id="34" idx="0"/>
          </p:cNvCxnSpPr>
          <p:nvPr/>
        </p:nvCxnSpPr>
        <p:spPr bwMode="auto">
          <a:xfrm rot="16200000" flipH="1" flipV="1">
            <a:off x="5442489" y="1223223"/>
            <a:ext cx="5475" cy="4085677"/>
          </a:xfrm>
          <a:prstGeom prst="curvedConnector3">
            <a:avLst>
              <a:gd name="adj1" fmla="val -4175342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Curved Connector 6"/>
          <p:cNvCxnSpPr>
            <a:stCxn id="38" idx="2"/>
            <a:endCxn id="35" idx="2"/>
          </p:cNvCxnSpPr>
          <p:nvPr/>
        </p:nvCxnSpPr>
        <p:spPr bwMode="auto">
          <a:xfrm rot="5400000">
            <a:off x="6497647" y="2809912"/>
            <a:ext cx="12700" cy="1980836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2349969" y="1584516"/>
            <a:ext cx="6071558" cy="524302"/>
            <a:chOff x="2347821" y="3085481"/>
            <a:chExt cx="6071558" cy="658466"/>
          </a:xfrm>
        </p:grpSpPr>
        <p:sp>
          <p:nvSpPr>
            <p:cNvPr id="39" name="Rectangle 38"/>
            <p:cNvSpPr/>
            <p:nvPr/>
          </p:nvSpPr>
          <p:spPr bwMode="auto">
            <a:xfrm>
              <a:off x="2347821" y="3085481"/>
              <a:ext cx="1052420" cy="6584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40024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92645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97887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03129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552461" y="3085481"/>
              <a:ext cx="1866918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305675" y="2943550"/>
            <a:ext cx="1771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speaker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05674" y="3832080"/>
            <a:ext cx="1771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speaker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47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2422" y="2487255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2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2425" y="3334510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3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2423" y="1641847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49969" y="2421545"/>
            <a:ext cx="1052418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928599" y="2421545"/>
            <a:ext cx="1052422" cy="53153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4981019" y="2421547"/>
            <a:ext cx="1052422" cy="53152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033439" y="2421545"/>
            <a:ext cx="526210" cy="5315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554609" y="2421545"/>
            <a:ext cx="1866918" cy="5315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349968" y="3268800"/>
            <a:ext cx="2104839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981021" y="3268800"/>
            <a:ext cx="1052422" cy="53153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 bwMode="auto">
          <a:xfrm>
            <a:off x="6554609" y="3263325"/>
            <a:ext cx="1866918" cy="537005"/>
          </a:xfrm>
          <a:prstGeom prst="rect">
            <a:avLst/>
          </a:prstGeom>
          <a:solidFill>
            <a:srgbClr val="33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349969" y="1584516"/>
            <a:ext cx="6071558" cy="524302"/>
            <a:chOff x="2347821" y="3085481"/>
            <a:chExt cx="6071558" cy="658466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347821" y="3085481"/>
              <a:ext cx="1052420" cy="6584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024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92645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97887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603129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552461" y="3085481"/>
              <a:ext cx="1866918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389475" y="2948065"/>
            <a:ext cx="2241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Admit new speaker!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speaker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48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2422" y="2487255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2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2425" y="3334511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3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2423" y="1641847"/>
            <a:ext cx="190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Counting: 1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49969" y="2421545"/>
            <a:ext cx="1052418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928596" y="2421545"/>
            <a:ext cx="1052422" cy="53153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4981016" y="2421547"/>
            <a:ext cx="1052422" cy="53152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033436" y="2421545"/>
            <a:ext cx="526210" cy="5315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554606" y="2421545"/>
            <a:ext cx="1866918" cy="5315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349968" y="3268800"/>
            <a:ext cx="2104839" cy="5315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981018" y="3268800"/>
            <a:ext cx="1052422" cy="53153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 bwMode="auto">
          <a:xfrm>
            <a:off x="6549013" y="3268801"/>
            <a:ext cx="1866918" cy="531530"/>
          </a:xfrm>
          <a:prstGeom prst="rect">
            <a:avLst/>
          </a:prstGeom>
          <a:solidFill>
            <a:srgbClr val="33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347821" y="4571295"/>
            <a:ext cx="1413295" cy="536712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500886" y="4571295"/>
            <a:ext cx="1683588" cy="536712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951562" y="4571295"/>
            <a:ext cx="1207697" cy="536712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685470" y="4571295"/>
            <a:ext cx="1733909" cy="536712"/>
          </a:xfrm>
          <a:prstGeom prst="rect">
            <a:avLst/>
          </a:prstGeom>
          <a:solidFill>
            <a:srgbClr val="33993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490823" y="4571295"/>
            <a:ext cx="270294" cy="5367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951563" y="4571295"/>
            <a:ext cx="232912" cy="5367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6159260" y="4574180"/>
            <a:ext cx="526210" cy="53382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6725" y="4642481"/>
            <a:ext cx="179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Ground truth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>
            <a:stCxn id="23" idx="0"/>
          </p:cNvCxnSpPr>
          <p:nvPr/>
        </p:nvCxnSpPr>
        <p:spPr bwMode="auto">
          <a:xfrm flipV="1">
            <a:off x="3054469" y="3800331"/>
            <a:ext cx="347918" cy="77096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>
            <a:endCxn id="34" idx="2"/>
          </p:cNvCxnSpPr>
          <p:nvPr/>
        </p:nvCxnSpPr>
        <p:spPr bwMode="auto">
          <a:xfrm flipH="1" flipV="1">
            <a:off x="3402388" y="3800330"/>
            <a:ext cx="2239288" cy="77096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>
            <a:stCxn id="24" idx="0"/>
            <a:endCxn id="35" idx="2"/>
          </p:cNvCxnSpPr>
          <p:nvPr/>
        </p:nvCxnSpPr>
        <p:spPr bwMode="auto">
          <a:xfrm flipV="1">
            <a:off x="4342680" y="3800330"/>
            <a:ext cx="1164549" cy="77096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/>
          <p:cNvCxnSpPr>
            <a:stCxn id="26" idx="0"/>
            <a:endCxn id="38" idx="2"/>
          </p:cNvCxnSpPr>
          <p:nvPr/>
        </p:nvCxnSpPr>
        <p:spPr bwMode="auto">
          <a:xfrm flipH="1" flipV="1">
            <a:off x="7482472" y="3800331"/>
            <a:ext cx="69953" cy="77096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3" name="Group 52"/>
          <p:cNvGrpSpPr/>
          <p:nvPr/>
        </p:nvGrpSpPr>
        <p:grpSpPr>
          <a:xfrm>
            <a:off x="2349969" y="1584516"/>
            <a:ext cx="6071558" cy="524302"/>
            <a:chOff x="2347821" y="3085481"/>
            <a:chExt cx="6071558" cy="658466"/>
          </a:xfrm>
        </p:grpSpPr>
        <p:sp>
          <p:nvSpPr>
            <p:cNvPr id="54" name="Rectangle 53"/>
            <p:cNvSpPr/>
            <p:nvPr/>
          </p:nvSpPr>
          <p:spPr bwMode="auto">
            <a:xfrm>
              <a:off x="2347821" y="3085481"/>
              <a:ext cx="1052420" cy="6584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40024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92645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978871" y="3085481"/>
              <a:ext cx="1052422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031291" y="3085481"/>
              <a:ext cx="526210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552461" y="3085481"/>
              <a:ext cx="1866918" cy="6584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70" name="Content Placeholder 2"/>
          <p:cNvSpPr txBox="1">
            <a:spLocks/>
          </p:cNvSpPr>
          <p:nvPr/>
        </p:nvSpPr>
        <p:spPr>
          <a:xfrm>
            <a:off x="1672272" y="5042591"/>
            <a:ext cx="5809169" cy="1267300"/>
          </a:xfrm>
          <a:prstGeom prst="rect">
            <a:avLst/>
          </a:prstGeom>
          <a:solidFill>
            <a:srgbClr val="A5002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00540" tIns="0" rIns="100540" bIns="0" anchor="ctr" anchorCtr="0"/>
          <a:lstStyle>
            <a:defPPr>
              <a:defRPr lang="en-US"/>
            </a:defPPr>
            <a:lvl1pPr marL="231775" algn="ctr" defTabSz="457200">
              <a:defRPr sz="3000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Calibri" pitchFamily="34" charset="0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lvl="8" algn="ctr" defTabSz="457200">
              <a:spcBef>
                <a:spcPct val="50000"/>
              </a:spcBef>
              <a:buFont typeface="Arial" pitchFamily="34" charset="0"/>
              <a:buChar char="•"/>
              <a:defRPr sz="3200" b="0" i="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We have three speakers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in this conversation!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Error count distance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 difference between the estimated count and the ground truth.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08" y="421106"/>
            <a:ext cx="8758991" cy="757991"/>
          </a:xfrm>
        </p:spPr>
        <p:txBody>
          <a:bodyPr/>
          <a:lstStyle/>
          <a:p>
            <a:r>
              <a:rPr lang="en-US" dirty="0"/>
              <a:t>Scenario </a:t>
            </a:r>
            <a:r>
              <a:rPr lang="en-US" dirty="0" smtClean="0"/>
              <a:t>3: </a:t>
            </a:r>
            <a:r>
              <a:rPr lang="en-US" dirty="0"/>
              <a:t>Which </a:t>
            </a:r>
            <a:r>
              <a:rPr lang="en-US" dirty="0" smtClean="0"/>
              <a:t>class is </a:t>
            </a:r>
            <a:r>
              <a:rPr lang="en-US" dirty="0"/>
              <a:t>attractive?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</a:t>
            </a:fld>
            <a:endParaRPr lang="en-US" dirty="0"/>
          </a:p>
        </p:txBody>
      </p:sp>
      <p:pic>
        <p:nvPicPr>
          <p:cNvPr id="11268" name="Picture 4" descr="http://active4schools.co.uk/images/classroom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84" y="2346400"/>
            <a:ext cx="3385471" cy="270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3.bp.blogspot.com/-8aQP6rP_hnU/TVk5gr0O69I/AAAAAAAABP8/RNTuSbYpSz4/s320/bored-student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82" y="2346400"/>
            <a:ext cx="3657898" cy="270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369388" y="4615374"/>
            <a:ext cx="4657060" cy="1087041"/>
          </a:xfrm>
          <a:prstGeom prst="rect">
            <a:avLst/>
          </a:prstGeom>
          <a:solidFill>
            <a:srgbClr val="A5002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00540" tIns="0" rIns="100540" bIns="0" anchor="ctr" anchorCtr="0"/>
          <a:lstStyle>
            <a:defPPr>
              <a:defRPr lang="en-US"/>
            </a:defPPr>
            <a:lvl1pPr marL="231775" algn="ctr" defTabSz="457200">
              <a:defRPr sz="3000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Calibri" pitchFamily="34" charset="0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lvl="8" algn="ctr" defTabSz="457200">
              <a:spcBef>
                <a:spcPct val="50000"/>
              </a:spcBef>
              <a:buFont typeface="Arial" pitchFamily="34" charset="0"/>
              <a:buChar char="•"/>
              <a:defRPr sz="3200" b="0" i="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She will be my choice!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3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50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3" y="1692411"/>
            <a:ext cx="7584142" cy="434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5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00" y="1616935"/>
            <a:ext cx="6310641" cy="453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213665" y="4583963"/>
            <a:ext cx="6749925" cy="1267300"/>
          </a:xfrm>
          <a:prstGeom prst="rect">
            <a:avLst/>
          </a:prstGeom>
          <a:solidFill>
            <a:srgbClr val="A5002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00540" tIns="0" rIns="100540" bIns="0" anchor="ctr" anchorCtr="0"/>
          <a:lstStyle>
            <a:defPPr>
              <a:defRPr lang="en-US"/>
            </a:defPPr>
            <a:lvl1pPr marL="231775" algn="ctr" defTabSz="457200">
              <a:defRPr sz="3000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Calibri" pitchFamily="34" charset="0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lvl="8" algn="ctr" defTabSz="457200">
              <a:spcBef>
                <a:spcPct val="50000"/>
              </a:spcBef>
              <a:buFont typeface="Arial" pitchFamily="34" charset="0"/>
              <a:buChar char="•"/>
              <a:defRPr sz="3200" b="0" i="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Phone’s position on the table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does not matter much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7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45" y="1599839"/>
            <a:ext cx="6393180" cy="450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13665" y="4583963"/>
            <a:ext cx="6749925" cy="1267300"/>
          </a:xfrm>
          <a:prstGeom prst="rect">
            <a:avLst/>
          </a:prstGeom>
          <a:solidFill>
            <a:srgbClr val="A5002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00540" tIns="0" rIns="100540" bIns="0" anchor="ctr" anchorCtr="0"/>
          <a:lstStyle>
            <a:defPPr>
              <a:defRPr lang="en-US"/>
            </a:defPPr>
            <a:lvl1pPr marL="231775" algn="ctr" defTabSz="457200">
              <a:defRPr sz="3000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Calibri" pitchFamily="34" charset="0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lvl="8" algn="ctr" defTabSz="457200">
              <a:spcBef>
                <a:spcPct val="50000"/>
              </a:spcBef>
              <a:buFont typeface="Arial" pitchFamily="34" charset="0"/>
              <a:buChar char="•"/>
              <a:defRPr sz="3200" b="0" i="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Phones on the table are better than inside the pockets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97" y="1611860"/>
            <a:ext cx="6307628" cy="452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13665" y="4583963"/>
            <a:ext cx="6749925" cy="1267300"/>
          </a:xfrm>
          <a:prstGeom prst="rect">
            <a:avLst/>
          </a:prstGeom>
          <a:solidFill>
            <a:srgbClr val="A5002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00540" tIns="0" rIns="100540" bIns="0" anchor="ctr" anchorCtr="0"/>
          <a:lstStyle>
            <a:defPPr>
              <a:defRPr lang="en-US"/>
            </a:defPPr>
            <a:lvl1pPr marL="231775" algn="ctr" defTabSz="457200">
              <a:defRPr sz="3000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Calibri" pitchFamily="34" charset="0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lvl="8" algn="ctr" defTabSz="457200">
              <a:spcBef>
                <a:spcPct val="50000"/>
              </a:spcBef>
              <a:buFont typeface="Arial" pitchFamily="34" charset="0"/>
              <a:buChar char="•"/>
              <a:defRPr sz="3200" b="0" i="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Collaboration among multiple phones provide better results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5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scale crowdsourcing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120 users from university and industry contribute 109 audio clips of 1034 </a:t>
            </a:r>
            <a:r>
              <a:rPr lang="en-US" dirty="0"/>
              <a:t>minutes </a:t>
            </a:r>
            <a:r>
              <a:rPr lang="en-US" dirty="0" smtClean="0"/>
              <a:t>in total.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2823" y="3190670"/>
            <a:ext cx="278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Private indoor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8" descr="http://farm4.staticflickr.com/3063/2775277746_35b2a9ec74_z.jpg?zz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36" y="4022409"/>
            <a:ext cx="2369649" cy="15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97948" y="3190670"/>
            <a:ext cx="278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Public indoor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3217" y="3190670"/>
            <a:ext cx="230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utdoor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8" descr="http://insidescoopsf.sfgate.com/files/2011/08/latoquerutherfo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83" y="4022407"/>
            <a:ext cx="2400307" cy="158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wirednewyork.com/images/skyscrapers/worldwide-plaza/wwp_plaz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46" y="4022409"/>
            <a:ext cx="2108001" cy="15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2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scale crowdsourcing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67" y="1383624"/>
            <a:ext cx="8493070" cy="495411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756553"/>
              </p:ext>
            </p:extLst>
          </p:nvPr>
        </p:nvGraphicFramePr>
        <p:xfrm>
          <a:off x="1589586" y="1667847"/>
          <a:ext cx="5924260" cy="30364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70124"/>
                <a:gridCol w="1704975"/>
                <a:gridCol w="1949161"/>
              </a:tblGrid>
              <a:tr h="7378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Sample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number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Error count distance</a:t>
                      </a:r>
                    </a:p>
                  </a:txBody>
                  <a:tcPr/>
                </a:tc>
              </a:tr>
              <a:tr h="7378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Private indoor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1.07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78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Public indoor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1.35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78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Outdoor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876300" y="4846620"/>
            <a:ext cx="7353299" cy="1267300"/>
          </a:xfrm>
          <a:prstGeom prst="rect">
            <a:avLst/>
          </a:prstGeom>
          <a:solidFill>
            <a:srgbClr val="A5002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00540" tIns="0" rIns="100540" bIns="0" anchor="ctr" anchorCtr="0"/>
          <a:lstStyle>
            <a:defPPr>
              <a:defRPr lang="en-US"/>
            </a:defPPr>
            <a:lvl1pPr marL="231775" algn="ctr" defTabSz="457200">
              <a:defRPr sz="3000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Calibri" pitchFamily="34" charset="0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lvl="8" algn="ctr" defTabSz="457200">
              <a:spcBef>
                <a:spcPct val="50000"/>
              </a:spcBef>
              <a:buFont typeface="Arial" pitchFamily="34" charset="0"/>
              <a:buChar char="•"/>
              <a:defRPr sz="3200" b="0" i="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error count results in all environments are reasonable.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latency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56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816469"/>
              </p:ext>
            </p:extLst>
          </p:nvPr>
        </p:nvGraphicFramePr>
        <p:xfrm>
          <a:off x="409575" y="2081708"/>
          <a:ext cx="8337552" cy="34666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89592"/>
                <a:gridCol w="1389592"/>
                <a:gridCol w="1389592"/>
                <a:gridCol w="1389592"/>
                <a:gridCol w="1389592"/>
                <a:gridCol w="1389592"/>
              </a:tblGrid>
              <a:tr h="69333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Latency</a:t>
                      </a:r>
                    </a:p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msec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HTC</a:t>
                      </a:r>
                    </a:p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EVO 4g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Samsung</a:t>
                      </a:r>
                    </a:p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Galaxy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S2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Samsung</a:t>
                      </a:r>
                    </a:p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Galaxy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S3</a:t>
                      </a:r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Google</a:t>
                      </a:r>
                    </a:p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Nexus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Google</a:t>
                      </a:r>
                    </a:p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Nexus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7</a:t>
                      </a:r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333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MFCC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42.90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36.71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24.41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22.86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23.14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333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Pitch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102.71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80.36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58.11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47.93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58.33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333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Count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175.16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150.47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89.01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83.53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70.23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333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320.77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267.54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171.53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154.32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151.7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876300" y="4846620"/>
            <a:ext cx="7353299" cy="1267300"/>
          </a:xfrm>
          <a:prstGeom prst="rect">
            <a:avLst/>
          </a:prstGeom>
          <a:solidFill>
            <a:srgbClr val="A5002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00540" tIns="0" rIns="100540" bIns="0" anchor="ctr" anchorCtr="0"/>
          <a:lstStyle>
            <a:defPPr>
              <a:defRPr lang="en-US"/>
            </a:defPPr>
            <a:lvl1pPr marL="231775" algn="ctr" defTabSz="457200">
              <a:defRPr sz="3000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Calibri" pitchFamily="34" charset="0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lvl="8" algn="ctr" defTabSz="457200">
              <a:spcBef>
                <a:spcPct val="50000"/>
              </a:spcBef>
              <a:buFont typeface="Arial" pitchFamily="34" charset="0"/>
              <a:buChar char="•"/>
              <a:defRPr sz="3200" b="0" i="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It takes less than 1 minute to process a 5-minute conversation.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99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138999"/>
            <a:ext cx="6477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4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1: Crowd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96370" y="1536300"/>
            <a:ext cx="3835697" cy="2081730"/>
            <a:chOff x="596370" y="1685925"/>
            <a:chExt cx="3835697" cy="2081730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710" y="1885950"/>
              <a:ext cx="31180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949" y="2209800"/>
              <a:ext cx="2961748" cy="967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785" y="1685925"/>
              <a:ext cx="31180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70" y="2493428"/>
              <a:ext cx="31180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46" y="3062805"/>
              <a:ext cx="31180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984" y="3367605"/>
              <a:ext cx="31180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660" y="1685925"/>
              <a:ext cx="31180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795" y="1885950"/>
              <a:ext cx="31180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62" y="3210960"/>
              <a:ext cx="31180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411" y="2982360"/>
              <a:ext cx="31180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0263" y="2445803"/>
              <a:ext cx="31180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893053" y="1343375"/>
            <a:ext cx="3714922" cy="2239410"/>
            <a:chOff x="4959553" y="1476375"/>
            <a:chExt cx="3714922" cy="2239410"/>
          </a:xfrm>
        </p:grpSpPr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5455" y="2209801"/>
              <a:ext cx="2961746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2671" y="2570663"/>
              <a:ext cx="31180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5954" y="2170613"/>
              <a:ext cx="31180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2944260"/>
              <a:ext cx="31180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035" y="1476375"/>
              <a:ext cx="31180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376" y="1685925"/>
              <a:ext cx="31180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756" y="1790700"/>
              <a:ext cx="31180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002" y="3315735"/>
              <a:ext cx="31180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708" y="3191910"/>
              <a:ext cx="31180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553" y="3106185"/>
              <a:ext cx="31180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1003074" y="2350436"/>
            <a:ext cx="115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76454" y="2305171"/>
            <a:ext cx="124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59971" y="2543039"/>
            <a:ext cx="1191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83209" y="2090189"/>
            <a:ext cx="1215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58529" y="2458435"/>
            <a:ext cx="125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52" y="3740904"/>
            <a:ext cx="3638287" cy="258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47" y="3724278"/>
            <a:ext cx="3656679" cy="258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4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2: Social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71" y="1383624"/>
            <a:ext cx="8337887" cy="49541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78596" y="1685537"/>
            <a:ext cx="7591703" cy="4631238"/>
            <a:chOff x="778596" y="1685537"/>
            <a:chExt cx="7591703" cy="46312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596" y="2081641"/>
              <a:ext cx="7591703" cy="423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752878" y="3492452"/>
              <a:ext cx="820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Home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72922" y="2902469"/>
              <a:ext cx="820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Class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00321" y="3474143"/>
              <a:ext cx="1091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Meeting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65577" y="5075027"/>
              <a:ext cx="1367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Lunch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56106" y="3446781"/>
              <a:ext cx="1235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Research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15899" y="3464276"/>
              <a:ext cx="1235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Research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52839" y="5075027"/>
              <a:ext cx="1367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Sleeping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17350" y="5121874"/>
              <a:ext cx="1367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Research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52003" y="5129622"/>
              <a:ext cx="878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Dinner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66453" y="1685537"/>
              <a:ext cx="72537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Ph.D</a:t>
              </a:r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student life snapshot </a:t>
              </a: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efore UbiComp’13 submission</a:t>
              </a:r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2187134" y="4810709"/>
            <a:ext cx="5449329" cy="1267300"/>
          </a:xfrm>
          <a:prstGeom prst="rect">
            <a:avLst/>
          </a:prstGeom>
          <a:solidFill>
            <a:srgbClr val="A5002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00540" tIns="0" rIns="100540" bIns="0" anchor="ctr" anchorCtr="0"/>
          <a:lstStyle>
            <a:defPPr>
              <a:defRPr lang="en-US"/>
            </a:defPPr>
            <a:lvl1pPr marL="231775" algn="ctr" defTabSz="457200">
              <a:defRPr sz="3000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Calibri" pitchFamily="34" charset="0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lvl="8" algn="ctr" defTabSz="457200">
              <a:spcBef>
                <a:spcPct val="50000"/>
              </a:spcBef>
              <a:buFont typeface="Arial" pitchFamily="34" charset="0"/>
              <a:buChar char="•"/>
              <a:defRPr sz="3200" b="0" i="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His paper is accepted!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2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Speaker count!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Dinner time, where </a:t>
            </a:r>
            <a:r>
              <a:rPr lang="en-US" dirty="0"/>
              <a:t>to </a:t>
            </a:r>
            <a:r>
              <a:rPr lang="en-US" dirty="0" smtClean="0"/>
              <a:t>go? 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Find the place where has most people talking!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Is your kid social?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Find </a:t>
            </a:r>
            <a:r>
              <a:rPr lang="en-US" dirty="0"/>
              <a:t>how many (different) </a:t>
            </a:r>
            <a:r>
              <a:rPr lang="en-US" dirty="0" smtClean="0"/>
              <a:t>people</a:t>
            </a:r>
            <a:r>
              <a:rPr lang="en-US" dirty="0"/>
              <a:t> </a:t>
            </a:r>
            <a:r>
              <a:rPr lang="en-US" dirty="0" smtClean="0"/>
              <a:t>they talked </a:t>
            </a:r>
            <a:r>
              <a:rPr lang="en-US" dirty="0"/>
              <a:t>with</a:t>
            </a:r>
            <a:r>
              <a:rPr lang="en-US" dirty="0" smtClean="0"/>
              <a:t>!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Which class is more attractive?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Check how many students ask you questions!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Microphone + microcomputer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0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3</a:t>
            </a:r>
            <a:r>
              <a:rPr lang="en-US" dirty="0" smtClean="0"/>
              <a:t>: Speaker count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60</a:t>
            </a:fld>
            <a:endParaRPr lang="en-US" dirty="0"/>
          </a:p>
        </p:txBody>
      </p:sp>
      <p:pic>
        <p:nvPicPr>
          <p:cNvPr id="8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720157"/>
            <a:ext cx="7469210" cy="421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76300" y="4619915"/>
            <a:ext cx="7353299" cy="1267300"/>
          </a:xfrm>
          <a:prstGeom prst="rect">
            <a:avLst/>
          </a:prstGeom>
          <a:solidFill>
            <a:srgbClr val="A5002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00540" tIns="0" rIns="100540" bIns="0" anchor="ctr" anchorCtr="0"/>
          <a:lstStyle>
            <a:defPPr>
              <a:defRPr lang="en-US"/>
            </a:defPPr>
            <a:lvl1pPr marL="231775" algn="ctr" defTabSz="457200">
              <a:defRPr sz="3000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Calibri" pitchFamily="34" charset="0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lvl="8" algn="ctr" defTabSz="457200">
              <a:spcBef>
                <a:spcPct val="50000"/>
              </a:spcBef>
              <a:buFont typeface="Arial" pitchFamily="34" charset="0"/>
              <a:buChar char="•"/>
              <a:defRPr sz="3200" b="0" i="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Different talks show very different speaker count patterns as time goes.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1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Smartphones can count the number of speakers with reasonable accuracies in different environments.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Crowd++ can enable different social sensing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62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94371" y="1971753"/>
            <a:ext cx="1859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Chenren Xu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WINLAB/ECE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Rutgers University</a:t>
            </a:r>
            <a:endParaRPr lang="en-US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4371" y="2976937"/>
            <a:ext cx="1859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Sugang Li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WINLAB/ECE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Rutgers University</a:t>
            </a:r>
            <a:endParaRPr lang="en-US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4957" y="3984030"/>
            <a:ext cx="1078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Gang Liu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CRSS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 Dallas</a:t>
            </a:r>
            <a:endParaRPr lang="en-US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4371" y="4967769"/>
            <a:ext cx="1859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Yanyong Zhang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WINLAB/ECE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Rutgers University</a:t>
            </a:r>
            <a:endParaRPr lang="en-US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3882" y="1971755"/>
            <a:ext cx="1720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Emiliano Miluzzo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AT&amp;T Labs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en-US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69487" y="2955150"/>
            <a:ext cx="1509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Yih-Farn Chen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AT&amp;T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Labs </a:t>
            </a:r>
          </a:p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19989" y="3984030"/>
            <a:ext cx="1608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Jun Li</a:t>
            </a:r>
          </a:p>
          <a:p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Interdigital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Communication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4151" y="4967768"/>
            <a:ext cx="1859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Bernhard Firner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WINLAB/ECE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Rutgers University</a:t>
            </a:r>
            <a:endParaRPr lang="en-US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(picture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5075331" y="2955151"/>
            <a:ext cx="838075" cy="8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miliano Miluzz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11" y="1971754"/>
            <a:ext cx="830996" cy="83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inlab.rutgers.edu/docs/faculty/images/JunLiWe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2"/>
          <a:stretch/>
        </p:blipFill>
        <p:spPr bwMode="auto">
          <a:xfrm>
            <a:off x="5082411" y="3936199"/>
            <a:ext cx="845155" cy="92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hdn.xnimg.cn/photos/hdn321/20100815/0445/h_large_eUa9_077d0001b8f02f7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1" t="22728" r="-1" b="29915"/>
          <a:stretch/>
        </p:blipFill>
        <p:spPr bwMode="auto">
          <a:xfrm>
            <a:off x="1017675" y="1971755"/>
            <a:ext cx="901385" cy="83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utdallas.edu/~gang.liu/gang200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0" t="40896" r="39492" b="36993"/>
          <a:stretch/>
        </p:blipFill>
        <p:spPr bwMode="auto">
          <a:xfrm>
            <a:off x="1017675" y="3963405"/>
            <a:ext cx="901385" cy="8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75" y="2923348"/>
            <a:ext cx="901384" cy="93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https://sphotos-b-iad.xx.fbcdn.net/hphotos-frc3/304542_610160576628_759528760_n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6" t="3793" r="16887" b="29066"/>
          <a:stretch/>
        </p:blipFill>
        <p:spPr bwMode="auto">
          <a:xfrm>
            <a:off x="5075331" y="4998444"/>
            <a:ext cx="852235" cy="78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74" y="4967768"/>
            <a:ext cx="901385" cy="89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2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era of ubiquitous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7</a:t>
            </a:fld>
            <a:endParaRPr lang="en-US" dirty="0"/>
          </a:p>
        </p:txBody>
      </p:sp>
      <p:pic>
        <p:nvPicPr>
          <p:cNvPr id="6146" name="Picture 2" descr="http://us.123rf.com/400wm/400/400/artandsoulphotostudio/artandsoulphotostudio1208/artandsoulphotostudio120800001/15058230-a-render-of-a-male-silhouette-isolated-on-a-solid-white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234" y="1563877"/>
            <a:ext cx="3140100" cy="470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dvice.com/sites/dvice/files/styles/blog_post_media/public/glsshwto987akj098a7df.jpg?itok=Wv3v7G9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15" y="1503495"/>
            <a:ext cx="1697816" cy="94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74494" y1="28415" x2="74494" y2="53552"/>
                        <a14:backgroundMark x1="66397" y1="54645" x2="66397" y2="54645"/>
                        <a14:backgroundMark x1="66397" y1="71585" x2="66397" y2="71585"/>
                        <a14:backgroundMark x1="46964" y1="57923" x2="46964" y2="57923"/>
                        <a14:backgroundMark x1="30769" y1="25137" x2="30769" y2="25137"/>
                        <a14:backgroundMark x1="25911" y1="13661" x2="25911" y2="13661"/>
                        <a14:backgroundMark x1="28340" y1="3825" x2="28340" y2="38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39" y="2305812"/>
            <a:ext cx="1024490" cy="7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55626" y="1770203"/>
            <a:ext cx="151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Glass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2164" y="2160133"/>
            <a:ext cx="151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Necklace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684" y="2992684"/>
            <a:ext cx="151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Watch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5826" y="4324094"/>
            <a:ext cx="151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Phone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00206" y="3159962"/>
            <a:ext cx="151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Brace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8" name="Picture 6" descr="http://www.keyboardlessons.com/includes/images/content/e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25" y="3633338"/>
            <a:ext cx="397982" cy="47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keyboardlessons.com/includes/images/content/ea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8573" y="3633337"/>
            <a:ext cx="397982" cy="47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www.keyboardlessons.com/includes/images/content/ea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62" y="2657324"/>
            <a:ext cx="312202" cy="3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www.keyboardlessons.com/includes/images/content/ea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7262" y="2657324"/>
            <a:ext cx="312202" cy="3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www.keyboardlessons.com/includes/images/content/ea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075" y="3717098"/>
            <a:ext cx="312202" cy="3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www.keyboardlessons.com/includes/images/content/ea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7919" y="3717098"/>
            <a:ext cx="312202" cy="3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www.keyboardlessons.com/includes/images/content/ea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15" y="1787538"/>
            <a:ext cx="312202" cy="3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www.keyboardlessons.com/includes/images/content/ea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7059" y="1787538"/>
            <a:ext cx="312202" cy="3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00" b="99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1596" y="3574738"/>
            <a:ext cx="1061370" cy="1083300"/>
          </a:xfrm>
          <a:prstGeom prst="rect">
            <a:avLst/>
          </a:prstGeom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45" y="3468228"/>
            <a:ext cx="676955" cy="85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 descr="http://cdn3.pcadvisor.co.uk/cmsdata/features/3422006/Fitbit-flex-black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r="29354"/>
          <a:stretch/>
        </p:blipFill>
        <p:spPr bwMode="auto">
          <a:xfrm>
            <a:off x="5939253" y="3606935"/>
            <a:ext cx="418845" cy="64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www.keyboardlessons.com/includes/images/content/ear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74" y="3703632"/>
            <a:ext cx="536964" cy="64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www.keyboardlessons.com/includes/images/content/ear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90952" y="3703632"/>
            <a:ext cx="536964" cy="64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9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already have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02" y="1440610"/>
            <a:ext cx="4734569" cy="48323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3577354" y="2562843"/>
            <a:ext cx="2044457" cy="236507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pic>
        <p:nvPicPr>
          <p:cNvPr id="18" name="Picture 12" descr="http://images.electricpig.co.uk/wp-content/uploads/2012/01/siri-alternativ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91" y="2675473"/>
            <a:ext cx="1240588" cy="7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dn.cultofmac.com/wp-content/uploads/2010/01/shaza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299" y="3604990"/>
            <a:ext cx="717571" cy="71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ww.keyboardlessons.com/includes/images/content/ear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82" y="2343094"/>
            <a:ext cx="2060068" cy="245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keyboardlessons.com/includes/images/content/ear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5037" y="2343094"/>
            <a:ext cx="2060068" cy="245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019301" y="4583963"/>
            <a:ext cx="5229348" cy="1267300"/>
          </a:xfrm>
          <a:prstGeom prst="rect">
            <a:avLst/>
          </a:prstGeom>
          <a:solidFill>
            <a:srgbClr val="A5002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00540" tIns="0" rIns="100540" bIns="0" anchor="ctr" anchorCtr="0"/>
          <a:lstStyle>
            <a:defPPr>
              <a:defRPr lang="en-US"/>
            </a:defPPr>
            <a:lvl1pPr marL="231775" algn="ctr" defTabSz="457200">
              <a:defRPr sz="3000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Calibri" pitchFamily="34" charset="0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lvl="8" algn="ctr" defTabSz="457200">
              <a:spcBef>
                <a:spcPct val="50000"/>
              </a:spcBef>
              <a:buFont typeface="Arial" pitchFamily="34" charset="0"/>
              <a:buChar char="•"/>
              <a:defRPr sz="3200" b="0" i="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Next thing: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Voice-centric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sensing</a:t>
            </a:r>
          </a:p>
        </p:txBody>
      </p:sp>
    </p:spTree>
    <p:extLst>
      <p:ext uri="{BB962C8B-B14F-4D97-AF65-F5344CB8AC3E}">
        <p14:creationId xmlns:p14="http://schemas.microsoft.com/office/powerpoint/2010/main" val="216616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Voice-centric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9</a:t>
            </a:fld>
            <a:endParaRPr lang="en-US" dirty="0"/>
          </a:p>
        </p:txBody>
      </p:sp>
      <p:pic>
        <p:nvPicPr>
          <p:cNvPr id="5" name="Picture 2" descr="http://info.rockrealestate.net/Portals/131623/images/silhouette-of-people-tal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13" y="2683010"/>
            <a:ext cx="4250170" cy="32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2741" y="2806775"/>
            <a:ext cx="169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Stressful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3135" y="2222337"/>
            <a:ext cx="126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Bob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7988" y="2183415"/>
            <a:ext cx="1702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Family life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1683" y="2210462"/>
            <a:ext cx="126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Alice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099" y="1389055"/>
            <a:ext cx="1865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Speech recognition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2757" y="3915879"/>
            <a:ext cx="2255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Emotion detection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9329" y="5624622"/>
            <a:ext cx="93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081" y="5072642"/>
            <a:ext cx="71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8302" y="1391340"/>
            <a:ext cx="2289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Speaker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identification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2906705">
            <a:off x="6248956" y="1794795"/>
            <a:ext cx="242774" cy="557835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17276152">
            <a:off x="2023383" y="2088992"/>
            <a:ext cx="242774" cy="557835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10800000">
            <a:off x="7517329" y="3307096"/>
            <a:ext cx="242774" cy="557835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1782" y="5412659"/>
            <a:ext cx="2008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Speaker count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4404942">
            <a:off x="5481155" y="5463567"/>
            <a:ext cx="242774" cy="557835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 rot="5400000">
            <a:off x="3552414" y="5572752"/>
            <a:ext cx="242774" cy="557835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Level">
  <a:themeElements>
    <a:clrScheme name="Level 13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33CCFF"/>
      </a:accent1>
      <a:accent2>
        <a:srgbClr val="33CCFF"/>
      </a:accent2>
      <a:accent3>
        <a:srgbClr val="FFFFFF"/>
      </a:accent3>
      <a:accent4>
        <a:srgbClr val="000000"/>
      </a:accent4>
      <a:accent5>
        <a:srgbClr val="ADE2FF"/>
      </a:accent5>
      <a:accent6>
        <a:srgbClr val="2DB9E7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FF0000"/>
        </a:dk2>
        <a:lt2>
          <a:srgbClr val="FF0000"/>
        </a:lt2>
        <a:accent1>
          <a:srgbClr val="99CC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00000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99CC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000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000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CC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DE2FF"/>
        </a:accent5>
        <a:accent6>
          <a:srgbClr val="E7000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CCFF"/>
        </a:accent1>
        <a:accent2>
          <a:srgbClr val="33CCFF"/>
        </a:accent2>
        <a:accent3>
          <a:srgbClr val="FFFFFF"/>
        </a:accent3>
        <a:accent4>
          <a:srgbClr val="000000"/>
        </a:accent4>
        <a:accent5>
          <a:srgbClr val="ADE2FF"/>
        </a:accent5>
        <a:accent6>
          <a:srgbClr val="2DB9E7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40006</TotalTime>
  <Pages>0</Pages>
  <Words>1209</Words>
  <Characters>0</Characters>
  <Application>Microsoft Office PowerPoint</Application>
  <DocSecurity>0</DocSecurity>
  <PresentationFormat>On-screen Show (4:3)</PresentationFormat>
  <Lines>0</Lines>
  <Paragraphs>505</Paragraphs>
  <Slides>62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Level</vt:lpstr>
      <vt:lpstr>Crowd++: Unsupervised Speaker Count with Smartphones</vt:lpstr>
      <vt:lpstr>Scenario 1: Dinner time, where to go?</vt:lpstr>
      <vt:lpstr>Scenario 2: Is your kid social?</vt:lpstr>
      <vt:lpstr>Scenario 2: Is your kid social?</vt:lpstr>
      <vt:lpstr>Scenario 3: Which class is attractive?</vt:lpstr>
      <vt:lpstr>Solutions?</vt:lpstr>
      <vt:lpstr>The era of ubiquitous listening</vt:lpstr>
      <vt:lpstr>What we already have</vt:lpstr>
      <vt:lpstr>Voice-centric sensing</vt:lpstr>
      <vt:lpstr>How to count?</vt:lpstr>
      <vt:lpstr>How to count?</vt:lpstr>
      <vt:lpstr>Overview of Crowd++</vt:lpstr>
      <vt:lpstr>Speech detection</vt:lpstr>
      <vt:lpstr>Speaker features</vt:lpstr>
      <vt:lpstr>Speaker features</vt:lpstr>
      <vt:lpstr>Speaker features</vt:lpstr>
      <vt:lpstr>Speaker features</vt:lpstr>
      <vt:lpstr>Speaker features</vt:lpstr>
      <vt:lpstr>Speaker features</vt:lpstr>
      <vt:lpstr>Same speaker or not?</vt:lpstr>
      <vt:lpstr>Conversation example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Unsupervised speaker counting</vt:lpstr>
      <vt:lpstr>Evaluation metric</vt:lpstr>
      <vt:lpstr>Benchmark results</vt:lpstr>
      <vt:lpstr>Benchmark results</vt:lpstr>
      <vt:lpstr>Benchmark results</vt:lpstr>
      <vt:lpstr>Benchmark results</vt:lpstr>
      <vt:lpstr>Large scale crowdsourcing effort</vt:lpstr>
      <vt:lpstr>Large scale crowdsourcing results</vt:lpstr>
      <vt:lpstr>Computational latency</vt:lpstr>
      <vt:lpstr>Energy efficiency</vt:lpstr>
      <vt:lpstr>Use case 1: Crowd estimation</vt:lpstr>
      <vt:lpstr>Use case 2: Social log</vt:lpstr>
      <vt:lpstr>Use case 3: Speaker count patterns</vt:lpstr>
      <vt:lpstr>Conclusion</vt:lpstr>
      <vt:lpstr>Thank you</vt:lpstr>
    </vt:vector>
  </TitlesOfParts>
  <Company>WINLAB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Noreen DeCarlo</dc:creator>
  <cp:lastModifiedBy>chenren.xu</cp:lastModifiedBy>
  <cp:revision>475</cp:revision>
  <cp:lastPrinted>1899-12-30T00:00:00Z</cp:lastPrinted>
  <dcterms:created xsi:type="dcterms:W3CDTF">2008-01-02T19:00:50Z</dcterms:created>
  <dcterms:modified xsi:type="dcterms:W3CDTF">2013-09-16T11:35:12Z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2052-6.3.0.1705</vt:lpwstr>
  </property>
</Properties>
</file>