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24"/>
  </p:notesMasterIdLst>
  <p:handoutMasterIdLst>
    <p:handoutMasterId r:id="rId25"/>
  </p:handoutMasterIdLst>
  <p:sldIdLst>
    <p:sldId id="256" r:id="rId2"/>
    <p:sldId id="259" r:id="rId3"/>
    <p:sldId id="267" r:id="rId4"/>
    <p:sldId id="277" r:id="rId5"/>
    <p:sldId id="260" r:id="rId6"/>
    <p:sldId id="263" r:id="rId7"/>
    <p:sldId id="269" r:id="rId8"/>
    <p:sldId id="286" r:id="rId9"/>
    <p:sldId id="278" r:id="rId10"/>
    <p:sldId id="279" r:id="rId11"/>
    <p:sldId id="289" r:id="rId12"/>
    <p:sldId id="281" r:id="rId13"/>
    <p:sldId id="282" r:id="rId14"/>
    <p:sldId id="283" r:id="rId15"/>
    <p:sldId id="285" r:id="rId16"/>
    <p:sldId id="291" r:id="rId17"/>
    <p:sldId id="288" r:id="rId18"/>
    <p:sldId id="262" r:id="rId19"/>
    <p:sldId id="292" r:id="rId20"/>
    <p:sldId id="275" r:id="rId21"/>
    <p:sldId id="265" r:id="rId22"/>
    <p:sldId id="26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60451" autoAdjust="0"/>
  </p:normalViewPr>
  <p:slideViewPr>
    <p:cSldViewPr snapToGrid="0">
      <p:cViewPr varScale="1">
        <p:scale>
          <a:sx n="52" d="100"/>
          <a:sy n="52" d="100"/>
        </p:scale>
        <p:origin x="979" y="43"/>
      </p:cViewPr>
      <p:guideLst/>
    </p:cSldViewPr>
  </p:slideViewPr>
  <p:notesTextViewPr>
    <p:cViewPr>
      <p:scale>
        <a:sx n="1" d="1"/>
        <a:sy n="1" d="1"/>
      </p:scale>
      <p:origin x="0" y="0"/>
    </p:cViewPr>
  </p:notesTextViewPr>
  <p:notesViewPr>
    <p:cSldViewPr snapToGrid="0">
      <p:cViewPr varScale="1">
        <p:scale>
          <a:sx n="65" d="100"/>
          <a:sy n="65" d="100"/>
        </p:scale>
        <p:origin x="3154" y="6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a:extLst>
              <a:ext uri="{FF2B5EF4-FFF2-40B4-BE49-F238E27FC236}">
                <a16:creationId xmlns:a16="http://schemas.microsoft.com/office/drawing/2014/main" id="{0FBE9632-B56D-47FF-9130-FC101EEC63D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a:extLst>
              <a:ext uri="{FF2B5EF4-FFF2-40B4-BE49-F238E27FC236}">
                <a16:creationId xmlns:a16="http://schemas.microsoft.com/office/drawing/2014/main" id="{AB99364E-780A-40B2-8F5F-D1718469A0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6C1501D-9BCB-4093-B3D6-A46C505B4965}" type="datetimeFigureOut">
              <a:rPr lang="en-US" smtClean="0"/>
              <a:t>6/19/2019</a:t>
            </a:fld>
            <a:endParaRPr lang="en-US"/>
          </a:p>
        </p:txBody>
      </p:sp>
      <p:sp>
        <p:nvSpPr>
          <p:cNvPr id="4" name="页脚占位符 3">
            <a:extLst>
              <a:ext uri="{FF2B5EF4-FFF2-40B4-BE49-F238E27FC236}">
                <a16:creationId xmlns:a16="http://schemas.microsoft.com/office/drawing/2014/main" id="{EC8AD281-7738-46B9-8CD0-DF81A3AF4F6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灯片编号占位符 4">
            <a:extLst>
              <a:ext uri="{FF2B5EF4-FFF2-40B4-BE49-F238E27FC236}">
                <a16:creationId xmlns:a16="http://schemas.microsoft.com/office/drawing/2014/main" id="{5315EE16-A358-4A70-8CA5-2BA8D18EB3B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2A89573-95FC-418A-AF09-5F063C966A9B}" type="slidenum">
              <a:rPr lang="en-US" smtClean="0"/>
              <a:t>‹#›</a:t>
            </a:fld>
            <a:endParaRPr lang="en-US"/>
          </a:p>
        </p:txBody>
      </p:sp>
    </p:spTree>
    <p:extLst>
      <p:ext uri="{BB962C8B-B14F-4D97-AF65-F5344CB8AC3E}">
        <p14:creationId xmlns:p14="http://schemas.microsoft.com/office/powerpoint/2010/main" val="2549274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5A4A6C-C396-4378-BA2E-9355362F847A}" type="datetimeFigureOut">
              <a:rPr lang="en-US" smtClean="0"/>
              <a:t>6/19/2019</a:t>
            </a:fld>
            <a:endParaRPr 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729FCE-D06F-4D07-9DB2-59B1B147EFF5}" type="slidenum">
              <a:rPr lang="en-US" smtClean="0"/>
              <a:t>‹#›</a:t>
            </a:fld>
            <a:endParaRPr lang="en-US"/>
          </a:p>
        </p:txBody>
      </p:sp>
    </p:spTree>
    <p:extLst>
      <p:ext uri="{BB962C8B-B14F-4D97-AF65-F5344CB8AC3E}">
        <p14:creationId xmlns:p14="http://schemas.microsoft.com/office/powerpoint/2010/main" val="4280808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Good morning everyone, My name is Hansi Liu from RU. thanks for having here</a:t>
            </a:r>
          </a:p>
          <a:p>
            <a:endParaRPr lang="en-US" altLang="zh-CN" dirty="0"/>
          </a:p>
          <a:p>
            <a:r>
              <a:rPr lang="en-US" altLang="zh-CN" dirty="0"/>
              <a:t>Today I’d like to talk about an EXTENSTION work of a connected vehicle system that shares sensing information.</a:t>
            </a:r>
          </a:p>
          <a:p>
            <a:endParaRPr lang="en-US" altLang="zh-CN" dirty="0"/>
          </a:p>
          <a:p>
            <a:endParaRPr lang="en-US" altLang="zh-CN" dirty="0"/>
          </a:p>
        </p:txBody>
      </p:sp>
      <p:sp>
        <p:nvSpPr>
          <p:cNvPr id="4" name="灯片编号占位符 3"/>
          <p:cNvSpPr>
            <a:spLocks noGrp="1"/>
          </p:cNvSpPr>
          <p:nvPr>
            <p:ph type="sldNum" sz="quarter" idx="5"/>
          </p:nvPr>
        </p:nvSpPr>
        <p:spPr/>
        <p:txBody>
          <a:bodyPr/>
          <a:lstStyle/>
          <a:p>
            <a:fld id="{0C729FCE-D06F-4D07-9DB2-59B1B147EFF5}" type="slidenum">
              <a:rPr lang="en-US" smtClean="0"/>
              <a:t>1</a:t>
            </a:fld>
            <a:endParaRPr lang="en-US"/>
          </a:p>
        </p:txBody>
      </p:sp>
    </p:spTree>
    <p:extLst>
      <p:ext uri="{BB962C8B-B14F-4D97-AF65-F5344CB8AC3E}">
        <p14:creationId xmlns:p14="http://schemas.microsoft.com/office/powerpoint/2010/main" val="3559930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Siamese architecture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Modified ResNet-18</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dirty="0"/>
              <a:t>We get rid of some of the deeper layers so that the feature map (28x28) here is directly fed into the avg pool layer and the output feature size is 128 x 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10</a:t>
            </a:fld>
            <a:endParaRPr lang="en-US"/>
          </a:p>
        </p:txBody>
      </p:sp>
    </p:spTree>
    <p:extLst>
      <p:ext uri="{BB962C8B-B14F-4D97-AF65-F5344CB8AC3E}">
        <p14:creationId xmlns:p14="http://schemas.microsoft.com/office/powerpoint/2010/main" val="37525536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When y = 0, images are same, first half of the equation, we wish to features are as close as possible so that loss is minimized</a:t>
            </a:r>
          </a:p>
          <a:p>
            <a:endParaRPr lang="en-US" dirty="0"/>
          </a:p>
          <a:p>
            <a:r>
              <a:rPr lang="en-US" dirty="0"/>
              <a:t>When y = 1, images are not the same second ha</a:t>
            </a:r>
            <a:r>
              <a:rPr lang="en-US" altLang="zh-CN" dirty="0"/>
              <a:t>l</a:t>
            </a:r>
            <a:r>
              <a:rPr lang="en-US" dirty="0"/>
              <a:t>f of the equation</a:t>
            </a:r>
          </a:p>
          <a:p>
            <a:r>
              <a:rPr lang="en-US" altLang="zh-CN" dirty="0"/>
              <a:t>We which the difference between two features is larger than the margin, so that the loss is minimized</a:t>
            </a:r>
          </a:p>
          <a:p>
            <a:endParaRPr lang="en-US" dirty="0"/>
          </a:p>
          <a:p>
            <a:r>
              <a:rPr lang="en-US" altLang="zh-CN" dirty="0"/>
              <a:t>Margin is a parameter describe the “strictness” of the pulling and </a:t>
            </a:r>
            <a:r>
              <a:rPr lang="en-US" altLang="zh-CN" dirty="0" err="1"/>
              <a:t>pusing</a:t>
            </a:r>
            <a:r>
              <a:rPr lang="en-US" altLang="zh-CN" dirty="0"/>
              <a:t>, in </a:t>
            </a:r>
            <a:r>
              <a:rPr lang="en-US" altLang="zh-CN" dirty="0" err="1"/>
              <a:t>expeimtn</a:t>
            </a:r>
            <a:r>
              <a:rPr lang="en-US" altLang="zh-CN" dirty="0"/>
              <a:t>, we choose margin to be 0.2</a:t>
            </a:r>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11</a:t>
            </a:fld>
            <a:endParaRPr lang="en-US"/>
          </a:p>
        </p:txBody>
      </p:sp>
    </p:spTree>
    <p:extLst>
      <p:ext uri="{BB962C8B-B14F-4D97-AF65-F5344CB8AC3E}">
        <p14:creationId xmlns:p14="http://schemas.microsoft.com/office/powerpoint/2010/main" val="33419324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 just show the training architecture when we only  learn from appearance info, </a:t>
            </a:r>
            <a:r>
              <a:rPr lang="en-US" altLang="zh-CN" dirty="0" err="1"/>
              <a:t>ie</a:t>
            </a:r>
            <a:r>
              <a:rPr lang="en-US" altLang="zh-CN" dirty="0"/>
              <a:t> pixel value, </a:t>
            </a:r>
          </a:p>
          <a:p>
            <a:endParaRPr lang="en-US" dirty="0"/>
          </a:p>
          <a:p>
            <a:r>
              <a:rPr lang="en-US" dirty="0"/>
              <a:t>Notice that in </a:t>
            </a:r>
            <a:r>
              <a:rPr lang="en-US" dirty="0" err="1"/>
              <a:t>FusionEye</a:t>
            </a:r>
            <a:r>
              <a:rPr lang="en-US" dirty="0"/>
              <a:t> we have the estimated distance for each vehicle,</a:t>
            </a:r>
            <a:r>
              <a:rPr lang="zh-CN" altLang="en-US" dirty="0"/>
              <a:t> </a:t>
            </a:r>
            <a:r>
              <a:rPr lang="en-US" altLang="zh-CN" dirty="0"/>
              <a:t>how can we use this info?</a:t>
            </a:r>
            <a:endParaRPr lang="en-US" dirty="0"/>
          </a:p>
          <a:p>
            <a:endParaRPr lang="en-US" dirty="0"/>
          </a:p>
          <a:p>
            <a:r>
              <a:rPr lang="en-US" altLang="zh-CN" dirty="0"/>
              <a:t>Recall </a:t>
            </a:r>
            <a:r>
              <a:rPr lang="en-US" altLang="zh-CN" dirty="0" err="1"/>
              <a:t>fusionEyes</a:t>
            </a:r>
            <a:r>
              <a:rPr lang="en-US" altLang="zh-CN" dirty="0"/>
              <a:t> </a:t>
            </a:r>
            <a:r>
              <a:rPr lang="en-US" altLang="zh-CN" dirty="0" err="1"/>
              <a:t>dist</a:t>
            </a:r>
            <a:r>
              <a:rPr lang="en-US" altLang="zh-CN" dirty="0"/>
              <a:t> score is computed as the following:, compute the difference of longitudinal distance under the same coordinate system. The smaller the score is, the more likely that two vehicles are the same.</a:t>
            </a:r>
          </a:p>
          <a:p>
            <a:endParaRPr lang="en-US" dirty="0"/>
          </a:p>
          <a:p>
            <a:r>
              <a:rPr lang="en-US" dirty="0"/>
              <a:t>We realize that when computing the contrastive loss, we also calculate the distance between the output features. And we also wish the difference between similar vehicles re small. So we think maybe we can incorporate the spatial scores into the features, so that the difference between two features not only reflect appearance difference, but also this spatial score.</a:t>
            </a:r>
          </a:p>
          <a:p>
            <a:endParaRPr lang="en-US" dirty="0"/>
          </a:p>
          <a:p>
            <a:r>
              <a:rPr lang="en-US" dirty="0"/>
              <a:t>Introduce the transformation. So that when calculating the Euclidian distance, the last entry of the feature vector is essentially calculating the </a:t>
            </a:r>
            <a:r>
              <a:rPr lang="en-US" dirty="0" err="1"/>
              <a:t>dist</a:t>
            </a:r>
            <a:r>
              <a:rPr lang="en-US" dirty="0"/>
              <a:t> score.</a:t>
            </a:r>
          </a:p>
          <a:p>
            <a:endParaRPr lang="en-US" dirty="0"/>
          </a:p>
          <a:p>
            <a:r>
              <a:rPr lang="en-US" dirty="0"/>
              <a:t>Introduce Fully connected layer, the usage is to let the network figure out itself how much weight it should put on the spatial information.</a:t>
            </a:r>
          </a:p>
          <a:p>
            <a:endParaRPr lang="en-US" dirty="0"/>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12</a:t>
            </a:fld>
            <a:endParaRPr lang="en-US"/>
          </a:p>
        </p:txBody>
      </p:sp>
    </p:spTree>
    <p:extLst>
      <p:ext uri="{BB962C8B-B14F-4D97-AF65-F5344CB8AC3E}">
        <p14:creationId xmlns:p14="http://schemas.microsoft.com/office/powerpoint/2010/main" val="92234375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Assumptions:</a:t>
            </a:r>
          </a:p>
          <a:p>
            <a:pPr lvl="1"/>
            <a:r>
              <a:rPr lang="en-US" dirty="0"/>
              <a:t>Side by side driving</a:t>
            </a:r>
          </a:p>
          <a:p>
            <a:pPr lvl="1"/>
            <a:r>
              <a:rPr lang="en-US" dirty="0"/>
              <a:t>Few lane changes</a:t>
            </a:r>
          </a:p>
          <a:p>
            <a:pPr lvl="1"/>
            <a:r>
              <a:rPr lang="en-US" dirty="0"/>
              <a:t>Straight road</a:t>
            </a:r>
          </a:p>
          <a:p>
            <a:pPr lvl="1"/>
            <a:endParaRPr lang="en-US" dirty="0"/>
          </a:p>
          <a:p>
            <a:endParaRPr lang="en-US" dirty="0"/>
          </a:p>
          <a:p>
            <a:r>
              <a:rPr lang="en-US" dirty="0"/>
              <a:t>Data collection</a:t>
            </a:r>
          </a:p>
          <a:p>
            <a:pPr lvl="1"/>
            <a:r>
              <a:rPr lang="en-US" dirty="0"/>
              <a:t>NTP time synchronization</a:t>
            </a:r>
          </a:p>
          <a:p>
            <a:pPr lvl="1"/>
            <a:r>
              <a:rPr lang="en-US" dirty="0"/>
              <a:t>40-50mph speed</a:t>
            </a:r>
          </a:p>
          <a:p>
            <a:pPr lvl="1"/>
            <a:r>
              <a:rPr lang="en-US" dirty="0"/>
              <a:t>~2 hour video, ~2800 pairs of valid frames </a:t>
            </a:r>
          </a:p>
          <a:p>
            <a:pPr lvl="1"/>
            <a:r>
              <a:rPr lang="en-US" dirty="0"/>
              <a:t>~3.3G information exchanged</a:t>
            </a:r>
          </a:p>
          <a:p>
            <a:pPr lvl="1"/>
            <a:endParaRPr lang="en-US" dirty="0"/>
          </a:p>
          <a:p>
            <a:pPr lvl="0"/>
            <a:r>
              <a:rPr lang="en-US" dirty="0"/>
              <a:t>Show data </a:t>
            </a:r>
          </a:p>
          <a:p>
            <a:endParaRPr lang="en-US" dirty="0"/>
          </a:p>
          <a:p>
            <a:r>
              <a:rPr lang="en-US" dirty="0"/>
              <a:t>In order to learn from both appearance and spatial info, we construct a metadata format as shown here</a:t>
            </a:r>
          </a:p>
        </p:txBody>
      </p:sp>
      <p:sp>
        <p:nvSpPr>
          <p:cNvPr id="4" name="灯片编号占位符 3"/>
          <p:cNvSpPr>
            <a:spLocks noGrp="1"/>
          </p:cNvSpPr>
          <p:nvPr>
            <p:ph type="sldNum" sz="quarter" idx="5"/>
          </p:nvPr>
        </p:nvSpPr>
        <p:spPr/>
        <p:txBody>
          <a:bodyPr/>
          <a:lstStyle/>
          <a:p>
            <a:fld id="{0C729FCE-D06F-4D07-9DB2-59B1B147EFF5}" type="slidenum">
              <a:rPr lang="en-US" smtClean="0"/>
              <a:t>13</a:t>
            </a:fld>
            <a:endParaRPr lang="en-US"/>
          </a:p>
        </p:txBody>
      </p:sp>
    </p:spTree>
    <p:extLst>
      <p:ext uri="{BB962C8B-B14F-4D97-AF65-F5344CB8AC3E}">
        <p14:creationId xmlns:p14="http://schemas.microsoft.com/office/powerpoint/2010/main" val="30736274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Training history,</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Here we show the history of f-scores during training.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F-score here is compute by </a:t>
            </a:r>
            <a:r>
              <a:rPr lang="en-US" dirty="0" err="1"/>
              <a:t>tpr</a:t>
            </a:r>
            <a:r>
              <a:rPr lang="en-US" dirty="0"/>
              <a:t>, </a:t>
            </a:r>
            <a:r>
              <a:rPr lang="en-US" dirty="0" err="1"/>
              <a:t>fpr</a:t>
            </a:r>
            <a:r>
              <a:rPr lang="en-US" dirty="0"/>
              <a:t>, </a:t>
            </a:r>
            <a:r>
              <a:rPr lang="en-US" dirty="0" err="1"/>
              <a:t>tnr</a:t>
            </a:r>
            <a:r>
              <a:rPr lang="en-US" dirty="0"/>
              <a:t>, and </a:t>
            </a:r>
            <a:r>
              <a:rPr lang="en-US" dirty="0" err="1"/>
              <a:t>fnr</a:t>
            </a:r>
            <a:r>
              <a:rPr lang="en-US" dirty="0"/>
              <a:t>. Here </a:t>
            </a:r>
            <a:r>
              <a:rPr lang="en-US" dirty="0" err="1"/>
              <a:t>tpr</a:t>
            </a:r>
            <a:r>
              <a:rPr lang="en-US" dirty="0"/>
              <a:t> means….. you guys can infer the rest.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First we show when only learning from appearances, converge faster, 94% accuracy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Then we show when learning from both appearance and spatial info. Converges slower, as we are adding a new layer of FC layer and train that layer from scratch. The accuracy is 93%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Obviously, we see that deep learning features </a:t>
            </a:r>
          </a:p>
          <a:p>
            <a:endParaRPr lang="en-US" dirty="0"/>
          </a:p>
          <a:p>
            <a:r>
              <a:rPr lang="en-US" dirty="0"/>
              <a:t>Why spatial info doesn’t help much here?</a:t>
            </a:r>
          </a:p>
        </p:txBody>
      </p:sp>
      <p:sp>
        <p:nvSpPr>
          <p:cNvPr id="4" name="灯片编号占位符 3"/>
          <p:cNvSpPr>
            <a:spLocks noGrp="1"/>
          </p:cNvSpPr>
          <p:nvPr>
            <p:ph type="sldNum" sz="quarter" idx="5"/>
          </p:nvPr>
        </p:nvSpPr>
        <p:spPr/>
        <p:txBody>
          <a:bodyPr/>
          <a:lstStyle/>
          <a:p>
            <a:fld id="{0C729FCE-D06F-4D07-9DB2-59B1B147EFF5}" type="slidenum">
              <a:rPr lang="en-US" smtClean="0"/>
              <a:t>14</a:t>
            </a:fld>
            <a:endParaRPr lang="en-US"/>
          </a:p>
        </p:txBody>
      </p:sp>
    </p:spTree>
    <p:extLst>
      <p:ext uri="{BB962C8B-B14F-4D97-AF65-F5344CB8AC3E}">
        <p14:creationId xmlns:p14="http://schemas.microsoft.com/office/powerpoint/2010/main" val="41285512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To understand why distance is not helpful here, we compute ROC curve separately </a:t>
            </a:r>
          </a:p>
          <a:p>
            <a:endParaRPr lang="en-US" dirty="0"/>
          </a:p>
          <a:p>
            <a:r>
              <a:rPr lang="en-US" dirty="0"/>
              <a:t>Distance scores are not discriminative </a:t>
            </a:r>
          </a:p>
          <a:p>
            <a:r>
              <a:rPr lang="en-US" dirty="0"/>
              <a:t>Deep learned features are discriminative</a:t>
            </a:r>
          </a:p>
          <a:p>
            <a:endParaRPr lang="en-US" dirty="0"/>
          </a:p>
          <a:p>
            <a:r>
              <a:rPr lang="en-US" dirty="0"/>
              <a:t>What does it mean? Why kinematic info’s ROC curve is so bad but in </a:t>
            </a:r>
            <a:r>
              <a:rPr lang="en-US" dirty="0" err="1"/>
              <a:t>FusionEye</a:t>
            </a:r>
            <a:r>
              <a:rPr lang="en-US" dirty="0"/>
              <a:t> when we use these scores to merge we can still achieve ~86% acc?</a:t>
            </a:r>
          </a:p>
          <a:p>
            <a:endParaRPr lang="en-US" dirty="0"/>
          </a:p>
          <a:p>
            <a:r>
              <a:rPr lang="en-US" dirty="0"/>
              <a:t>Locally</a:t>
            </a:r>
          </a:p>
          <a:p>
            <a:r>
              <a:rPr lang="en-US" dirty="0"/>
              <a:t>Globally</a:t>
            </a:r>
          </a:p>
          <a:p>
            <a:endParaRPr lang="en-US" dirty="0"/>
          </a:p>
          <a:p>
            <a:endParaRPr lang="en-US" dirty="0"/>
          </a:p>
          <a:p>
            <a:r>
              <a:rPr lang="en-US" dirty="0"/>
              <a:t>What makes spatial info not discriminative? It turned out that GPS is noisy and estimated depth can be noisy. Further detail can be found in the paper and </a:t>
            </a:r>
            <a:r>
              <a:rPr lang="en-US" dirty="0" err="1"/>
              <a:t>FusionEye</a:t>
            </a:r>
            <a:r>
              <a:rPr lang="en-US" dirty="0"/>
              <a:t> paper </a:t>
            </a:r>
          </a:p>
        </p:txBody>
      </p:sp>
      <p:sp>
        <p:nvSpPr>
          <p:cNvPr id="4" name="灯片编号占位符 3"/>
          <p:cNvSpPr>
            <a:spLocks noGrp="1"/>
          </p:cNvSpPr>
          <p:nvPr>
            <p:ph type="sldNum" sz="quarter" idx="5"/>
          </p:nvPr>
        </p:nvSpPr>
        <p:spPr/>
        <p:txBody>
          <a:bodyPr/>
          <a:lstStyle/>
          <a:p>
            <a:fld id="{0C729FCE-D06F-4D07-9DB2-59B1B147EFF5}" type="slidenum">
              <a:rPr lang="en-US" smtClean="0"/>
              <a:t>15</a:t>
            </a:fld>
            <a:endParaRPr lang="en-US"/>
          </a:p>
        </p:txBody>
      </p:sp>
    </p:spTree>
    <p:extLst>
      <p:ext uri="{BB962C8B-B14F-4D97-AF65-F5344CB8AC3E}">
        <p14:creationId xmlns:p14="http://schemas.microsoft.com/office/powerpoint/2010/main" val="4223883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It’s never too ambitious to set these goals, we are </a:t>
            </a:r>
            <a:r>
              <a:rPr lang="en-US" dirty="0" err="1"/>
              <a:t>phd</a:t>
            </a:r>
            <a:r>
              <a:rPr lang="en-US" dirty="0"/>
              <a:t> students after all. Thank you very much</a:t>
            </a:r>
          </a:p>
        </p:txBody>
      </p:sp>
      <p:sp>
        <p:nvSpPr>
          <p:cNvPr id="4" name="灯片编号占位符 3"/>
          <p:cNvSpPr>
            <a:spLocks noGrp="1"/>
          </p:cNvSpPr>
          <p:nvPr>
            <p:ph type="sldNum" sz="quarter" idx="5"/>
          </p:nvPr>
        </p:nvSpPr>
        <p:spPr/>
        <p:txBody>
          <a:bodyPr/>
          <a:lstStyle/>
          <a:p>
            <a:fld id="{0C729FCE-D06F-4D07-9DB2-59B1B147EFF5}" type="slidenum">
              <a:rPr lang="en-US" smtClean="0"/>
              <a:t>16</a:t>
            </a:fld>
            <a:endParaRPr lang="en-US"/>
          </a:p>
        </p:txBody>
      </p:sp>
    </p:spTree>
    <p:extLst>
      <p:ext uri="{BB962C8B-B14F-4D97-AF65-F5344CB8AC3E}">
        <p14:creationId xmlns:p14="http://schemas.microsoft.com/office/powerpoint/2010/main" val="8620877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let’s discuss the system in detail, </a:t>
            </a:r>
          </a:p>
          <a:p>
            <a:r>
              <a:rPr lang="en-US" dirty="0"/>
              <a:t>The first component is perception generation</a:t>
            </a:r>
          </a:p>
          <a:p>
            <a:endParaRPr lang="en-US" dirty="0"/>
          </a:p>
          <a:p>
            <a:r>
              <a:rPr lang="en-US" dirty="0"/>
              <a:t>In the right is a typical front view of a vehicle driving on the road. </a:t>
            </a:r>
          </a:p>
          <a:p>
            <a:r>
              <a:rPr lang="en-US" dirty="0"/>
              <a:t>We first conduct vehicle detection using a pre-trained deep neural network called YOLO, which highlight each detected vehicle using a bounding box. We further assign an ID number to each vehicle</a:t>
            </a:r>
          </a:p>
          <a:p>
            <a:endParaRPr lang="en-US" dirty="0"/>
          </a:p>
          <a:p>
            <a:r>
              <a:rPr lang="en-US" dirty="0"/>
              <a:t>Then we determine each vehicle’s lane position by referring to the distance between the bounding box corner and the lane marker.(Show animation)</a:t>
            </a:r>
          </a:p>
          <a:p>
            <a:r>
              <a:rPr lang="en-US" dirty="0"/>
              <a:t>If the distance is small, then the vehicle is in the first left/right lane, if it’s larger than a threshold (here we choose the threshold to be 1/3 of the bounding box width), then the vehicle is in the second left/right lane or further. </a:t>
            </a:r>
          </a:p>
        </p:txBody>
      </p:sp>
      <p:sp>
        <p:nvSpPr>
          <p:cNvPr id="4" name="灯片编号占位符 3"/>
          <p:cNvSpPr>
            <a:spLocks noGrp="1"/>
          </p:cNvSpPr>
          <p:nvPr>
            <p:ph type="sldNum" sz="quarter" idx="5"/>
          </p:nvPr>
        </p:nvSpPr>
        <p:spPr/>
        <p:txBody>
          <a:bodyPr/>
          <a:lstStyle/>
          <a:p>
            <a:fld id="{0C729FCE-D06F-4D07-9DB2-59B1B147EFF5}" type="slidenum">
              <a:rPr lang="en-US" smtClean="0"/>
              <a:t>18</a:t>
            </a:fld>
            <a:endParaRPr lang="en-US"/>
          </a:p>
        </p:txBody>
      </p:sp>
    </p:spTree>
    <p:extLst>
      <p:ext uri="{BB962C8B-B14F-4D97-AF65-F5344CB8AC3E}">
        <p14:creationId xmlns:p14="http://schemas.microsoft.com/office/powerpoint/2010/main" val="7711289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Besides detecting vehicles for each view, we also estimated each vehicle’s distance. (here we are interested in the </a:t>
            </a:r>
            <a:r>
              <a:rPr lang="en-US" sz="1200" b="0" i="0" kern="1200" dirty="0">
                <a:solidFill>
                  <a:schemeClr val="tx1"/>
                </a:solidFill>
                <a:effectLst/>
                <a:latin typeface="+mn-lt"/>
                <a:ea typeface="+mn-ea"/>
                <a:cs typeface="+mn-cs"/>
              </a:rPr>
              <a:t>longitudinal </a:t>
            </a:r>
            <a:r>
              <a:rPr lang="en-US" sz="1200" b="0" i="0" kern="1200" dirty="0" err="1">
                <a:solidFill>
                  <a:schemeClr val="tx1"/>
                </a:solidFill>
                <a:effectLst/>
                <a:latin typeface="+mn-lt"/>
                <a:ea typeface="+mn-ea"/>
                <a:cs typeface="+mn-cs"/>
              </a:rPr>
              <a:t>distnace</a:t>
            </a:r>
            <a:r>
              <a:rPr lang="en-US" dirty="0"/>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Using camera projection geometry, Assume the world coordinate system is coincident with camera’s coordinate system.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need the lateral coordinates in pixel as well as lateral position in the real world coordinate to estimate a vehicle’s depth.</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(Show animation), as the diagram shows, we assume the observing vehicle and the detected vehicle is driving on the highway in a lane-keeping fashion,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lateral distance between them is approximately the lane width, as each vehicle intends to drive in the center of the lane.</a:t>
            </a:r>
          </a:p>
          <a:p>
            <a:endParaRPr lang="en-US" dirty="0"/>
          </a:p>
          <a:p>
            <a:r>
              <a:rPr lang="en-US" dirty="0"/>
              <a:t>Using this approximation, we able to estimate each detected vehicle’s depth.(Show formula)</a:t>
            </a:r>
          </a:p>
          <a:p>
            <a:endParaRPr lang="en-US" dirty="0"/>
          </a:p>
          <a:p>
            <a:r>
              <a:rPr lang="en-US" dirty="0"/>
              <a:t>Using each vehicle’s depth, and lane level position, we able to construct individual topology for each observing vehicle, (Show animation)</a:t>
            </a:r>
          </a:p>
        </p:txBody>
      </p:sp>
      <p:sp>
        <p:nvSpPr>
          <p:cNvPr id="4" name="灯片编号占位符 3"/>
          <p:cNvSpPr>
            <a:spLocks noGrp="1"/>
          </p:cNvSpPr>
          <p:nvPr>
            <p:ph type="sldNum" sz="quarter" idx="5"/>
          </p:nvPr>
        </p:nvSpPr>
        <p:spPr/>
        <p:txBody>
          <a:bodyPr/>
          <a:lstStyle/>
          <a:p>
            <a:fld id="{0C729FCE-D06F-4D07-9DB2-59B1B147EFF5}" type="slidenum">
              <a:rPr lang="en-US" smtClean="0"/>
              <a:t>19</a:t>
            </a:fld>
            <a:endParaRPr lang="en-US"/>
          </a:p>
        </p:txBody>
      </p:sp>
    </p:spTree>
    <p:extLst>
      <p:ext uri="{BB962C8B-B14F-4D97-AF65-F5344CB8AC3E}">
        <p14:creationId xmlns:p14="http://schemas.microsoft.com/office/powerpoint/2010/main" val="109632214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we show a merging example. Here are the two front views from two observing vehicle, and their individual topology</a:t>
            </a:r>
          </a:p>
          <a:p>
            <a:endParaRPr lang="en-US" dirty="0"/>
          </a:p>
          <a:p>
            <a:r>
              <a:rPr lang="en-US" dirty="0"/>
              <a:t>First we merge the two views using depth </a:t>
            </a:r>
            <a:r>
              <a:rPr lang="en-US" dirty="0" err="1"/>
              <a:t>socre</a:t>
            </a:r>
            <a:r>
              <a:rPr lang="en-US" dirty="0"/>
              <a:t> only, (show animation)</a:t>
            </a:r>
          </a:p>
          <a:p>
            <a:r>
              <a:rPr lang="en-US" dirty="0"/>
              <a:t>We found that 3-6 is falsely matched</a:t>
            </a:r>
            <a:br>
              <a:rPr lang="en-US" dirty="0"/>
            </a:br>
            <a:endParaRPr lang="en-US" dirty="0"/>
          </a:p>
          <a:p>
            <a:r>
              <a:rPr lang="en-US" dirty="0"/>
              <a:t>Then let’s use depth, color histogram and SURF score(Show </a:t>
            </a:r>
            <a:r>
              <a:rPr lang="en-US" dirty="0" err="1"/>
              <a:t>anumation</a:t>
            </a:r>
            <a:r>
              <a:rPr lang="en-US" dirty="0"/>
              <a:t>)</a:t>
            </a:r>
          </a:p>
          <a:p>
            <a:r>
              <a:rPr lang="en-US" dirty="0"/>
              <a:t>This time we got correctly associate every pair of vehicles.</a:t>
            </a:r>
          </a:p>
          <a:p>
            <a:endParaRPr lang="en-US" dirty="0"/>
          </a:p>
          <a:p>
            <a:r>
              <a:rPr lang="en-US" dirty="0"/>
              <a:t>Using the correct association, we are able to construct the merged topology as shown here(show animation)</a:t>
            </a:r>
          </a:p>
        </p:txBody>
      </p:sp>
      <p:sp>
        <p:nvSpPr>
          <p:cNvPr id="4" name="灯片编号占位符 3"/>
          <p:cNvSpPr>
            <a:spLocks noGrp="1"/>
          </p:cNvSpPr>
          <p:nvPr>
            <p:ph type="sldNum" sz="quarter" idx="5"/>
          </p:nvPr>
        </p:nvSpPr>
        <p:spPr/>
        <p:txBody>
          <a:bodyPr/>
          <a:lstStyle/>
          <a:p>
            <a:fld id="{0C729FCE-D06F-4D07-9DB2-59B1B147EFF5}" type="slidenum">
              <a:rPr lang="en-US" smtClean="0"/>
              <a:t>20</a:t>
            </a:fld>
            <a:endParaRPr lang="en-US"/>
          </a:p>
        </p:txBody>
      </p:sp>
    </p:spTree>
    <p:extLst>
      <p:ext uri="{BB962C8B-B14F-4D97-AF65-F5344CB8AC3E}">
        <p14:creationId xmlns:p14="http://schemas.microsoft.com/office/powerpoint/2010/main" val="1862920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It all began with the sensing range.</a:t>
            </a:r>
          </a:p>
          <a:p>
            <a:r>
              <a:rPr lang="en-US" dirty="0"/>
              <a:t>These days, A smart vehicle is equipped with various sensors to be aware of the surroundings</a:t>
            </a:r>
          </a:p>
          <a:p>
            <a:endParaRPr lang="en-US" dirty="0"/>
          </a:p>
          <a:p>
            <a:r>
              <a:rPr lang="en-US" dirty="0"/>
              <a:t>Although these sensors allow certain level of situation awareness, each individual vehicle’s sensing range is limited, which poses hazards on safety driving environments.</a:t>
            </a:r>
          </a:p>
          <a:p>
            <a:endParaRPr lang="en-US" dirty="0"/>
          </a:p>
          <a:p>
            <a:r>
              <a:rPr lang="en-US" dirty="0"/>
              <a:t>Animation example</a:t>
            </a:r>
          </a:p>
          <a:p>
            <a:endParaRPr lang="en-US" dirty="0"/>
          </a:p>
          <a:p>
            <a:r>
              <a:rPr lang="en-US" dirty="0"/>
              <a:t>How to prevent such hazards? – sharing perceptions between vehicles</a:t>
            </a:r>
          </a:p>
        </p:txBody>
      </p:sp>
      <p:sp>
        <p:nvSpPr>
          <p:cNvPr id="4" name="灯片编号占位符 3"/>
          <p:cNvSpPr>
            <a:spLocks noGrp="1"/>
          </p:cNvSpPr>
          <p:nvPr>
            <p:ph type="sldNum" sz="quarter" idx="5"/>
          </p:nvPr>
        </p:nvSpPr>
        <p:spPr/>
        <p:txBody>
          <a:bodyPr/>
          <a:lstStyle/>
          <a:p>
            <a:fld id="{0C729FCE-D06F-4D07-9DB2-59B1B147EFF5}" type="slidenum">
              <a:rPr lang="en-US" smtClean="0"/>
              <a:t>2</a:t>
            </a:fld>
            <a:endParaRPr lang="en-US"/>
          </a:p>
        </p:txBody>
      </p:sp>
    </p:spTree>
    <p:extLst>
      <p:ext uri="{BB962C8B-B14F-4D97-AF65-F5344CB8AC3E}">
        <p14:creationId xmlns:p14="http://schemas.microsoft.com/office/powerpoint/2010/main" val="350470745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Now its time to show the accuracy and bandwidth trade offs</a:t>
            </a:r>
          </a:p>
          <a:p>
            <a:r>
              <a:rPr lang="en-US" dirty="0"/>
              <a:t>Let’s first focus on accuracy first</a:t>
            </a:r>
          </a:p>
          <a:p>
            <a:r>
              <a:rPr lang="en-US" dirty="0"/>
              <a:t>The figure on the left presents precision, recall, and F-scores for 4 merging policies in which different combinations of features that are used to compute the edge scores in the bipartite graph.</a:t>
            </a:r>
          </a:p>
          <a:p>
            <a:endParaRPr lang="en-US" dirty="0"/>
          </a:p>
          <a:p>
            <a:r>
              <a:rPr lang="en-US" dirty="0"/>
              <a:t>The best accuracy comes with </a:t>
            </a:r>
            <a:r>
              <a:rPr lang="en-US" dirty="0" err="1"/>
              <a:t>depth+colorHist+surf</a:t>
            </a:r>
            <a:r>
              <a:rPr lang="en-US" dirty="0"/>
              <a:t>, which is 0.88 in terms of f-score</a:t>
            </a:r>
          </a:p>
          <a:p>
            <a:endParaRPr lang="en-US" dirty="0"/>
          </a:p>
          <a:p>
            <a:r>
              <a:rPr lang="en-US" dirty="0"/>
              <a:t>We notice that in general the performance of the merging algorithm improves as we incorporate more fine-grained descriptors to compute edge scores.</a:t>
            </a:r>
          </a:p>
          <a:p>
            <a:r>
              <a:rPr lang="en-US" dirty="0"/>
              <a:t>Naturally, the merging accuracy improves as the description of a vehicle becomes more comprehensive and robust as more information is taken into account. But the improvement in terms of accuracy is only marginal.</a:t>
            </a:r>
          </a:p>
          <a:p>
            <a:r>
              <a:rPr lang="en-US" dirty="0"/>
              <a:t>(also notice, the last combination, (</a:t>
            </a:r>
            <a:r>
              <a:rPr lang="en-US" dirty="0" err="1"/>
              <a:t>depth+chist+sift</a:t>
            </a:r>
            <a:r>
              <a:rPr lang="en-US" dirty="0"/>
              <a:t>) gives us slightly worse performance.)</a:t>
            </a:r>
          </a:p>
          <a:p>
            <a:endParaRPr lang="en-US" dirty="0"/>
          </a:p>
          <a:p>
            <a:r>
              <a:rPr lang="en-US" dirty="0"/>
              <a:t>We are also interested how much information is shared to achieve such accuracy. The figure on the right presents the average transmitted data size for a video frame. </a:t>
            </a:r>
          </a:p>
          <a:p>
            <a:r>
              <a:rPr lang="en-US" dirty="0"/>
              <a:t>We can see that the first two combinations uses much less data size. (around hundreds of bytes) While the SURF and SIFT features consumes significantly more bandwidth(average of more than 10k bytes) during transmission.</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21</a:t>
            </a:fld>
            <a:endParaRPr lang="en-US"/>
          </a:p>
        </p:txBody>
      </p:sp>
    </p:spTree>
    <p:extLst>
      <p:ext uri="{BB962C8B-B14F-4D97-AF65-F5344CB8AC3E}">
        <p14:creationId xmlns:p14="http://schemas.microsoft.com/office/powerpoint/2010/main" val="10338995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we also care about other statistics such as latency and packet error rate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Recall latency</a:t>
            </a:r>
            <a:r>
              <a:rPr lang="en-US" sz="1200" dirty="0"/>
              <a:t>: the duration from the time a video frame is grabbed by the camera till all necessary information is received by the receiver side so that the merging process can start.</a:t>
            </a:r>
            <a:endParaRPr lang="en-US" dirty="0"/>
          </a:p>
          <a:p>
            <a:r>
              <a:rPr lang="en-US" dirty="0"/>
              <a:t>We also observe that the more comprehensive the criterion is, the higher the latency becomes. </a:t>
            </a:r>
          </a:p>
          <a:p>
            <a:r>
              <a:rPr lang="en-US" dirty="0"/>
              <a:t>The baseline latency is shown in blue for each bar, which consists of image processing time including vehicle detection using YOLO, estimating depth value according to the bounding box coordinates as well as computing SIFT/SURF descriptors for that bounding box patch.</a:t>
            </a:r>
          </a:p>
          <a:p>
            <a:endParaRPr lang="en-US" dirty="0"/>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is packet error rate: </a:t>
            </a:r>
            <a:r>
              <a:rPr lang="en-US" sz="1200" dirty="0"/>
              <a:t>the ratio of the number of dropped packets to the total number of transmitted packets of a certain type of feature combination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We observe that since surf and sift packets are more bandwidth </a:t>
            </a:r>
            <a:r>
              <a:rPr lang="en-US" sz="1200" dirty="0" err="1"/>
              <a:t>comsuming</a:t>
            </a:r>
            <a:r>
              <a:rPr lang="en-US" sz="1200" dirty="0"/>
              <a:t>, those packets are more easily to be dropped during the transmission.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Recall that SIFT/SURF features only offer slightly better accuracy, the transmission analysis here gives us an insight that maybe SURF/SIFT features does not provide a big win in terms of accuracy-bandwidth trade off.</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22</a:t>
            </a:fld>
            <a:endParaRPr lang="en-US"/>
          </a:p>
        </p:txBody>
      </p:sp>
    </p:spTree>
    <p:extLst>
      <p:ext uri="{BB962C8B-B14F-4D97-AF65-F5344CB8AC3E}">
        <p14:creationId xmlns:p14="http://schemas.microsoft.com/office/powerpoint/2010/main" val="6899997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Recently there are numbers of works that focusing on sharing information for connected vehicle systems. (don’t say ”perception sharing”)</a:t>
            </a:r>
          </a:p>
          <a:p>
            <a:r>
              <a:rPr lang="en-US" dirty="0"/>
              <a:t>The main goal of these works is to share each participating vehicle’s information with each other and construct a more complete view</a:t>
            </a:r>
          </a:p>
          <a:p>
            <a:endParaRPr lang="en-US" dirty="0"/>
          </a:p>
          <a:p>
            <a:r>
              <a:rPr lang="en-US" dirty="0"/>
              <a:t>We categorize these works into two categories.</a:t>
            </a:r>
          </a:p>
          <a:p>
            <a:pPr marL="228600" indent="-228600">
              <a:buAutoNum type="arabicPeriod"/>
            </a:pPr>
            <a:r>
              <a:rPr lang="en-US" dirty="0"/>
              <a:t>DSRC based sharing: its own information only</a:t>
            </a:r>
          </a:p>
          <a:p>
            <a:pPr marL="228600" indent="-228600">
              <a:buAutoNum type="arabicPeriod"/>
            </a:pPr>
            <a:r>
              <a:rPr lang="en-US" dirty="0"/>
              <a:t>Sensor sharing: not only its own, but also the surrounding information</a:t>
            </a:r>
          </a:p>
        </p:txBody>
      </p:sp>
      <p:sp>
        <p:nvSpPr>
          <p:cNvPr id="4" name="灯片编号占位符 3"/>
          <p:cNvSpPr>
            <a:spLocks noGrp="1"/>
          </p:cNvSpPr>
          <p:nvPr>
            <p:ph type="sldNum" sz="quarter" idx="5"/>
          </p:nvPr>
        </p:nvSpPr>
        <p:spPr/>
        <p:txBody>
          <a:bodyPr/>
          <a:lstStyle/>
          <a:p>
            <a:fld id="{0C729FCE-D06F-4D07-9DB2-59B1B147EFF5}" type="slidenum">
              <a:rPr lang="en-US" smtClean="0"/>
              <a:t>3</a:t>
            </a:fld>
            <a:endParaRPr lang="en-US"/>
          </a:p>
        </p:txBody>
      </p:sp>
    </p:spTree>
    <p:extLst>
      <p:ext uri="{BB962C8B-B14F-4D97-AF65-F5344CB8AC3E}">
        <p14:creationId xmlns:p14="http://schemas.microsoft.com/office/powerpoint/2010/main" val="23369996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&lt;Stress the importance of correct merging&gt;</a:t>
            </a:r>
          </a:p>
          <a:p>
            <a:endParaRPr lang="en-US" dirty="0"/>
          </a:p>
          <a:p>
            <a:r>
              <a:rPr lang="en-US" dirty="0"/>
              <a:t>Here we are more interested in camera sensing and sharing, since camera is ubiquitous and usually don’t need special configurations.</a:t>
            </a:r>
          </a:p>
          <a:p>
            <a:endParaRPr lang="en-US" dirty="0"/>
          </a:p>
          <a:p>
            <a:r>
              <a:rPr lang="en-US" dirty="0"/>
              <a:t>The basic idea of sharing and merging is as follows:</a:t>
            </a:r>
          </a:p>
          <a:p>
            <a:r>
              <a:rPr lang="en-US" dirty="0"/>
              <a:t>(Show animation)</a:t>
            </a:r>
          </a:p>
          <a:p>
            <a:endParaRPr lang="en-US" dirty="0"/>
          </a:p>
          <a:p>
            <a:r>
              <a:rPr lang="en-US" dirty="0"/>
              <a:t>During the merging step it’s important to identify whether two vehicles are the same or not. This is usually an verification or association task.</a:t>
            </a:r>
          </a:p>
          <a:p>
            <a:endParaRPr lang="en-US" dirty="0"/>
          </a:p>
          <a:p>
            <a:r>
              <a:rPr lang="en-US" dirty="0"/>
              <a:t>After correct merging, a global view is construct and now the blue can see the red.</a:t>
            </a:r>
          </a:p>
          <a:p>
            <a:endParaRPr lang="en-US" dirty="0"/>
          </a:p>
          <a:p>
            <a:endParaRPr lang="en-US" dirty="0"/>
          </a:p>
          <a:p>
            <a:r>
              <a:rPr lang="en-US" dirty="0"/>
              <a:t>[Need to show why merging is challenge. first show an easy merging example by putting two cars close to each other, then a more challenging example, by changing all the vehicle to black, with large position errors, so that after the copy moving the two vehicles are not overlapping.]</a:t>
            </a:r>
          </a:p>
        </p:txBody>
      </p:sp>
      <p:sp>
        <p:nvSpPr>
          <p:cNvPr id="4" name="灯片编号占位符 3"/>
          <p:cNvSpPr>
            <a:spLocks noGrp="1"/>
          </p:cNvSpPr>
          <p:nvPr>
            <p:ph type="sldNum" sz="quarter" idx="5"/>
          </p:nvPr>
        </p:nvSpPr>
        <p:spPr/>
        <p:txBody>
          <a:bodyPr/>
          <a:lstStyle/>
          <a:p>
            <a:fld id="{0C729FCE-D06F-4D07-9DB2-59B1B147EFF5}" type="slidenum">
              <a:rPr lang="en-US" smtClean="0"/>
              <a:t>4</a:t>
            </a:fld>
            <a:endParaRPr lang="en-US"/>
          </a:p>
        </p:txBody>
      </p:sp>
    </p:spTree>
    <p:extLst>
      <p:ext uri="{BB962C8B-B14F-4D97-AF65-F5344CB8AC3E}">
        <p14:creationId xmlns:p14="http://schemas.microsoft.com/office/powerpoint/2010/main" val="220877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 </a:t>
            </a:r>
            <a:r>
              <a:rPr lang="en-US" altLang="zh-CN" dirty="0"/>
              <a:t>the</a:t>
            </a:r>
            <a:r>
              <a:rPr lang="en-US" dirty="0"/>
              <a:t> previous work, we proposed a system called </a:t>
            </a:r>
            <a:r>
              <a:rPr lang="en-US" dirty="0" err="1"/>
              <a:t>FusionEye</a:t>
            </a:r>
            <a:r>
              <a:rPr lang="en-US" dirty="0"/>
              <a:t>, which explores the design space of a perception sharing system as well as the merging accuracy and bandwidth trade-offs</a:t>
            </a:r>
          </a:p>
          <a:p>
            <a:endParaRPr lang="en-US" dirty="0"/>
          </a:p>
          <a:p>
            <a:r>
              <a:rPr lang="en-US" dirty="0"/>
              <a:t>The system has three major components: Perception Generation, Perception Sharing and Topology Fusion.</a:t>
            </a:r>
          </a:p>
          <a:p>
            <a:endParaRPr lang="en-US" dirty="0"/>
          </a:p>
          <a:p>
            <a:r>
              <a:rPr lang="en-US" dirty="0"/>
              <a:t>In Perception Generation: we first detect the vehicles for individual views, then we extract various features for the detected vehicles.</a:t>
            </a:r>
          </a:p>
          <a:p>
            <a:r>
              <a:rPr lang="en-US" dirty="0"/>
              <a:t>Then in the perception sharing component we share these features via wireless network to allow these information to be merged and fused at one end, which comes to the third component: Topology fusion.</a:t>
            </a:r>
          </a:p>
          <a:p>
            <a:endParaRPr lang="en-US" dirty="0"/>
          </a:p>
          <a:p>
            <a:r>
              <a:rPr lang="en-US" dirty="0"/>
              <a:t>In the topology fusion component, we proposed a bipartite merging algorithm that associate vehicles from two views.</a:t>
            </a:r>
          </a:p>
          <a:p>
            <a:r>
              <a:rPr lang="en-US" dirty="0"/>
              <a:t>An advantage of this bipartite merging algorithm is that it supports various features representations as the edge score here represents similarity and can be computed by different combinations of features.</a:t>
            </a:r>
          </a:p>
          <a:p>
            <a:endParaRPr lang="en-US" dirty="0"/>
          </a:p>
          <a:p>
            <a:r>
              <a:rPr lang="en-US" dirty="0"/>
              <a:t>And this allows us to explore the accuracy-bandwidth trade-off, to find out what information shall be shared to achieve accurate and efficient merging.</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5</a:t>
            </a:fld>
            <a:endParaRPr lang="en-US"/>
          </a:p>
        </p:txBody>
      </p:sp>
    </p:spTree>
    <p:extLst>
      <p:ext uri="{BB962C8B-B14F-4D97-AF65-F5344CB8AC3E}">
        <p14:creationId xmlns:p14="http://schemas.microsoft.com/office/powerpoint/2010/main" val="4334880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Here let’s take a closer look at the bipartite merging algorithm</a:t>
            </a:r>
          </a:p>
          <a:p>
            <a:endParaRPr lang="en-US" dirty="0"/>
          </a:p>
          <a:p>
            <a:r>
              <a:rPr lang="en-US" dirty="0"/>
              <a:t>as the bipartite graph shows, </a:t>
            </a:r>
          </a:p>
          <a:p>
            <a:r>
              <a:rPr lang="en-US" dirty="0"/>
              <a:t>each node represents a detected vehicle, and different color denotes different views. </a:t>
            </a:r>
          </a:p>
          <a:p>
            <a:r>
              <a:rPr lang="en-US" dirty="0"/>
              <a:t>The edge scores describes two vehicles dissimilarity, the less the score is, the more similar they are.</a:t>
            </a:r>
          </a:p>
          <a:p>
            <a:endParaRPr lang="en-US" dirty="0"/>
          </a:p>
          <a:p>
            <a:r>
              <a:rPr lang="en-US" dirty="0"/>
              <a:t>This fully connected bipartite graph contains all the potential association pairs for all the detected vehicles in two views. We prune this bipartite graph such that it becomes an optimal matching that has minimum sum of scores (Show animation)</a:t>
            </a:r>
          </a:p>
          <a:p>
            <a:endParaRPr lang="en-US" dirty="0"/>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6</a:t>
            </a:fld>
            <a:endParaRPr lang="en-US"/>
          </a:p>
        </p:txBody>
      </p:sp>
    </p:spTree>
    <p:extLst>
      <p:ext uri="{BB962C8B-B14F-4D97-AF65-F5344CB8AC3E}">
        <p14:creationId xmlns:p14="http://schemas.microsoft.com/office/powerpoint/2010/main" val="33389276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In more details, let’s take a look at the edges of the </a:t>
            </a:r>
            <a:r>
              <a:rPr lang="en-US" altLang="zh-CN" dirty="0"/>
              <a:t>bipartite graph</a:t>
            </a:r>
            <a:endParaRPr lang="en-US" dirty="0"/>
          </a:p>
          <a:p>
            <a:r>
              <a:rPr lang="en-US" dirty="0"/>
              <a:t>The edge scores are computed using different features of the detected vehicles</a:t>
            </a:r>
          </a:p>
          <a:p>
            <a:endParaRPr lang="en-US" dirty="0"/>
          </a:p>
          <a:p>
            <a:r>
              <a:rPr lang="en-US" dirty="0"/>
              <a:t>Spatial score: we convert two vehicles depth to the same coordinate system and compute their differences, the smaller the score is, the more likely the two cars are at the same place.</a:t>
            </a:r>
          </a:p>
          <a:p>
            <a:endParaRPr lang="en-US" dirty="0"/>
          </a:p>
          <a:p>
            <a:r>
              <a:rPr lang="en-US" dirty="0"/>
              <a:t>Color score: we extract color histogram for each vehicle using 24 bins, and compute the Euclidian distance between two normalized color histogram vector.</a:t>
            </a:r>
          </a:p>
          <a:p>
            <a:endParaRPr lang="en-US" dirty="0"/>
          </a:p>
          <a:p>
            <a:r>
              <a:rPr lang="en-US" dirty="0" err="1"/>
              <a:t>Keypoints</a:t>
            </a:r>
            <a:r>
              <a:rPr lang="en-US" dirty="0"/>
              <a:t>: we compute the average difference for all the </a:t>
            </a:r>
            <a:r>
              <a:rPr lang="en-US" dirty="0" err="1"/>
              <a:t>keypoint</a:t>
            </a:r>
            <a:r>
              <a:rPr lang="en-US" dirty="0"/>
              <a:t> matches from two detected vehicles.</a:t>
            </a:r>
          </a:p>
          <a:p>
            <a:endParaRPr lang="en-US" dirty="0"/>
          </a:p>
          <a:p>
            <a:r>
              <a:rPr lang="en-US" dirty="0"/>
              <a:t>In the bipartite merging algorithm, we use different combinations of these scores.</a:t>
            </a:r>
          </a:p>
        </p:txBody>
      </p:sp>
      <p:sp>
        <p:nvSpPr>
          <p:cNvPr id="4" name="灯片编号占位符 3"/>
          <p:cNvSpPr>
            <a:spLocks noGrp="1"/>
          </p:cNvSpPr>
          <p:nvPr>
            <p:ph type="sldNum" sz="quarter" idx="5"/>
          </p:nvPr>
        </p:nvSpPr>
        <p:spPr/>
        <p:txBody>
          <a:bodyPr/>
          <a:lstStyle/>
          <a:p>
            <a:fld id="{0C729FCE-D06F-4D07-9DB2-59B1B147EFF5}" type="slidenum">
              <a:rPr lang="en-US" smtClean="0"/>
              <a:t>7</a:t>
            </a:fld>
            <a:endParaRPr lang="en-US"/>
          </a:p>
        </p:txBody>
      </p:sp>
    </p:spTree>
    <p:extLst>
      <p:ext uri="{BB962C8B-B14F-4D97-AF65-F5344CB8AC3E}">
        <p14:creationId xmlns:p14="http://schemas.microsoft.com/office/powerpoint/2010/main" val="3790778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dirty="0"/>
              <a:t>Unfortunately, the bipartite merging has limitations</a:t>
            </a:r>
          </a:p>
          <a:p>
            <a:endParaRPr lang="en-US" dirty="0"/>
          </a:p>
          <a:p>
            <a:r>
              <a:rPr lang="en-US" dirty="0"/>
              <a:t>As we know, the algorithm always find the match that has the minimum sum of edge scores, even if two sides’ vehicles are different.</a:t>
            </a:r>
          </a:p>
          <a:p>
            <a:endParaRPr lang="en-US" dirty="0"/>
          </a:p>
          <a:p>
            <a:r>
              <a:rPr lang="en-US" dirty="0"/>
              <a:t>Thus we need to find a good threshold to further prune the false positive edges,</a:t>
            </a:r>
          </a:p>
          <a:p>
            <a:r>
              <a:rPr lang="en-US" dirty="0"/>
              <a:t>However, from the experiments we notice current metrics cannot provide us with discriminative edge scores, which means we cannot find a good threshold heuristically for further pruning </a:t>
            </a:r>
            <a:r>
              <a:rPr lang="en-US" altLang="zh-CN" dirty="0"/>
              <a:t>and the false positives cannot be eliminated.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what should we do? How to find better representations to describe dissimilarity?</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8</a:t>
            </a:fld>
            <a:endParaRPr lang="en-US"/>
          </a:p>
        </p:txBody>
      </p:sp>
    </p:spTree>
    <p:extLst>
      <p:ext uri="{BB962C8B-B14F-4D97-AF65-F5344CB8AC3E}">
        <p14:creationId xmlns:p14="http://schemas.microsoft.com/office/powerpoint/2010/main" val="22040308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a:t>Well, if we take a closer look at this merging task, we’ll find it is essentially a verification problem, which is given two images, identify whether the objects are the same or not.</a:t>
            </a:r>
          </a:p>
          <a:p>
            <a:endParaRPr lang="en-US" dirty="0"/>
          </a:p>
          <a:p>
            <a:r>
              <a:rPr lang="en-US" dirty="0"/>
              <a:t>If the objects are faces, then it’s a face verification or reidentification problem. In recent work of face verification, deep learning architectures are widely adopted to extract robust features. There are Siamese architectures, which trains on image pairs and triplet architectures, which trains on image triplets, the basic idea for these architectures is to learn a metric such that same faces are close to each other while difference faces are far from each other.</a:t>
            </a:r>
          </a:p>
          <a:p>
            <a:endParaRPr lang="en-US" dirty="0"/>
          </a:p>
          <a:p>
            <a:r>
              <a:rPr lang="en-US" dirty="0"/>
              <a:t>Here we care about more about vehicles, recent work on vehicle verification focuses more on surveillance reidentification, which is identify if the vehicle images taken from multiple surveillance cameras belong to the same vehicle. In this domain, not only appearances information is useful, unique ID </a:t>
            </a:r>
            <a:r>
              <a:rPr lang="en-US" altLang="zh-CN" dirty="0"/>
              <a:t>such as license plate number</a:t>
            </a:r>
            <a:r>
              <a:rPr lang="zh-CN" altLang="en-US" dirty="0"/>
              <a:t>，</a:t>
            </a:r>
            <a:r>
              <a:rPr lang="en-US" altLang="zh-CN" dirty="0"/>
              <a:t>or spatial information such as trajectory is also useful to represent a vehicle. And these representations can be used to infer the similarity of vehicle images.</a:t>
            </a:r>
          </a:p>
          <a:p>
            <a:endParaRPr lang="en-US" dirty="0"/>
          </a:p>
          <a:p>
            <a:r>
              <a:rPr lang="en-US" altLang="zh-CN" dirty="0"/>
              <a:t>Our work is different than the surveillance verification.  How?</a:t>
            </a:r>
            <a:br>
              <a:rPr lang="en-US" altLang="zh-CN" dirty="0"/>
            </a:br>
            <a:endParaRPr lang="en-US" altLang="zh-CN" dirty="0"/>
          </a:p>
          <a:p>
            <a:r>
              <a:rPr lang="en-US" dirty="0"/>
              <a:t>So we incorporate face verification’s method along with useful spatial information to identify similarity.</a:t>
            </a:r>
          </a:p>
          <a:p>
            <a:endParaRPr lang="en-US" dirty="0"/>
          </a:p>
        </p:txBody>
      </p:sp>
      <p:sp>
        <p:nvSpPr>
          <p:cNvPr id="4" name="灯片编号占位符 3"/>
          <p:cNvSpPr>
            <a:spLocks noGrp="1"/>
          </p:cNvSpPr>
          <p:nvPr>
            <p:ph type="sldNum" sz="quarter" idx="5"/>
          </p:nvPr>
        </p:nvSpPr>
        <p:spPr/>
        <p:txBody>
          <a:bodyPr/>
          <a:lstStyle/>
          <a:p>
            <a:fld id="{0C729FCE-D06F-4D07-9DB2-59B1B147EFF5}" type="slidenum">
              <a:rPr lang="en-US" smtClean="0"/>
              <a:t>9</a:t>
            </a:fld>
            <a:endParaRPr lang="en-US"/>
          </a:p>
        </p:txBody>
      </p:sp>
    </p:spTree>
    <p:extLst>
      <p:ext uri="{BB962C8B-B14F-4D97-AF65-F5344CB8AC3E}">
        <p14:creationId xmlns:p14="http://schemas.microsoft.com/office/powerpoint/2010/main" val="3467118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41D76A-17DB-44EC-B519-66C37522128A}"/>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en-US" dirty="0"/>
          </a:p>
        </p:txBody>
      </p:sp>
      <p:sp>
        <p:nvSpPr>
          <p:cNvPr id="3" name="副标题 2">
            <a:extLst>
              <a:ext uri="{FF2B5EF4-FFF2-40B4-BE49-F238E27FC236}">
                <a16:creationId xmlns:a16="http://schemas.microsoft.com/office/drawing/2014/main" id="{1A6DC0E8-72DC-49EB-B262-03F3DBCFA12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a:p>
        </p:txBody>
      </p:sp>
      <p:sp>
        <p:nvSpPr>
          <p:cNvPr id="7" name="日期占位符 6">
            <a:extLst>
              <a:ext uri="{FF2B5EF4-FFF2-40B4-BE49-F238E27FC236}">
                <a16:creationId xmlns:a16="http://schemas.microsoft.com/office/drawing/2014/main" id="{9CB34B1D-8C50-4983-A0C8-40FE8E151A20}"/>
              </a:ext>
            </a:extLst>
          </p:cNvPr>
          <p:cNvSpPr>
            <a:spLocks noGrp="1"/>
          </p:cNvSpPr>
          <p:nvPr>
            <p:ph type="dt" sz="half" idx="10"/>
          </p:nvPr>
        </p:nvSpPr>
        <p:spPr/>
        <p:txBody>
          <a:bodyPr/>
          <a:lstStyle/>
          <a:p>
            <a:fld id="{E85B21C9-D494-4404-BCDC-FDDD17BC47B7}" type="datetime1">
              <a:rPr lang="en-US" smtClean="0"/>
              <a:t>6/21/2019</a:t>
            </a:fld>
            <a:endParaRPr lang="en-US"/>
          </a:p>
        </p:txBody>
      </p:sp>
      <p:sp>
        <p:nvSpPr>
          <p:cNvPr id="8" name="页脚占位符 7">
            <a:extLst>
              <a:ext uri="{FF2B5EF4-FFF2-40B4-BE49-F238E27FC236}">
                <a16:creationId xmlns:a16="http://schemas.microsoft.com/office/drawing/2014/main" id="{F7CA2365-E098-4FC6-8866-BF8EB4A7756C}"/>
              </a:ext>
            </a:extLst>
          </p:cNvPr>
          <p:cNvSpPr>
            <a:spLocks noGrp="1"/>
          </p:cNvSpPr>
          <p:nvPr>
            <p:ph type="ftr" sz="quarter" idx="11"/>
          </p:nvPr>
        </p:nvSpPr>
        <p:spPr/>
        <p:txBody>
          <a:bodyPr/>
          <a:lstStyle>
            <a:lvl1pPr>
              <a:defRPr/>
            </a:lvl1pPr>
          </a:lstStyle>
          <a:p>
            <a:r>
              <a:rPr lang="en-US"/>
              <a:t>Hansi Liu</a:t>
            </a:r>
            <a:endParaRPr lang="en-US" dirty="0"/>
          </a:p>
        </p:txBody>
      </p:sp>
      <p:sp>
        <p:nvSpPr>
          <p:cNvPr id="9" name="灯片编号占位符 8">
            <a:extLst>
              <a:ext uri="{FF2B5EF4-FFF2-40B4-BE49-F238E27FC236}">
                <a16:creationId xmlns:a16="http://schemas.microsoft.com/office/drawing/2014/main" id="{33D42DD8-7374-4449-8A1D-B7D0D6BE0D37}"/>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pPr/>
              <a:t>‹#›</a:t>
            </a:fld>
            <a:r>
              <a:rPr lang="en-US" dirty="0"/>
              <a:t>/17</a:t>
            </a:r>
          </a:p>
        </p:txBody>
      </p:sp>
    </p:spTree>
    <p:extLst>
      <p:ext uri="{BB962C8B-B14F-4D97-AF65-F5344CB8AC3E}">
        <p14:creationId xmlns:p14="http://schemas.microsoft.com/office/powerpoint/2010/main" val="15672193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61F615-F439-4C1B-8627-5EA0601A3DD7}"/>
              </a:ext>
            </a:extLst>
          </p:cNvPr>
          <p:cNvSpPr>
            <a:spLocks noGrp="1"/>
          </p:cNvSpPr>
          <p:nvPr>
            <p:ph type="title"/>
          </p:nvPr>
        </p:nvSpPr>
        <p:spPr/>
        <p:txBody>
          <a:bodyPr/>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BC61D126-C053-4F52-BC40-FAA9313F56A6}"/>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48DFDDC2-2930-49BB-BC5E-FAB0695325DC}"/>
              </a:ext>
            </a:extLst>
          </p:cNvPr>
          <p:cNvSpPr>
            <a:spLocks noGrp="1"/>
          </p:cNvSpPr>
          <p:nvPr>
            <p:ph type="dt" sz="half" idx="10"/>
          </p:nvPr>
        </p:nvSpPr>
        <p:spPr/>
        <p:txBody>
          <a:bodyPr/>
          <a:lstStyle/>
          <a:p>
            <a:fld id="{CC68F4F2-5200-45CE-A5D5-ADB182320188}" type="datetime1">
              <a:rPr lang="en-US" smtClean="0"/>
              <a:t>6/21/2019</a:t>
            </a:fld>
            <a:endParaRPr lang="en-US"/>
          </a:p>
        </p:txBody>
      </p:sp>
      <p:sp>
        <p:nvSpPr>
          <p:cNvPr id="5" name="页脚占位符 4">
            <a:extLst>
              <a:ext uri="{FF2B5EF4-FFF2-40B4-BE49-F238E27FC236}">
                <a16:creationId xmlns:a16="http://schemas.microsoft.com/office/drawing/2014/main" id="{3CE1AF18-E998-4ED4-9091-F3CB489632A8}"/>
              </a:ext>
            </a:extLst>
          </p:cNvPr>
          <p:cNvSpPr>
            <a:spLocks noGrp="1"/>
          </p:cNvSpPr>
          <p:nvPr>
            <p:ph type="ftr" sz="quarter" idx="11"/>
          </p:nvPr>
        </p:nvSpPr>
        <p:spPr/>
        <p:txBody>
          <a:bodyPr/>
          <a:lstStyle/>
          <a:p>
            <a:r>
              <a:rPr lang="en-US"/>
              <a:t>Hansi Liu</a:t>
            </a:r>
          </a:p>
        </p:txBody>
      </p:sp>
      <p:sp>
        <p:nvSpPr>
          <p:cNvPr id="6" name="灯片编号占位符 5">
            <a:extLst>
              <a:ext uri="{FF2B5EF4-FFF2-40B4-BE49-F238E27FC236}">
                <a16:creationId xmlns:a16="http://schemas.microsoft.com/office/drawing/2014/main" id="{7F3CF801-4ED6-4ED5-9E35-6DE023EDA676}"/>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21124230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8C13A195-D98C-4D38-9E6E-FEEEB1B25842}"/>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en-US"/>
          </a:p>
        </p:txBody>
      </p:sp>
      <p:sp>
        <p:nvSpPr>
          <p:cNvPr id="3" name="竖排文字占位符 2">
            <a:extLst>
              <a:ext uri="{FF2B5EF4-FFF2-40B4-BE49-F238E27FC236}">
                <a16:creationId xmlns:a16="http://schemas.microsoft.com/office/drawing/2014/main" id="{58BE114C-B794-43D9-9F93-F2EF567102D5}"/>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日期占位符 3">
            <a:extLst>
              <a:ext uri="{FF2B5EF4-FFF2-40B4-BE49-F238E27FC236}">
                <a16:creationId xmlns:a16="http://schemas.microsoft.com/office/drawing/2014/main" id="{006DF69F-81CA-4B27-A91F-05F872D57391}"/>
              </a:ext>
            </a:extLst>
          </p:cNvPr>
          <p:cNvSpPr>
            <a:spLocks noGrp="1"/>
          </p:cNvSpPr>
          <p:nvPr>
            <p:ph type="dt" sz="half" idx="10"/>
          </p:nvPr>
        </p:nvSpPr>
        <p:spPr/>
        <p:txBody>
          <a:bodyPr/>
          <a:lstStyle/>
          <a:p>
            <a:fld id="{F98290B1-6A44-47E1-B785-0EBFEBF12E0F}" type="datetime1">
              <a:rPr lang="en-US" smtClean="0"/>
              <a:t>6/21/2019</a:t>
            </a:fld>
            <a:endParaRPr lang="en-US"/>
          </a:p>
        </p:txBody>
      </p:sp>
      <p:sp>
        <p:nvSpPr>
          <p:cNvPr id="5" name="页脚占位符 4">
            <a:extLst>
              <a:ext uri="{FF2B5EF4-FFF2-40B4-BE49-F238E27FC236}">
                <a16:creationId xmlns:a16="http://schemas.microsoft.com/office/drawing/2014/main" id="{96C1D22C-2751-4693-BFAE-95E65B39BF8D}"/>
              </a:ext>
            </a:extLst>
          </p:cNvPr>
          <p:cNvSpPr>
            <a:spLocks noGrp="1"/>
          </p:cNvSpPr>
          <p:nvPr>
            <p:ph type="ftr" sz="quarter" idx="11"/>
          </p:nvPr>
        </p:nvSpPr>
        <p:spPr/>
        <p:txBody>
          <a:bodyPr/>
          <a:lstStyle/>
          <a:p>
            <a:r>
              <a:rPr lang="en-US"/>
              <a:t>Hansi Liu</a:t>
            </a:r>
          </a:p>
        </p:txBody>
      </p:sp>
      <p:sp>
        <p:nvSpPr>
          <p:cNvPr id="6" name="灯片编号占位符 5">
            <a:extLst>
              <a:ext uri="{FF2B5EF4-FFF2-40B4-BE49-F238E27FC236}">
                <a16:creationId xmlns:a16="http://schemas.microsoft.com/office/drawing/2014/main" id="{A744C8DF-60BD-4B83-BE96-ADB1FDA6FB18}"/>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77712732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C6ECB13-EA90-4D95-814A-345DC77D22CE}"/>
              </a:ext>
            </a:extLst>
          </p:cNvPr>
          <p:cNvSpPr>
            <a:spLocks noGrp="1"/>
          </p:cNvSpPr>
          <p:nvPr>
            <p:ph type="title"/>
          </p:nvPr>
        </p:nvSpPr>
        <p:spPr/>
        <p:txBody>
          <a:bodyPr/>
          <a:lstStyle/>
          <a:p>
            <a:r>
              <a:rPr lang="zh-CN" altLang="en-US"/>
              <a:t>单击此处编辑母版标题样式</a:t>
            </a:r>
            <a:endParaRPr lang="en-US" dirty="0"/>
          </a:p>
        </p:txBody>
      </p:sp>
      <p:sp>
        <p:nvSpPr>
          <p:cNvPr id="3" name="内容占位符 2">
            <a:extLst>
              <a:ext uri="{FF2B5EF4-FFF2-40B4-BE49-F238E27FC236}">
                <a16:creationId xmlns:a16="http://schemas.microsoft.com/office/drawing/2014/main" id="{7CD354BD-5002-4AC2-BD9D-B23CA02DD9C3}"/>
              </a:ext>
            </a:extLst>
          </p:cNvPr>
          <p:cNvSpPr>
            <a:spLocks noGrp="1"/>
          </p:cNvSpPr>
          <p:nvPr>
            <p:ph idx="1"/>
          </p:nvPr>
        </p:nvSpPr>
        <p:spPr/>
        <p:txBody>
          <a:bodyPr/>
          <a:lstStyle>
            <a:lvl1pPr marL="228600" indent="-228600">
              <a:buFont typeface="Arial" panose="020B0604020202020204" pitchFamily="34" charset="0"/>
              <a:buChar char="•"/>
              <a:defRPr/>
            </a:lvl1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日期占位符 3">
            <a:extLst>
              <a:ext uri="{FF2B5EF4-FFF2-40B4-BE49-F238E27FC236}">
                <a16:creationId xmlns:a16="http://schemas.microsoft.com/office/drawing/2014/main" id="{964EAD18-3E1A-49EB-B918-1167393692A3}"/>
              </a:ext>
            </a:extLst>
          </p:cNvPr>
          <p:cNvSpPr>
            <a:spLocks noGrp="1"/>
          </p:cNvSpPr>
          <p:nvPr>
            <p:ph type="dt" sz="half" idx="10"/>
          </p:nvPr>
        </p:nvSpPr>
        <p:spPr/>
        <p:txBody>
          <a:bodyPr/>
          <a:lstStyle/>
          <a:p>
            <a:fld id="{DA08839D-5147-4220-AAA3-11F0BED7E59D}" type="datetime1">
              <a:rPr lang="en-US" smtClean="0"/>
              <a:t>6/21/2019</a:t>
            </a:fld>
            <a:endParaRPr lang="en-US"/>
          </a:p>
        </p:txBody>
      </p:sp>
      <p:sp>
        <p:nvSpPr>
          <p:cNvPr id="5" name="页脚占位符 4">
            <a:extLst>
              <a:ext uri="{FF2B5EF4-FFF2-40B4-BE49-F238E27FC236}">
                <a16:creationId xmlns:a16="http://schemas.microsoft.com/office/drawing/2014/main" id="{FEDD82D5-E21A-411A-8382-7D90571A4569}"/>
              </a:ext>
            </a:extLst>
          </p:cNvPr>
          <p:cNvSpPr>
            <a:spLocks noGrp="1"/>
          </p:cNvSpPr>
          <p:nvPr>
            <p:ph type="ftr" sz="quarter" idx="11"/>
          </p:nvPr>
        </p:nvSpPr>
        <p:spPr/>
        <p:txBody>
          <a:bodyPr/>
          <a:lstStyle/>
          <a:p>
            <a:r>
              <a:rPr lang="en-US"/>
              <a:t>Hansi Liu</a:t>
            </a:r>
            <a:endParaRPr lang="en-US" dirty="0"/>
          </a:p>
        </p:txBody>
      </p:sp>
      <p:sp>
        <p:nvSpPr>
          <p:cNvPr id="6" name="灯片编号占位符 5">
            <a:extLst>
              <a:ext uri="{FF2B5EF4-FFF2-40B4-BE49-F238E27FC236}">
                <a16:creationId xmlns:a16="http://schemas.microsoft.com/office/drawing/2014/main" id="{0061805C-4565-46ED-AD65-2A590CE353EA}"/>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pPr/>
              <a:t>‹#›</a:t>
            </a:fld>
            <a:r>
              <a:rPr lang="en-US" dirty="0"/>
              <a:t>/17</a:t>
            </a:r>
          </a:p>
        </p:txBody>
      </p:sp>
    </p:spTree>
    <p:extLst>
      <p:ext uri="{BB962C8B-B14F-4D97-AF65-F5344CB8AC3E}">
        <p14:creationId xmlns:p14="http://schemas.microsoft.com/office/powerpoint/2010/main" val="37573394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59257D2-E2E6-4BAE-834F-9719B85F01D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5422A36C-6C02-4213-85EB-FD582D039D6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31DF993F-C057-4BD2-9410-329042F94702}"/>
              </a:ext>
            </a:extLst>
          </p:cNvPr>
          <p:cNvSpPr>
            <a:spLocks noGrp="1"/>
          </p:cNvSpPr>
          <p:nvPr>
            <p:ph type="dt" sz="half" idx="10"/>
          </p:nvPr>
        </p:nvSpPr>
        <p:spPr/>
        <p:txBody>
          <a:bodyPr/>
          <a:lstStyle/>
          <a:p>
            <a:fld id="{372F95F8-15E2-4C34-A186-CCC6B1B80DF7}" type="datetime1">
              <a:rPr lang="en-US" smtClean="0"/>
              <a:t>6/21/2019</a:t>
            </a:fld>
            <a:endParaRPr lang="en-US"/>
          </a:p>
        </p:txBody>
      </p:sp>
      <p:sp>
        <p:nvSpPr>
          <p:cNvPr id="5" name="页脚占位符 4">
            <a:extLst>
              <a:ext uri="{FF2B5EF4-FFF2-40B4-BE49-F238E27FC236}">
                <a16:creationId xmlns:a16="http://schemas.microsoft.com/office/drawing/2014/main" id="{39EC15F5-A606-47F0-A8C9-38DF69A402BA}"/>
              </a:ext>
            </a:extLst>
          </p:cNvPr>
          <p:cNvSpPr>
            <a:spLocks noGrp="1"/>
          </p:cNvSpPr>
          <p:nvPr>
            <p:ph type="ftr" sz="quarter" idx="11"/>
          </p:nvPr>
        </p:nvSpPr>
        <p:spPr/>
        <p:txBody>
          <a:bodyPr/>
          <a:lstStyle/>
          <a:p>
            <a:r>
              <a:rPr lang="en-US"/>
              <a:t>Hansi Liu</a:t>
            </a:r>
          </a:p>
        </p:txBody>
      </p:sp>
      <p:sp>
        <p:nvSpPr>
          <p:cNvPr id="6" name="灯片编号占位符 5">
            <a:extLst>
              <a:ext uri="{FF2B5EF4-FFF2-40B4-BE49-F238E27FC236}">
                <a16:creationId xmlns:a16="http://schemas.microsoft.com/office/drawing/2014/main" id="{A2E79B88-29DF-484A-AE14-D94E6BD98497}"/>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7853850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9A91DC3-E57A-4C77-A04F-11AF1E9F5694}"/>
              </a:ext>
            </a:extLst>
          </p:cNvPr>
          <p:cNvSpPr>
            <a:spLocks noGrp="1"/>
          </p:cNvSpPr>
          <p:nvPr>
            <p:ph type="title"/>
          </p:nvPr>
        </p:nvSpPr>
        <p:spPr/>
        <p:txBody>
          <a:body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45B6C294-982A-4AF0-BA27-4D3F31AF5E2D}"/>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内容占位符 3">
            <a:extLst>
              <a:ext uri="{FF2B5EF4-FFF2-40B4-BE49-F238E27FC236}">
                <a16:creationId xmlns:a16="http://schemas.microsoft.com/office/drawing/2014/main" id="{87D3D17B-119A-4863-B53A-518BF293E490}"/>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日期占位符 4">
            <a:extLst>
              <a:ext uri="{FF2B5EF4-FFF2-40B4-BE49-F238E27FC236}">
                <a16:creationId xmlns:a16="http://schemas.microsoft.com/office/drawing/2014/main" id="{7494024A-6F76-4FD9-8903-E2DF73223150}"/>
              </a:ext>
            </a:extLst>
          </p:cNvPr>
          <p:cNvSpPr>
            <a:spLocks noGrp="1"/>
          </p:cNvSpPr>
          <p:nvPr>
            <p:ph type="dt" sz="half" idx="10"/>
          </p:nvPr>
        </p:nvSpPr>
        <p:spPr/>
        <p:txBody>
          <a:bodyPr/>
          <a:lstStyle/>
          <a:p>
            <a:fld id="{5057AD03-1A05-44F1-B030-2BD001AFAF07}" type="datetime1">
              <a:rPr lang="en-US" smtClean="0"/>
              <a:t>6/21/2019</a:t>
            </a:fld>
            <a:endParaRPr lang="en-US"/>
          </a:p>
        </p:txBody>
      </p:sp>
      <p:sp>
        <p:nvSpPr>
          <p:cNvPr id="6" name="页脚占位符 5">
            <a:extLst>
              <a:ext uri="{FF2B5EF4-FFF2-40B4-BE49-F238E27FC236}">
                <a16:creationId xmlns:a16="http://schemas.microsoft.com/office/drawing/2014/main" id="{5E3A569D-F255-476F-BD53-A7D2B95AD0E7}"/>
              </a:ext>
            </a:extLst>
          </p:cNvPr>
          <p:cNvSpPr>
            <a:spLocks noGrp="1"/>
          </p:cNvSpPr>
          <p:nvPr>
            <p:ph type="ftr" sz="quarter" idx="11"/>
          </p:nvPr>
        </p:nvSpPr>
        <p:spPr/>
        <p:txBody>
          <a:bodyPr/>
          <a:lstStyle/>
          <a:p>
            <a:r>
              <a:rPr lang="en-US"/>
              <a:t>Hansi Liu</a:t>
            </a:r>
          </a:p>
        </p:txBody>
      </p:sp>
      <p:sp>
        <p:nvSpPr>
          <p:cNvPr id="7" name="灯片编号占位符 6">
            <a:extLst>
              <a:ext uri="{FF2B5EF4-FFF2-40B4-BE49-F238E27FC236}">
                <a16:creationId xmlns:a16="http://schemas.microsoft.com/office/drawing/2014/main" id="{80814181-6CD3-4DB4-8484-4CDF3C48F026}"/>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11945719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78BF565-FDAD-4855-8227-43EF8226ED2A}"/>
              </a:ext>
            </a:extLst>
          </p:cNvPr>
          <p:cNvSpPr>
            <a:spLocks noGrp="1"/>
          </p:cNvSpPr>
          <p:nvPr>
            <p:ph type="title"/>
          </p:nvPr>
        </p:nvSpPr>
        <p:spPr>
          <a:xfrm>
            <a:off x="839788" y="365125"/>
            <a:ext cx="10515600" cy="1325563"/>
          </a:xfrm>
        </p:spPr>
        <p:txBody>
          <a:bodyPr/>
          <a:lstStyle/>
          <a:p>
            <a:r>
              <a:rPr lang="zh-CN" altLang="en-US"/>
              <a:t>单击此处编辑母版标题样式</a:t>
            </a:r>
            <a:endParaRPr lang="en-US"/>
          </a:p>
        </p:txBody>
      </p:sp>
      <p:sp>
        <p:nvSpPr>
          <p:cNvPr id="3" name="文本占位符 2">
            <a:extLst>
              <a:ext uri="{FF2B5EF4-FFF2-40B4-BE49-F238E27FC236}">
                <a16:creationId xmlns:a16="http://schemas.microsoft.com/office/drawing/2014/main" id="{9CD83EC6-3D02-4C48-A6C9-6E6FD079656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B9B16EF2-CBE2-4309-BC48-AEE7A8EA3BB8}"/>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5" name="文本占位符 4">
            <a:extLst>
              <a:ext uri="{FF2B5EF4-FFF2-40B4-BE49-F238E27FC236}">
                <a16:creationId xmlns:a16="http://schemas.microsoft.com/office/drawing/2014/main" id="{D4900CE1-D750-4877-BEC8-35D58E96CD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D5671138-3603-4613-92B5-8C09284C4BDB}"/>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7" name="日期占位符 6">
            <a:extLst>
              <a:ext uri="{FF2B5EF4-FFF2-40B4-BE49-F238E27FC236}">
                <a16:creationId xmlns:a16="http://schemas.microsoft.com/office/drawing/2014/main" id="{FA8DF50E-4971-473F-B595-8D40B40419D0}"/>
              </a:ext>
            </a:extLst>
          </p:cNvPr>
          <p:cNvSpPr>
            <a:spLocks noGrp="1"/>
          </p:cNvSpPr>
          <p:nvPr>
            <p:ph type="dt" sz="half" idx="10"/>
          </p:nvPr>
        </p:nvSpPr>
        <p:spPr/>
        <p:txBody>
          <a:bodyPr/>
          <a:lstStyle/>
          <a:p>
            <a:fld id="{4561EF44-4EAA-480B-B282-D08756A14B16}" type="datetime1">
              <a:rPr lang="en-US" smtClean="0"/>
              <a:t>6/21/2019</a:t>
            </a:fld>
            <a:endParaRPr lang="en-US"/>
          </a:p>
        </p:txBody>
      </p:sp>
      <p:sp>
        <p:nvSpPr>
          <p:cNvPr id="8" name="页脚占位符 7">
            <a:extLst>
              <a:ext uri="{FF2B5EF4-FFF2-40B4-BE49-F238E27FC236}">
                <a16:creationId xmlns:a16="http://schemas.microsoft.com/office/drawing/2014/main" id="{B0C288A5-C743-4B9D-963B-B8B5905D9705}"/>
              </a:ext>
            </a:extLst>
          </p:cNvPr>
          <p:cNvSpPr>
            <a:spLocks noGrp="1"/>
          </p:cNvSpPr>
          <p:nvPr>
            <p:ph type="ftr" sz="quarter" idx="11"/>
          </p:nvPr>
        </p:nvSpPr>
        <p:spPr/>
        <p:txBody>
          <a:bodyPr/>
          <a:lstStyle/>
          <a:p>
            <a:r>
              <a:rPr lang="en-US"/>
              <a:t>Hansi Liu</a:t>
            </a:r>
          </a:p>
        </p:txBody>
      </p:sp>
      <p:sp>
        <p:nvSpPr>
          <p:cNvPr id="9" name="灯片编号占位符 8">
            <a:extLst>
              <a:ext uri="{FF2B5EF4-FFF2-40B4-BE49-F238E27FC236}">
                <a16:creationId xmlns:a16="http://schemas.microsoft.com/office/drawing/2014/main" id="{8A49C884-2950-4E69-9B5F-D7F278C3AA77}"/>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3099532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011C60-2A3C-4262-95D0-DD965968B446}"/>
              </a:ext>
            </a:extLst>
          </p:cNvPr>
          <p:cNvSpPr>
            <a:spLocks noGrp="1"/>
          </p:cNvSpPr>
          <p:nvPr>
            <p:ph type="title"/>
          </p:nvPr>
        </p:nvSpPr>
        <p:spPr/>
        <p:txBody>
          <a:bodyPr/>
          <a:lstStyle/>
          <a:p>
            <a:r>
              <a:rPr lang="zh-CN" altLang="en-US"/>
              <a:t>单击此处编辑母版标题样式</a:t>
            </a:r>
            <a:endParaRPr lang="en-US"/>
          </a:p>
        </p:txBody>
      </p:sp>
      <p:sp>
        <p:nvSpPr>
          <p:cNvPr id="3" name="日期占位符 2">
            <a:extLst>
              <a:ext uri="{FF2B5EF4-FFF2-40B4-BE49-F238E27FC236}">
                <a16:creationId xmlns:a16="http://schemas.microsoft.com/office/drawing/2014/main" id="{451BC3AA-27D6-45C2-BF01-0ECC9EA23FB4}"/>
              </a:ext>
            </a:extLst>
          </p:cNvPr>
          <p:cNvSpPr>
            <a:spLocks noGrp="1"/>
          </p:cNvSpPr>
          <p:nvPr>
            <p:ph type="dt" sz="half" idx="10"/>
          </p:nvPr>
        </p:nvSpPr>
        <p:spPr/>
        <p:txBody>
          <a:bodyPr/>
          <a:lstStyle/>
          <a:p>
            <a:fld id="{4399A54D-BE1A-459C-8348-9836F061FA36}" type="datetime1">
              <a:rPr lang="en-US" smtClean="0"/>
              <a:t>6/21/2019</a:t>
            </a:fld>
            <a:endParaRPr lang="en-US"/>
          </a:p>
        </p:txBody>
      </p:sp>
      <p:sp>
        <p:nvSpPr>
          <p:cNvPr id="4" name="页脚占位符 3">
            <a:extLst>
              <a:ext uri="{FF2B5EF4-FFF2-40B4-BE49-F238E27FC236}">
                <a16:creationId xmlns:a16="http://schemas.microsoft.com/office/drawing/2014/main" id="{AC129244-26E5-4610-B2E3-E06A6CEEE711}"/>
              </a:ext>
            </a:extLst>
          </p:cNvPr>
          <p:cNvSpPr>
            <a:spLocks noGrp="1"/>
          </p:cNvSpPr>
          <p:nvPr>
            <p:ph type="ftr" sz="quarter" idx="11"/>
          </p:nvPr>
        </p:nvSpPr>
        <p:spPr/>
        <p:txBody>
          <a:bodyPr/>
          <a:lstStyle/>
          <a:p>
            <a:r>
              <a:rPr lang="en-US"/>
              <a:t>Hansi Liu</a:t>
            </a:r>
          </a:p>
        </p:txBody>
      </p:sp>
      <p:sp>
        <p:nvSpPr>
          <p:cNvPr id="5" name="灯片编号占位符 4">
            <a:extLst>
              <a:ext uri="{FF2B5EF4-FFF2-40B4-BE49-F238E27FC236}">
                <a16:creationId xmlns:a16="http://schemas.microsoft.com/office/drawing/2014/main" id="{F38C1563-55B8-4131-A15B-712A43F670AA}"/>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36230531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55144EC-7ECA-4E15-8D10-C7A1A3E4E1FE}"/>
              </a:ext>
            </a:extLst>
          </p:cNvPr>
          <p:cNvSpPr>
            <a:spLocks noGrp="1"/>
          </p:cNvSpPr>
          <p:nvPr>
            <p:ph type="dt" sz="half" idx="10"/>
          </p:nvPr>
        </p:nvSpPr>
        <p:spPr/>
        <p:txBody>
          <a:bodyPr/>
          <a:lstStyle/>
          <a:p>
            <a:fld id="{1E0E2C52-AF98-44AB-9359-3AD3473EA2CB}" type="datetime1">
              <a:rPr lang="en-US" smtClean="0"/>
              <a:t>6/21/2019</a:t>
            </a:fld>
            <a:endParaRPr lang="en-US"/>
          </a:p>
        </p:txBody>
      </p:sp>
      <p:sp>
        <p:nvSpPr>
          <p:cNvPr id="3" name="页脚占位符 2">
            <a:extLst>
              <a:ext uri="{FF2B5EF4-FFF2-40B4-BE49-F238E27FC236}">
                <a16:creationId xmlns:a16="http://schemas.microsoft.com/office/drawing/2014/main" id="{09978B57-BA02-4F6C-9FE9-BF916929BF9F}"/>
              </a:ext>
            </a:extLst>
          </p:cNvPr>
          <p:cNvSpPr>
            <a:spLocks noGrp="1"/>
          </p:cNvSpPr>
          <p:nvPr>
            <p:ph type="ftr" sz="quarter" idx="11"/>
          </p:nvPr>
        </p:nvSpPr>
        <p:spPr/>
        <p:txBody>
          <a:bodyPr/>
          <a:lstStyle/>
          <a:p>
            <a:r>
              <a:rPr lang="en-US"/>
              <a:t>Hansi Liu</a:t>
            </a:r>
          </a:p>
        </p:txBody>
      </p:sp>
      <p:sp>
        <p:nvSpPr>
          <p:cNvPr id="4" name="灯片编号占位符 3">
            <a:extLst>
              <a:ext uri="{FF2B5EF4-FFF2-40B4-BE49-F238E27FC236}">
                <a16:creationId xmlns:a16="http://schemas.microsoft.com/office/drawing/2014/main" id="{08062675-E6A6-4ADD-8623-010DAD013182}"/>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68250178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EBCFA3B-5C11-4881-AE91-BDEA4D1FD1C2}"/>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内容占位符 2">
            <a:extLst>
              <a:ext uri="{FF2B5EF4-FFF2-40B4-BE49-F238E27FC236}">
                <a16:creationId xmlns:a16="http://schemas.microsoft.com/office/drawing/2014/main" id="{22D0D52B-93D8-4114-9BFA-E5A92DBE8B0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a:p>
        </p:txBody>
      </p:sp>
      <p:sp>
        <p:nvSpPr>
          <p:cNvPr id="4" name="文本占位符 3">
            <a:extLst>
              <a:ext uri="{FF2B5EF4-FFF2-40B4-BE49-F238E27FC236}">
                <a16:creationId xmlns:a16="http://schemas.microsoft.com/office/drawing/2014/main" id="{838E72F0-BF77-471E-9826-DCFB9432153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A7B678B9-637F-476E-9443-E535127676EC}"/>
              </a:ext>
            </a:extLst>
          </p:cNvPr>
          <p:cNvSpPr>
            <a:spLocks noGrp="1"/>
          </p:cNvSpPr>
          <p:nvPr>
            <p:ph type="dt" sz="half" idx="10"/>
          </p:nvPr>
        </p:nvSpPr>
        <p:spPr/>
        <p:txBody>
          <a:bodyPr/>
          <a:lstStyle/>
          <a:p>
            <a:fld id="{01BC4EC6-09C0-49A5-9411-B96F3CC6DC36}" type="datetime1">
              <a:rPr lang="en-US" smtClean="0"/>
              <a:t>6/21/2019</a:t>
            </a:fld>
            <a:endParaRPr lang="en-US"/>
          </a:p>
        </p:txBody>
      </p:sp>
      <p:sp>
        <p:nvSpPr>
          <p:cNvPr id="6" name="页脚占位符 5">
            <a:extLst>
              <a:ext uri="{FF2B5EF4-FFF2-40B4-BE49-F238E27FC236}">
                <a16:creationId xmlns:a16="http://schemas.microsoft.com/office/drawing/2014/main" id="{0B865ADF-607A-4084-9E52-F4350268DA57}"/>
              </a:ext>
            </a:extLst>
          </p:cNvPr>
          <p:cNvSpPr>
            <a:spLocks noGrp="1"/>
          </p:cNvSpPr>
          <p:nvPr>
            <p:ph type="ftr" sz="quarter" idx="11"/>
          </p:nvPr>
        </p:nvSpPr>
        <p:spPr/>
        <p:txBody>
          <a:bodyPr/>
          <a:lstStyle/>
          <a:p>
            <a:r>
              <a:rPr lang="en-US"/>
              <a:t>Hansi Liu</a:t>
            </a:r>
          </a:p>
        </p:txBody>
      </p:sp>
      <p:sp>
        <p:nvSpPr>
          <p:cNvPr id="7" name="灯片编号占位符 6">
            <a:extLst>
              <a:ext uri="{FF2B5EF4-FFF2-40B4-BE49-F238E27FC236}">
                <a16:creationId xmlns:a16="http://schemas.microsoft.com/office/drawing/2014/main" id="{2AC13314-E679-4501-8EA6-0DBE6CE8D080}"/>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4136830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86F3E8-29F7-4AB1-A3D1-0ABBAF23CF0D}"/>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en-US"/>
          </a:p>
        </p:txBody>
      </p:sp>
      <p:sp>
        <p:nvSpPr>
          <p:cNvPr id="3" name="图片占位符 2">
            <a:extLst>
              <a:ext uri="{FF2B5EF4-FFF2-40B4-BE49-F238E27FC236}">
                <a16:creationId xmlns:a16="http://schemas.microsoft.com/office/drawing/2014/main" id="{BDEF9E60-DD0B-47FE-884F-74B09995069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a:p>
        </p:txBody>
      </p:sp>
      <p:sp>
        <p:nvSpPr>
          <p:cNvPr id="4" name="文本占位符 3">
            <a:extLst>
              <a:ext uri="{FF2B5EF4-FFF2-40B4-BE49-F238E27FC236}">
                <a16:creationId xmlns:a16="http://schemas.microsoft.com/office/drawing/2014/main" id="{F755A6A9-0D66-4E2C-B81D-2B9D71B0128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7BA2A22C-0578-4F80-8648-D9B38264CEB3}"/>
              </a:ext>
            </a:extLst>
          </p:cNvPr>
          <p:cNvSpPr>
            <a:spLocks noGrp="1"/>
          </p:cNvSpPr>
          <p:nvPr>
            <p:ph type="dt" sz="half" idx="10"/>
          </p:nvPr>
        </p:nvSpPr>
        <p:spPr/>
        <p:txBody>
          <a:bodyPr/>
          <a:lstStyle/>
          <a:p>
            <a:fld id="{27AED773-E27B-495F-9060-8A6871A184A6}" type="datetime1">
              <a:rPr lang="en-US" smtClean="0"/>
              <a:t>6/21/2019</a:t>
            </a:fld>
            <a:endParaRPr lang="en-US"/>
          </a:p>
        </p:txBody>
      </p:sp>
      <p:sp>
        <p:nvSpPr>
          <p:cNvPr id="6" name="页脚占位符 5">
            <a:extLst>
              <a:ext uri="{FF2B5EF4-FFF2-40B4-BE49-F238E27FC236}">
                <a16:creationId xmlns:a16="http://schemas.microsoft.com/office/drawing/2014/main" id="{4E459D63-BFB1-4A9F-BD5F-98F31130AD76}"/>
              </a:ext>
            </a:extLst>
          </p:cNvPr>
          <p:cNvSpPr>
            <a:spLocks noGrp="1"/>
          </p:cNvSpPr>
          <p:nvPr>
            <p:ph type="ftr" sz="quarter" idx="11"/>
          </p:nvPr>
        </p:nvSpPr>
        <p:spPr/>
        <p:txBody>
          <a:bodyPr/>
          <a:lstStyle/>
          <a:p>
            <a:r>
              <a:rPr lang="en-US"/>
              <a:t>Hansi Liu</a:t>
            </a:r>
          </a:p>
        </p:txBody>
      </p:sp>
      <p:sp>
        <p:nvSpPr>
          <p:cNvPr id="7" name="灯片编号占位符 6">
            <a:extLst>
              <a:ext uri="{FF2B5EF4-FFF2-40B4-BE49-F238E27FC236}">
                <a16:creationId xmlns:a16="http://schemas.microsoft.com/office/drawing/2014/main" id="{C9C89E45-41E3-4FC2-9FE0-26076A4EBB81}"/>
              </a:ext>
            </a:extLst>
          </p:cNvPr>
          <p:cNvSpPr>
            <a:spLocks noGrp="1"/>
          </p:cNvSpPr>
          <p:nvPr>
            <p:ph type="sldNum" sz="quarter" idx="12"/>
          </p:nvPr>
        </p:nvSpPr>
        <p:spPr>
          <a:xfrm>
            <a:off x="8610600" y="6356350"/>
            <a:ext cx="2743200" cy="365125"/>
          </a:xfrm>
          <a:prstGeom prst="rect">
            <a:avLst/>
          </a:prstGeom>
        </p:spPr>
        <p:txBody>
          <a:bodyPr/>
          <a:lstStyle/>
          <a:p>
            <a:fld id="{E28968F2-E780-458E-BEC0-AED72E8C9DF0}" type="slidenum">
              <a:rPr lang="en-US" smtClean="0"/>
              <a:t>‹#›</a:t>
            </a:fld>
            <a:endParaRPr lang="en-US"/>
          </a:p>
        </p:txBody>
      </p:sp>
    </p:spTree>
    <p:extLst>
      <p:ext uri="{BB962C8B-B14F-4D97-AF65-F5344CB8AC3E}">
        <p14:creationId xmlns:p14="http://schemas.microsoft.com/office/powerpoint/2010/main" val="29104417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tif"/><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C93A7-DA3B-43C5-9553-3299D39005D7}"/>
              </a:ext>
            </a:extLst>
          </p:cNvPr>
          <p:cNvSpPr>
            <a:spLocks noGrp="1"/>
          </p:cNvSpPr>
          <p:nvPr>
            <p:ph type="title"/>
          </p:nvPr>
        </p:nvSpPr>
        <p:spPr>
          <a:xfrm>
            <a:off x="838200" y="558523"/>
            <a:ext cx="10515600" cy="877551"/>
          </a:xfrm>
          <a:prstGeom prst="rect">
            <a:avLst/>
          </a:prstGeom>
        </p:spPr>
        <p:txBody>
          <a:bodyPr vert="horz" lIns="91440" tIns="45720" rIns="91440" bIns="45720" rtlCol="0" anchor="ctr">
            <a:normAutofit/>
          </a:bodyPr>
          <a:lstStyle/>
          <a:p>
            <a:r>
              <a:rPr lang="zh-CN" altLang="en-US" dirty="0"/>
              <a:t>单击此处编辑母版标题样式</a:t>
            </a:r>
            <a:endParaRPr lang="en-US" dirty="0"/>
          </a:p>
        </p:txBody>
      </p:sp>
      <p:sp>
        <p:nvSpPr>
          <p:cNvPr id="3" name="文本占位符 2">
            <a:extLst>
              <a:ext uri="{FF2B5EF4-FFF2-40B4-BE49-F238E27FC236}">
                <a16:creationId xmlns:a16="http://schemas.microsoft.com/office/drawing/2014/main" id="{FE877F54-7425-432F-B847-0B4FB441678C}"/>
              </a:ext>
            </a:extLst>
          </p:cNvPr>
          <p:cNvSpPr>
            <a:spLocks noGrp="1"/>
          </p:cNvSpPr>
          <p:nvPr>
            <p:ph type="body" idx="1"/>
          </p:nvPr>
        </p:nvSpPr>
        <p:spPr>
          <a:xfrm>
            <a:off x="838200" y="1601406"/>
            <a:ext cx="10515600" cy="4575557"/>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二级</a:t>
            </a:r>
          </a:p>
          <a:p>
            <a:pPr lvl="2"/>
            <a:r>
              <a:rPr lang="zh-CN" altLang="en-US" dirty="0"/>
              <a:t>三级</a:t>
            </a:r>
          </a:p>
          <a:p>
            <a:pPr lvl="3"/>
            <a:r>
              <a:rPr lang="zh-CN" altLang="en-US" dirty="0"/>
              <a:t>四级</a:t>
            </a:r>
          </a:p>
          <a:p>
            <a:pPr lvl="4"/>
            <a:r>
              <a:rPr lang="zh-CN" altLang="en-US" dirty="0"/>
              <a:t>五级</a:t>
            </a:r>
            <a:endParaRPr lang="en-US" dirty="0"/>
          </a:p>
        </p:txBody>
      </p:sp>
      <p:sp>
        <p:nvSpPr>
          <p:cNvPr id="4" name="日期占位符 3">
            <a:extLst>
              <a:ext uri="{FF2B5EF4-FFF2-40B4-BE49-F238E27FC236}">
                <a16:creationId xmlns:a16="http://schemas.microsoft.com/office/drawing/2014/main" id="{A9FBF6E9-9EEC-425F-AFE4-7AA958B9A91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FBC00-3B19-4ED2-A041-032217815ECC}" type="datetime1">
              <a:rPr lang="en-US" smtClean="0"/>
              <a:t>6/21/2019</a:t>
            </a:fld>
            <a:endParaRPr lang="en-US"/>
          </a:p>
        </p:txBody>
      </p:sp>
      <p:sp>
        <p:nvSpPr>
          <p:cNvPr id="5" name="页脚占位符 4">
            <a:extLst>
              <a:ext uri="{FF2B5EF4-FFF2-40B4-BE49-F238E27FC236}">
                <a16:creationId xmlns:a16="http://schemas.microsoft.com/office/drawing/2014/main" id="{22D2ED46-AFCF-4499-A416-A0B0DD6FF57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Hansi Liu</a:t>
            </a:r>
            <a:endParaRPr lang="en-US" dirty="0"/>
          </a:p>
        </p:txBody>
      </p:sp>
      <p:pic>
        <p:nvPicPr>
          <p:cNvPr id="8" name="图片 7">
            <a:extLst>
              <a:ext uri="{FF2B5EF4-FFF2-40B4-BE49-F238E27FC236}">
                <a16:creationId xmlns:a16="http://schemas.microsoft.com/office/drawing/2014/main" id="{EA451CAA-F0B0-4F08-9115-4DE1717E38A3}"/>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97688" y="108965"/>
            <a:ext cx="1267343" cy="449558"/>
          </a:xfrm>
          <a:prstGeom prst="rect">
            <a:avLst/>
          </a:prstGeom>
        </p:spPr>
      </p:pic>
      <p:pic>
        <p:nvPicPr>
          <p:cNvPr id="11" name="图片 10">
            <a:extLst>
              <a:ext uri="{FF2B5EF4-FFF2-40B4-BE49-F238E27FC236}">
                <a16:creationId xmlns:a16="http://schemas.microsoft.com/office/drawing/2014/main" id="{F5E5DF5E-207B-4A48-BB19-763EEB503341}"/>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0023230" y="168880"/>
            <a:ext cx="1871081" cy="224311"/>
          </a:xfrm>
          <a:prstGeom prst="rect">
            <a:avLst/>
          </a:prstGeom>
        </p:spPr>
      </p:pic>
      <p:sp>
        <p:nvSpPr>
          <p:cNvPr id="9" name="灯片编号占位符 8">
            <a:extLst>
              <a:ext uri="{FF2B5EF4-FFF2-40B4-BE49-F238E27FC236}">
                <a16:creationId xmlns:a16="http://schemas.microsoft.com/office/drawing/2014/main" id="{2493EFA5-8D9D-4807-9CE3-CB881888155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7FCA17B-95E0-4A41-B56F-DC2E735026D5}" type="slidenum">
              <a:rPr lang="en-US" smtClean="0"/>
              <a:pPr/>
              <a:t>‹#›</a:t>
            </a:fld>
            <a:r>
              <a:rPr lang="en-US" dirty="0"/>
              <a:t>/17</a:t>
            </a:r>
          </a:p>
        </p:txBody>
      </p:sp>
    </p:spTree>
    <p:extLst>
      <p:ext uri="{BB962C8B-B14F-4D97-AF65-F5344CB8AC3E}">
        <p14:creationId xmlns:p14="http://schemas.microsoft.com/office/powerpoint/2010/main" val="75755179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000" kern="1200">
          <a:solidFill>
            <a:schemeClr val="accent1">
              <a:lumMod val="50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10" Type="http://schemas.openxmlformats.org/officeDocument/2006/relationships/image" Target="../media/image31.png"/><Relationship Id="rId4" Type="http://schemas.openxmlformats.org/officeDocument/2006/relationships/image" Target="../media/image25.png"/><Relationship Id="rId9" Type="http://schemas.openxmlformats.org/officeDocument/2006/relationships/image" Target="../media/image30.png"/></Relationships>
</file>

<file path=ppt/slides/_rels/slide1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png"/><Relationship Id="rId7" Type="http://schemas.openxmlformats.org/officeDocument/2006/relationships/image" Target="../media/image35.png"/><Relationship Id="rId12" Type="http://schemas.openxmlformats.org/officeDocument/2006/relationships/hyperlink" Target="https://pixabay.com/en/car-vehicle-violet-purple-311712/"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hyperlink" Target="http://itismymind.blogspot.com/2014_09_01_archive.html" TargetMode="External"/><Relationship Id="rId11" Type="http://schemas.openxmlformats.org/officeDocument/2006/relationships/image" Target="../media/image11.png"/><Relationship Id="rId5" Type="http://schemas.openxmlformats.org/officeDocument/2006/relationships/image" Target="../media/image34.png"/><Relationship Id="rId10" Type="http://schemas.openxmlformats.org/officeDocument/2006/relationships/image" Target="../media/image5.png"/><Relationship Id="rId4" Type="http://schemas.openxmlformats.org/officeDocument/2006/relationships/image" Target="../media/image33.png"/><Relationship Id="rId9"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39.png"/><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190.png"/><Relationship Id="rId13" Type="http://schemas.openxmlformats.org/officeDocument/2006/relationships/hyperlink" Target="https://pixabay.com/en/car-vehicle-violet-purple-311712/" TargetMode="External"/><Relationship Id="rId3" Type="http://schemas.openxmlformats.org/officeDocument/2006/relationships/image" Target="../media/image42.png"/><Relationship Id="rId7" Type="http://schemas.openxmlformats.org/officeDocument/2006/relationships/image" Target="../media/image180.png"/><Relationship Id="rId12" Type="http://schemas.openxmlformats.org/officeDocument/2006/relationships/image" Target="../media/image11.png"/><Relationship Id="rId17" Type="http://schemas.openxmlformats.org/officeDocument/2006/relationships/image" Target="../media/image200.png"/><Relationship Id="rId2" Type="http://schemas.openxmlformats.org/officeDocument/2006/relationships/notesSlide" Target="../notesSlides/notesSlide18.xml"/><Relationship Id="rId16" Type="http://schemas.openxmlformats.org/officeDocument/2006/relationships/image" Target="../media/image191.png"/><Relationship Id="rId1" Type="http://schemas.openxmlformats.org/officeDocument/2006/relationships/slideLayout" Target="../slideLayouts/slideLayout2.xml"/><Relationship Id="rId6" Type="http://schemas.openxmlformats.org/officeDocument/2006/relationships/image" Target="../media/image44.png"/><Relationship Id="rId11" Type="http://schemas.openxmlformats.org/officeDocument/2006/relationships/image" Target="../media/image181.png"/><Relationship Id="rId5" Type="http://schemas.openxmlformats.org/officeDocument/2006/relationships/image" Target="../media/image41.png"/><Relationship Id="rId15" Type="http://schemas.openxmlformats.org/officeDocument/2006/relationships/image" Target="../media/image4.png"/><Relationship Id="rId10" Type="http://schemas.openxmlformats.org/officeDocument/2006/relationships/image" Target="../media/image170.png"/><Relationship Id="rId4" Type="http://schemas.openxmlformats.org/officeDocument/2006/relationships/image" Target="../media/image43.png"/><Relationship Id="rId9" Type="http://schemas.openxmlformats.org/officeDocument/2006/relationships/image" Target="../media/image160.png"/><Relationship Id="rId14" Type="http://schemas.openxmlformats.org/officeDocument/2006/relationships/image" Target="../media/image5.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5.png"/><Relationship Id="rId7"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3.png"/><Relationship Id="rId10" Type="http://schemas.openxmlformats.org/officeDocument/2006/relationships/image" Target="../media/image49.png"/><Relationship Id="rId4" Type="http://schemas.openxmlformats.org/officeDocument/2006/relationships/image" Target="../media/image42.png"/><Relationship Id="rId9" Type="http://schemas.openxmlformats.org/officeDocument/2006/relationships/image" Target="../media/image48.png"/></Relationships>
</file>

<file path=ppt/slides/_rels/slide2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pixabay.com/en/car-vehicle-violet-purple-311712/" TargetMode="External"/><Relationship Id="rId5" Type="http://schemas.openxmlformats.org/officeDocument/2006/relationships/image" Target="../media/image11.png"/><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5C1D79-F6F6-4DBE-9F64-17C00A6D317F}"/>
              </a:ext>
            </a:extLst>
          </p:cNvPr>
          <p:cNvSpPr>
            <a:spLocks noGrp="1"/>
          </p:cNvSpPr>
          <p:nvPr>
            <p:ph type="ctrTitle"/>
          </p:nvPr>
        </p:nvSpPr>
        <p:spPr/>
        <p:txBody>
          <a:bodyPr>
            <a:normAutofit fontScale="90000"/>
          </a:bodyPr>
          <a:lstStyle/>
          <a:p>
            <a:r>
              <a:rPr lang="en-US" dirty="0"/>
              <a:t>Vehicle Verification Using Deep Learning for Connected Vehicle</a:t>
            </a:r>
            <a:br>
              <a:rPr lang="en-US" dirty="0"/>
            </a:br>
            <a:r>
              <a:rPr lang="en-US" dirty="0"/>
              <a:t>Sharing Systems</a:t>
            </a:r>
          </a:p>
        </p:txBody>
      </p:sp>
      <p:sp>
        <p:nvSpPr>
          <p:cNvPr id="3" name="副标题 2">
            <a:extLst>
              <a:ext uri="{FF2B5EF4-FFF2-40B4-BE49-F238E27FC236}">
                <a16:creationId xmlns:a16="http://schemas.microsoft.com/office/drawing/2014/main" id="{4E7754F0-373D-4BC8-B764-7956CAEFFA23}"/>
              </a:ext>
            </a:extLst>
          </p:cNvPr>
          <p:cNvSpPr>
            <a:spLocks noGrp="1"/>
          </p:cNvSpPr>
          <p:nvPr>
            <p:ph type="subTitle" idx="1"/>
          </p:nvPr>
        </p:nvSpPr>
        <p:spPr/>
        <p:txBody>
          <a:bodyPr/>
          <a:lstStyle/>
          <a:p>
            <a:endParaRPr lang="en-US" dirty="0"/>
          </a:p>
          <a:p>
            <a:r>
              <a:rPr lang="en-US" dirty="0"/>
              <a:t>Hansi Liu</a:t>
            </a:r>
          </a:p>
          <a:p>
            <a:r>
              <a:rPr lang="en-US" dirty="0"/>
              <a:t>Rutgers University</a:t>
            </a:r>
          </a:p>
        </p:txBody>
      </p:sp>
    </p:spTree>
    <p:extLst>
      <p:ext uri="{BB962C8B-B14F-4D97-AF65-F5344CB8AC3E}">
        <p14:creationId xmlns:p14="http://schemas.microsoft.com/office/powerpoint/2010/main" val="2296761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45D854D-DF92-47A2-B7FB-8CEBE6471DAF}"/>
              </a:ext>
            </a:extLst>
          </p:cNvPr>
          <p:cNvSpPr>
            <a:spLocks noGrp="1"/>
          </p:cNvSpPr>
          <p:nvPr>
            <p:ph type="title"/>
          </p:nvPr>
        </p:nvSpPr>
        <p:spPr/>
        <p:txBody>
          <a:bodyPr/>
          <a:lstStyle/>
          <a:p>
            <a:r>
              <a:rPr lang="en-US" dirty="0"/>
              <a:t>Siamese architecture for vehicle verification</a:t>
            </a:r>
          </a:p>
        </p:txBody>
      </p:sp>
      <p:sp>
        <p:nvSpPr>
          <p:cNvPr id="3" name="内容占位符 2">
            <a:extLst>
              <a:ext uri="{FF2B5EF4-FFF2-40B4-BE49-F238E27FC236}">
                <a16:creationId xmlns:a16="http://schemas.microsoft.com/office/drawing/2014/main" id="{A3213429-70FD-46A3-9F7F-6E9426A61C87}"/>
              </a:ext>
            </a:extLst>
          </p:cNvPr>
          <p:cNvSpPr>
            <a:spLocks noGrp="1"/>
          </p:cNvSpPr>
          <p:nvPr>
            <p:ph idx="1"/>
          </p:nvPr>
        </p:nvSpPr>
        <p:spPr>
          <a:xfrm>
            <a:off x="838199" y="1601406"/>
            <a:ext cx="5036820" cy="4575557"/>
          </a:xfrm>
        </p:spPr>
        <p:txBody>
          <a:bodyPr>
            <a:normAutofit/>
          </a:bodyPr>
          <a:lstStyle/>
          <a:p>
            <a:endParaRPr lang="en-US" dirty="0"/>
          </a:p>
          <a:p>
            <a:r>
              <a:rPr lang="en-US" dirty="0"/>
              <a:t>Two network branches</a:t>
            </a:r>
          </a:p>
          <a:p>
            <a:endParaRPr lang="en-US" dirty="0"/>
          </a:p>
          <a:p>
            <a:r>
              <a:rPr lang="en-US" dirty="0"/>
              <a:t>Shared weights</a:t>
            </a:r>
          </a:p>
          <a:p>
            <a:endParaRPr lang="en-US" dirty="0"/>
          </a:p>
          <a:p>
            <a:r>
              <a:rPr lang="en-US" dirty="0"/>
              <a:t>Modified pre-trained ResNet-18 </a:t>
            </a:r>
          </a:p>
        </p:txBody>
      </p:sp>
      <p:sp>
        <p:nvSpPr>
          <p:cNvPr id="4" name="日期占位符 3">
            <a:extLst>
              <a:ext uri="{FF2B5EF4-FFF2-40B4-BE49-F238E27FC236}">
                <a16:creationId xmlns:a16="http://schemas.microsoft.com/office/drawing/2014/main" id="{45FCF275-DA12-4A95-A753-35887F49192C}"/>
              </a:ext>
            </a:extLst>
          </p:cNvPr>
          <p:cNvSpPr>
            <a:spLocks noGrp="1"/>
          </p:cNvSpPr>
          <p:nvPr>
            <p:ph type="dt" sz="half" idx="10"/>
          </p:nvPr>
        </p:nvSpPr>
        <p:spPr/>
        <p:txBody>
          <a:bodyPr/>
          <a:lstStyle/>
          <a:p>
            <a:fld id="{B6051170-9F69-4470-832E-F7E6C883551D}" type="datetime1">
              <a:rPr lang="en-US" smtClean="0"/>
              <a:t>6/21/2019</a:t>
            </a:fld>
            <a:endParaRPr lang="en-US"/>
          </a:p>
        </p:txBody>
      </p:sp>
      <p:sp>
        <p:nvSpPr>
          <p:cNvPr id="5" name="页脚占位符 4">
            <a:extLst>
              <a:ext uri="{FF2B5EF4-FFF2-40B4-BE49-F238E27FC236}">
                <a16:creationId xmlns:a16="http://schemas.microsoft.com/office/drawing/2014/main" id="{03B774C8-AADE-47CC-A8CF-469EBFAF5E7A}"/>
              </a:ext>
            </a:extLst>
          </p:cNvPr>
          <p:cNvSpPr>
            <a:spLocks noGrp="1"/>
          </p:cNvSpPr>
          <p:nvPr>
            <p:ph type="ftr" sz="quarter" idx="11"/>
          </p:nvPr>
        </p:nvSpPr>
        <p:spPr/>
        <p:txBody>
          <a:bodyPr/>
          <a:lstStyle/>
          <a:p>
            <a:r>
              <a:rPr lang="en-US"/>
              <a:t>Hansi Liu</a:t>
            </a:r>
            <a:endParaRPr lang="en-US" dirty="0"/>
          </a:p>
        </p:txBody>
      </p:sp>
      <p:grpSp>
        <p:nvGrpSpPr>
          <p:cNvPr id="25" name="组合 24">
            <a:extLst>
              <a:ext uri="{FF2B5EF4-FFF2-40B4-BE49-F238E27FC236}">
                <a16:creationId xmlns:a16="http://schemas.microsoft.com/office/drawing/2014/main" id="{ECF378A5-67E3-4579-98FE-EDD4ADB0FCE4}"/>
              </a:ext>
            </a:extLst>
          </p:cNvPr>
          <p:cNvGrpSpPr/>
          <p:nvPr/>
        </p:nvGrpSpPr>
        <p:grpSpPr>
          <a:xfrm>
            <a:off x="5170170" y="1436074"/>
            <a:ext cx="6918960" cy="2044764"/>
            <a:chOff x="880823" y="1851992"/>
            <a:chExt cx="8107053" cy="3236944"/>
          </a:xfrm>
        </p:grpSpPr>
        <p:sp>
          <p:nvSpPr>
            <p:cNvPr id="7" name="椭圆 6">
              <a:extLst>
                <a:ext uri="{FF2B5EF4-FFF2-40B4-BE49-F238E27FC236}">
                  <a16:creationId xmlns:a16="http://schemas.microsoft.com/office/drawing/2014/main" id="{75D37456-D860-4D24-9034-50B4337E48CE}"/>
                </a:ext>
              </a:extLst>
            </p:cNvPr>
            <p:cNvSpPr/>
            <p:nvPr/>
          </p:nvSpPr>
          <p:spPr>
            <a:xfrm>
              <a:off x="1269952" y="1851992"/>
              <a:ext cx="2273947" cy="92678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Similarity ground truth</a:t>
              </a:r>
            </a:p>
          </p:txBody>
        </p:sp>
        <p:sp>
          <p:nvSpPr>
            <p:cNvPr id="8" name="矩形 7">
              <a:extLst>
                <a:ext uri="{FF2B5EF4-FFF2-40B4-BE49-F238E27FC236}">
                  <a16:creationId xmlns:a16="http://schemas.microsoft.com/office/drawing/2014/main" id="{D20CA694-2467-42B7-9842-D44EA6E32AFD}"/>
                </a:ext>
              </a:extLst>
            </p:cNvPr>
            <p:cNvSpPr/>
            <p:nvPr/>
          </p:nvSpPr>
          <p:spPr>
            <a:xfrm>
              <a:off x="880823" y="3722639"/>
              <a:ext cx="1564849" cy="62924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Image pair</a:t>
              </a:r>
            </a:p>
          </p:txBody>
        </p:sp>
        <p:sp>
          <p:nvSpPr>
            <p:cNvPr id="9" name="矩形 8">
              <a:extLst>
                <a:ext uri="{FF2B5EF4-FFF2-40B4-BE49-F238E27FC236}">
                  <a16:creationId xmlns:a16="http://schemas.microsoft.com/office/drawing/2014/main" id="{A8D77F7F-8CB9-4F3B-807E-9E622A3F7E32}"/>
                </a:ext>
              </a:extLst>
            </p:cNvPr>
            <p:cNvSpPr/>
            <p:nvPr/>
          </p:nvSpPr>
          <p:spPr>
            <a:xfrm>
              <a:off x="2934281" y="3062165"/>
              <a:ext cx="913169" cy="682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Img A</a:t>
              </a:r>
            </a:p>
          </p:txBody>
        </p:sp>
        <p:sp>
          <p:nvSpPr>
            <p:cNvPr id="10" name="矩形 9">
              <a:extLst>
                <a:ext uri="{FF2B5EF4-FFF2-40B4-BE49-F238E27FC236}">
                  <a16:creationId xmlns:a16="http://schemas.microsoft.com/office/drawing/2014/main" id="{0377B5F4-676F-4D16-859C-28D7CC0A31CB}"/>
                </a:ext>
              </a:extLst>
            </p:cNvPr>
            <p:cNvSpPr/>
            <p:nvPr/>
          </p:nvSpPr>
          <p:spPr>
            <a:xfrm>
              <a:off x="2919373" y="4285892"/>
              <a:ext cx="913168" cy="6822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Img B</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A3DC9AD4-3B2A-4D65-A9E1-A5803CB5143B}"/>
                    </a:ext>
                  </a:extLst>
                </p:cNvPr>
                <p:cNvSpPr/>
                <p:nvPr/>
              </p:nvSpPr>
              <p:spPr>
                <a:xfrm>
                  <a:off x="6679436" y="2941986"/>
                  <a:ext cx="453308" cy="9238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i="1">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𝑓</m:t>
                            </m:r>
                          </m:e>
                          <m:sub>
                            <m:r>
                              <a:rPr lang="en-US" sz="2000" i="1">
                                <a:solidFill>
                                  <a:schemeClr val="bg1"/>
                                </a:solidFill>
                                <a:latin typeface="Cambria Math" panose="02040503050406030204" pitchFamily="18" charset="0"/>
                              </a:rPr>
                              <m:t>𝑢</m:t>
                            </m:r>
                          </m:sub>
                        </m:sSub>
                      </m:oMath>
                    </m:oMathPara>
                  </a14:m>
                  <a:endParaRPr lang="en-US" sz="2000" dirty="0"/>
                </a:p>
              </p:txBody>
            </p:sp>
          </mc:Choice>
          <mc:Fallback xmlns="">
            <p:sp>
              <p:nvSpPr>
                <p:cNvPr id="11" name="矩形 10">
                  <a:extLst>
                    <a:ext uri="{FF2B5EF4-FFF2-40B4-BE49-F238E27FC236}">
                      <a16:creationId xmlns:a16="http://schemas.microsoft.com/office/drawing/2014/main" id="{A3DC9AD4-3B2A-4D65-A9E1-A5803CB5143B}"/>
                    </a:ext>
                  </a:extLst>
                </p:cNvPr>
                <p:cNvSpPr>
                  <a:spLocks noRot="1" noChangeAspect="1" noMove="1" noResize="1" noEditPoints="1" noAdjustHandles="1" noChangeArrowheads="1" noChangeShapeType="1" noTextEdit="1"/>
                </p:cNvSpPr>
                <p:nvPr/>
              </p:nvSpPr>
              <p:spPr>
                <a:xfrm>
                  <a:off x="6679436" y="2941986"/>
                  <a:ext cx="453308" cy="923825"/>
                </a:xfrm>
                <a:prstGeom prst="rect">
                  <a:avLst/>
                </a:prstGeom>
                <a:blipFill>
                  <a:blip r:embed="rId3"/>
                  <a:stretch>
                    <a:fillRect l="-15385"/>
                  </a:stretch>
                </a:blipFill>
                <a:ln>
                  <a:solidFill>
                    <a:srgbClr val="FF0000"/>
                  </a:solidFill>
                </a:ln>
              </p:spPr>
              <p:txBody>
                <a:bodyPr/>
                <a:lstStyle/>
                <a:p>
                  <a:r>
                    <a:rPr lang="en-US">
                      <a:noFill/>
                    </a:rPr>
                    <a:t> </a:t>
                  </a:r>
                </a:p>
              </p:txBody>
            </p:sp>
          </mc:Fallback>
        </mc:AlternateContent>
        <p:sp>
          <p:nvSpPr>
            <p:cNvPr id="12" name="矩形: 圆角 11">
              <a:extLst>
                <a:ext uri="{FF2B5EF4-FFF2-40B4-BE49-F238E27FC236}">
                  <a16:creationId xmlns:a16="http://schemas.microsoft.com/office/drawing/2014/main" id="{39C452ED-7754-4F14-9D5E-CAED88787F19}"/>
                </a:ext>
              </a:extLst>
            </p:cNvPr>
            <p:cNvSpPr/>
            <p:nvPr/>
          </p:nvSpPr>
          <p:spPr>
            <a:xfrm>
              <a:off x="4018721" y="2941986"/>
              <a:ext cx="2474537" cy="923825"/>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Deep neural network</a:t>
              </a:r>
            </a:p>
          </p:txBody>
        </p:sp>
        <p:sp>
          <p:nvSpPr>
            <p:cNvPr id="13" name="矩形: 圆角 12">
              <a:extLst>
                <a:ext uri="{FF2B5EF4-FFF2-40B4-BE49-F238E27FC236}">
                  <a16:creationId xmlns:a16="http://schemas.microsoft.com/office/drawing/2014/main" id="{0F5DE6EE-49EA-4D29-A098-150211257C4C}"/>
                </a:ext>
              </a:extLst>
            </p:cNvPr>
            <p:cNvSpPr/>
            <p:nvPr/>
          </p:nvSpPr>
          <p:spPr>
            <a:xfrm>
              <a:off x="4018721" y="4165111"/>
              <a:ext cx="2474537" cy="923825"/>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Deep neural network</a:t>
              </a:r>
            </a:p>
          </p:txBody>
        </p:sp>
        <p:sp>
          <p:nvSpPr>
            <p:cNvPr id="14" name="矩形 13">
              <a:extLst>
                <a:ext uri="{FF2B5EF4-FFF2-40B4-BE49-F238E27FC236}">
                  <a16:creationId xmlns:a16="http://schemas.microsoft.com/office/drawing/2014/main" id="{52381A42-C6B1-4C2D-AFC3-EE0F8D1D1990}"/>
                </a:ext>
              </a:extLst>
            </p:cNvPr>
            <p:cNvSpPr/>
            <p:nvPr/>
          </p:nvSpPr>
          <p:spPr>
            <a:xfrm>
              <a:off x="7318923" y="3447495"/>
              <a:ext cx="1668953" cy="1167337"/>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Contrastive Loss</a:t>
              </a: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E45FD56F-13E2-4716-9FA5-752239B748C3}"/>
                    </a:ext>
                  </a:extLst>
                </p:cNvPr>
                <p:cNvSpPr/>
                <p:nvPr/>
              </p:nvSpPr>
              <p:spPr>
                <a:xfrm>
                  <a:off x="6679436" y="4165111"/>
                  <a:ext cx="471918" cy="923825"/>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sSub>
                          <m:sSubPr>
                            <m:ctrlPr>
                              <a:rPr lang="en-US" sz="2000" i="1" smtClean="0">
                                <a:solidFill>
                                  <a:schemeClr val="bg1"/>
                                </a:solidFill>
                                <a:latin typeface="Cambria Math" panose="02040503050406030204" pitchFamily="18" charset="0"/>
                              </a:rPr>
                            </m:ctrlPr>
                          </m:sSubPr>
                          <m:e>
                            <m:r>
                              <a:rPr lang="en-US" sz="2000" i="1">
                                <a:solidFill>
                                  <a:schemeClr val="bg1"/>
                                </a:solidFill>
                                <a:latin typeface="Cambria Math" panose="02040503050406030204" pitchFamily="18" charset="0"/>
                              </a:rPr>
                              <m:t>𝑓</m:t>
                            </m:r>
                          </m:e>
                          <m:sub>
                            <m:r>
                              <a:rPr lang="en-US" sz="2000" b="0" i="1" smtClean="0">
                                <a:solidFill>
                                  <a:schemeClr val="bg1"/>
                                </a:solidFill>
                                <a:latin typeface="Cambria Math" panose="02040503050406030204" pitchFamily="18" charset="0"/>
                              </a:rPr>
                              <m:t>𝑣</m:t>
                            </m:r>
                          </m:sub>
                        </m:sSub>
                      </m:oMath>
                    </m:oMathPara>
                  </a14:m>
                  <a:endParaRPr lang="en-US" sz="2000" dirty="0"/>
                </a:p>
              </p:txBody>
            </p:sp>
          </mc:Choice>
          <mc:Fallback xmlns="">
            <p:sp>
              <p:nvSpPr>
                <p:cNvPr id="15" name="矩形 14">
                  <a:extLst>
                    <a:ext uri="{FF2B5EF4-FFF2-40B4-BE49-F238E27FC236}">
                      <a16:creationId xmlns:a16="http://schemas.microsoft.com/office/drawing/2014/main" id="{E45FD56F-13E2-4716-9FA5-752239B748C3}"/>
                    </a:ext>
                  </a:extLst>
                </p:cNvPr>
                <p:cNvSpPr>
                  <a:spLocks noRot="1" noChangeAspect="1" noMove="1" noResize="1" noEditPoints="1" noAdjustHandles="1" noChangeArrowheads="1" noChangeShapeType="1" noTextEdit="1"/>
                </p:cNvSpPr>
                <p:nvPr/>
              </p:nvSpPr>
              <p:spPr>
                <a:xfrm>
                  <a:off x="6679436" y="4165111"/>
                  <a:ext cx="471918" cy="923825"/>
                </a:xfrm>
                <a:prstGeom prst="rect">
                  <a:avLst/>
                </a:prstGeom>
                <a:blipFill>
                  <a:blip r:embed="rId4"/>
                  <a:stretch>
                    <a:fillRect l="-10294"/>
                  </a:stretch>
                </a:blipFill>
                <a:ln>
                  <a:solidFill>
                    <a:srgbClr val="FF0000"/>
                  </a:solidFill>
                </a:ln>
              </p:spPr>
              <p:txBody>
                <a:bodyPr/>
                <a:lstStyle/>
                <a:p>
                  <a:r>
                    <a:rPr lang="en-US">
                      <a:noFill/>
                    </a:rPr>
                    <a:t> </a:t>
                  </a:r>
                </a:p>
              </p:txBody>
            </p:sp>
          </mc:Fallback>
        </mc:AlternateContent>
        <p:cxnSp>
          <p:nvCxnSpPr>
            <p:cNvPr id="16" name="直接箭头连接符 15">
              <a:extLst>
                <a:ext uri="{FF2B5EF4-FFF2-40B4-BE49-F238E27FC236}">
                  <a16:creationId xmlns:a16="http://schemas.microsoft.com/office/drawing/2014/main" id="{D4E2E7C4-29DB-49C3-A798-BE70EDB2413D}"/>
                </a:ext>
              </a:extLst>
            </p:cNvPr>
            <p:cNvCxnSpPr>
              <a:stCxn id="8" idx="3"/>
              <a:endCxn id="9" idx="1"/>
            </p:cNvCxnSpPr>
            <p:nvPr/>
          </p:nvCxnSpPr>
          <p:spPr>
            <a:xfrm flipV="1">
              <a:off x="2445672" y="3403298"/>
              <a:ext cx="488609" cy="63396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AB872206-D593-4428-A3D4-7DA8B7D80FC5}"/>
                </a:ext>
              </a:extLst>
            </p:cNvPr>
            <p:cNvCxnSpPr>
              <a:stCxn id="8" idx="3"/>
              <a:endCxn id="10" idx="1"/>
            </p:cNvCxnSpPr>
            <p:nvPr/>
          </p:nvCxnSpPr>
          <p:spPr>
            <a:xfrm>
              <a:off x="2445672" y="4037261"/>
              <a:ext cx="473701" cy="5897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101C53FF-912E-4FC5-B1B4-FAF1C4FF6ADC}"/>
                </a:ext>
              </a:extLst>
            </p:cNvPr>
            <p:cNvCxnSpPr>
              <a:cxnSpLocks/>
              <a:stCxn id="9" idx="3"/>
              <a:endCxn id="12" idx="1"/>
            </p:cNvCxnSpPr>
            <p:nvPr/>
          </p:nvCxnSpPr>
          <p:spPr>
            <a:xfrm>
              <a:off x="3847449" y="3403298"/>
              <a:ext cx="171272" cy="60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35AFF632-BCA8-411C-81A3-BB1C0762BC1C}"/>
                </a:ext>
              </a:extLst>
            </p:cNvPr>
            <p:cNvCxnSpPr>
              <a:cxnSpLocks/>
              <a:stCxn id="10" idx="3"/>
              <a:endCxn id="13" idx="1"/>
            </p:cNvCxnSpPr>
            <p:nvPr/>
          </p:nvCxnSpPr>
          <p:spPr>
            <a:xfrm flipV="1">
              <a:off x="3832541" y="4627024"/>
              <a:ext cx="186179"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0C7BA7E0-B7B8-4CDA-B211-1077FE4C6DA4}"/>
                </a:ext>
              </a:extLst>
            </p:cNvPr>
            <p:cNvCxnSpPr>
              <a:cxnSpLocks/>
              <a:stCxn id="12" idx="3"/>
              <a:endCxn id="11" idx="1"/>
            </p:cNvCxnSpPr>
            <p:nvPr/>
          </p:nvCxnSpPr>
          <p:spPr>
            <a:xfrm>
              <a:off x="6493257" y="3403900"/>
              <a:ext cx="1861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881C275F-F8FC-4554-9B72-0F66BB6865BC}"/>
                </a:ext>
              </a:extLst>
            </p:cNvPr>
            <p:cNvCxnSpPr>
              <a:cxnSpLocks/>
              <a:stCxn id="13" idx="3"/>
              <a:endCxn id="15" idx="1"/>
            </p:cNvCxnSpPr>
            <p:nvPr/>
          </p:nvCxnSpPr>
          <p:spPr>
            <a:xfrm>
              <a:off x="6493257" y="4627024"/>
              <a:ext cx="18617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AA8E576D-4AB5-439B-9076-3C52EE6406E0}"/>
                </a:ext>
              </a:extLst>
            </p:cNvPr>
            <p:cNvCxnSpPr>
              <a:cxnSpLocks/>
              <a:stCxn id="11" idx="3"/>
              <a:endCxn id="14" idx="1"/>
            </p:cNvCxnSpPr>
            <p:nvPr/>
          </p:nvCxnSpPr>
          <p:spPr>
            <a:xfrm>
              <a:off x="7132745" y="3403900"/>
              <a:ext cx="186178" cy="6272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4D547778-2DC8-49F9-AF55-912BCDC42E0E}"/>
                </a:ext>
              </a:extLst>
            </p:cNvPr>
            <p:cNvCxnSpPr>
              <a:cxnSpLocks/>
              <a:stCxn id="15" idx="3"/>
              <a:endCxn id="14" idx="1"/>
            </p:cNvCxnSpPr>
            <p:nvPr/>
          </p:nvCxnSpPr>
          <p:spPr>
            <a:xfrm flipV="1">
              <a:off x="7151354" y="4031164"/>
              <a:ext cx="167568" cy="59586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连接符: 肘形 23">
              <a:extLst>
                <a:ext uri="{FF2B5EF4-FFF2-40B4-BE49-F238E27FC236}">
                  <a16:creationId xmlns:a16="http://schemas.microsoft.com/office/drawing/2014/main" id="{7478A181-385C-4D03-8D52-8E1C433BD67E}"/>
                </a:ext>
              </a:extLst>
            </p:cNvPr>
            <p:cNvCxnSpPr>
              <a:cxnSpLocks/>
              <a:stCxn id="7" idx="6"/>
              <a:endCxn id="14" idx="0"/>
            </p:cNvCxnSpPr>
            <p:nvPr/>
          </p:nvCxnSpPr>
          <p:spPr>
            <a:xfrm>
              <a:off x="3543899" y="2315386"/>
              <a:ext cx="4609500" cy="1132109"/>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grpSp>
        <p:nvGrpSpPr>
          <p:cNvPr id="27" name="组合 26">
            <a:extLst>
              <a:ext uri="{FF2B5EF4-FFF2-40B4-BE49-F238E27FC236}">
                <a16:creationId xmlns:a16="http://schemas.microsoft.com/office/drawing/2014/main" id="{055F80E3-9C83-4600-856E-50CF1E31EDDE}"/>
              </a:ext>
            </a:extLst>
          </p:cNvPr>
          <p:cNvGrpSpPr/>
          <p:nvPr/>
        </p:nvGrpSpPr>
        <p:grpSpPr>
          <a:xfrm>
            <a:off x="5875020" y="3446976"/>
            <a:ext cx="6214110" cy="3027434"/>
            <a:chOff x="5875020" y="3446976"/>
            <a:chExt cx="6214110" cy="3027434"/>
          </a:xfrm>
        </p:grpSpPr>
        <p:pic>
          <p:nvPicPr>
            <p:cNvPr id="42" name="图片 41">
              <a:extLst>
                <a:ext uri="{FF2B5EF4-FFF2-40B4-BE49-F238E27FC236}">
                  <a16:creationId xmlns:a16="http://schemas.microsoft.com/office/drawing/2014/main" id="{F961B604-FFFB-4B93-8018-AB29A707C697}"/>
                </a:ext>
              </a:extLst>
            </p:cNvPr>
            <p:cNvPicPr>
              <a:picLocks noChangeAspect="1"/>
            </p:cNvPicPr>
            <p:nvPr/>
          </p:nvPicPr>
          <p:blipFill>
            <a:blip r:embed="rId5"/>
            <a:stretch>
              <a:fillRect/>
            </a:stretch>
          </p:blipFill>
          <p:spPr>
            <a:xfrm>
              <a:off x="5875020" y="3961693"/>
              <a:ext cx="6214110" cy="2512717"/>
            </a:xfrm>
            <a:prstGeom prst="rect">
              <a:avLst/>
            </a:prstGeom>
          </p:spPr>
        </p:pic>
        <p:cxnSp>
          <p:nvCxnSpPr>
            <p:cNvPr id="44" name="直接连接符 43">
              <a:extLst>
                <a:ext uri="{FF2B5EF4-FFF2-40B4-BE49-F238E27FC236}">
                  <a16:creationId xmlns:a16="http://schemas.microsoft.com/office/drawing/2014/main" id="{DC374615-B6A7-450A-8060-B18560BDD649}"/>
                </a:ext>
              </a:extLst>
            </p:cNvPr>
            <p:cNvCxnSpPr>
              <a:cxnSpLocks/>
            </p:cNvCxnSpPr>
            <p:nvPr/>
          </p:nvCxnSpPr>
          <p:spPr>
            <a:xfrm flipV="1">
              <a:off x="6749585" y="3446976"/>
              <a:ext cx="1163785" cy="589160"/>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47" name="直接连接符 46">
              <a:extLst>
                <a:ext uri="{FF2B5EF4-FFF2-40B4-BE49-F238E27FC236}">
                  <a16:creationId xmlns:a16="http://schemas.microsoft.com/office/drawing/2014/main" id="{BEF01221-9E49-461B-8216-3707B9B59736}"/>
                </a:ext>
              </a:extLst>
            </p:cNvPr>
            <p:cNvCxnSpPr>
              <a:cxnSpLocks/>
            </p:cNvCxnSpPr>
            <p:nvPr/>
          </p:nvCxnSpPr>
          <p:spPr>
            <a:xfrm flipH="1" flipV="1">
              <a:off x="9960100" y="3446976"/>
              <a:ext cx="1824230" cy="514717"/>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grpSp>
      <p:sp>
        <p:nvSpPr>
          <p:cNvPr id="28" name="灯片编号占位符 27">
            <a:extLst>
              <a:ext uri="{FF2B5EF4-FFF2-40B4-BE49-F238E27FC236}">
                <a16:creationId xmlns:a16="http://schemas.microsoft.com/office/drawing/2014/main" id="{8760AA52-ABA2-40DB-B23C-CF7B4B92CECD}"/>
              </a:ext>
            </a:extLst>
          </p:cNvPr>
          <p:cNvSpPr>
            <a:spLocks noGrp="1"/>
          </p:cNvSpPr>
          <p:nvPr>
            <p:ph type="sldNum" sz="quarter" idx="12"/>
          </p:nvPr>
        </p:nvSpPr>
        <p:spPr/>
        <p:txBody>
          <a:bodyPr/>
          <a:lstStyle/>
          <a:p>
            <a:fld id="{E28968F2-E780-458E-BEC0-AED72E8C9DF0}" type="slidenum">
              <a:rPr lang="en-US" smtClean="0"/>
              <a:pPr/>
              <a:t>10</a:t>
            </a:fld>
            <a:r>
              <a:rPr lang="en-US"/>
              <a:t>/17</a:t>
            </a:r>
            <a:endParaRPr lang="en-US" dirty="0"/>
          </a:p>
        </p:txBody>
      </p:sp>
    </p:spTree>
    <p:extLst>
      <p:ext uri="{BB962C8B-B14F-4D97-AF65-F5344CB8AC3E}">
        <p14:creationId xmlns:p14="http://schemas.microsoft.com/office/powerpoint/2010/main" val="352957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5" end="5"/>
                                            </p:txEl>
                                          </p:spTgt>
                                        </p:tgtEl>
                                        <p:attrNameLst>
                                          <p:attrName>style.visibility</p:attrName>
                                        </p:attrNameLst>
                                      </p:cBhvr>
                                      <p:to>
                                        <p:strVal val="visible"/>
                                      </p:to>
                                    </p:set>
                                    <p:animEffect transition="in" filter="fade">
                                      <p:cBhvr>
                                        <p:cTn id="10"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D2EDEC3-5410-4D62-98AA-7A9F78092196}"/>
              </a:ext>
            </a:extLst>
          </p:cNvPr>
          <p:cNvSpPr>
            <a:spLocks noGrp="1"/>
          </p:cNvSpPr>
          <p:nvPr>
            <p:ph type="title"/>
          </p:nvPr>
        </p:nvSpPr>
        <p:spPr>
          <a:xfrm>
            <a:off x="838200" y="558523"/>
            <a:ext cx="10515600" cy="877551"/>
          </a:xfrm>
        </p:spPr>
        <p:txBody>
          <a:bodyPr/>
          <a:lstStyle/>
          <a:p>
            <a:r>
              <a:rPr lang="en-US" dirty="0"/>
              <a:t>Contrastive Loss</a:t>
            </a:r>
          </a:p>
        </p:txBody>
      </p:sp>
      <mc:AlternateContent xmlns:mc="http://schemas.openxmlformats.org/markup-compatibility/2006">
        <mc:Choice xmlns:a14="http://schemas.microsoft.com/office/drawing/2010/main" Requires="a14">
          <p:sp>
            <p:nvSpPr>
              <p:cNvPr id="3" name="内容占位符 2">
                <a:extLst>
                  <a:ext uri="{FF2B5EF4-FFF2-40B4-BE49-F238E27FC236}">
                    <a16:creationId xmlns:a16="http://schemas.microsoft.com/office/drawing/2014/main" id="{88E51F2F-4DBF-4982-912E-EE26BF39D1B7}"/>
                  </a:ext>
                </a:extLst>
              </p:cNvPr>
              <p:cNvSpPr>
                <a:spLocks noGrp="1"/>
              </p:cNvSpPr>
              <p:nvPr>
                <p:ph idx="1"/>
              </p:nvPr>
            </p:nvSpPr>
            <p:spPr>
              <a:xfrm>
                <a:off x="838200" y="2905247"/>
                <a:ext cx="6257081" cy="3065500"/>
              </a:xfrm>
            </p:spPr>
            <p:txBody>
              <a:bodyPr>
                <a:normAutofit lnSpcReduction="10000"/>
              </a:bodyPr>
              <a:lstStyle/>
              <a:p>
                <a14:m>
                  <m:oMath xmlns:m="http://schemas.openxmlformats.org/officeDocument/2006/math">
                    <m:r>
                      <a:rPr lang="en-US" sz="2400" i="1" smtClean="0">
                        <a:latin typeface="Cambria Math" panose="02040503050406030204" pitchFamily="18" charset="0"/>
                      </a:rPr>
                      <m:t>𝑦</m:t>
                    </m:r>
                    <m:r>
                      <a:rPr lang="en-US" sz="2400" i="1" smtClean="0">
                        <a:latin typeface="Cambria Math" panose="02040503050406030204" pitchFamily="18" charset="0"/>
                      </a:rPr>
                      <m:t>=0</m:t>
                    </m:r>
                  </m:oMath>
                </a14:m>
                <a:r>
                  <a:rPr lang="en-US" sz="2400" dirty="0"/>
                  <a:t> for same pairs, </a:t>
                </a:r>
                <a14:m>
                  <m:oMath xmlns:m="http://schemas.openxmlformats.org/officeDocument/2006/math">
                    <m:r>
                      <a:rPr lang="en-US" sz="2400" i="1">
                        <a:latin typeface="Cambria Math" panose="02040503050406030204" pitchFamily="18" charset="0"/>
                      </a:rPr>
                      <m:t>𝑦</m:t>
                    </m:r>
                    <m:r>
                      <a:rPr lang="en-US" sz="2400" i="1">
                        <a:latin typeface="Cambria Math" panose="02040503050406030204" pitchFamily="18" charset="0"/>
                      </a:rPr>
                      <m:t>=1</m:t>
                    </m:r>
                  </m:oMath>
                </a14:m>
                <a:r>
                  <a:rPr lang="en-US" sz="2400" dirty="0"/>
                  <a:t> for different pairs</a:t>
                </a:r>
              </a:p>
              <a:p>
                <a:pPr marL="0" indent="0">
                  <a:buNone/>
                </a:pPr>
                <a:endParaRPr lang="en-US" sz="2400" dirty="0"/>
              </a:p>
              <a:p>
                <a:r>
                  <a:rPr lang="en-US" sz="2400" dirty="0"/>
                  <a:t>Pushes similar images together</a:t>
                </a:r>
              </a:p>
              <a:p>
                <a:endParaRPr lang="en-US" sz="2400" dirty="0"/>
              </a:p>
              <a:p>
                <a:r>
                  <a:rPr lang="en-US" sz="2400" dirty="0"/>
                  <a:t>Pulls dissimilar images apart</a:t>
                </a:r>
              </a:p>
              <a:p>
                <a:endParaRPr lang="en-US" sz="2400" dirty="0"/>
              </a:p>
              <a:p>
                <a14:m>
                  <m:oMath xmlns:m="http://schemas.openxmlformats.org/officeDocument/2006/math">
                    <m:r>
                      <a:rPr lang="en-US" sz="2400" i="1">
                        <a:latin typeface="Cambria Math" panose="02040503050406030204" pitchFamily="18" charset="0"/>
                      </a:rPr>
                      <m:t>𝑚𝑎𝑟𝑔𝑖𝑛</m:t>
                    </m:r>
                    <m:r>
                      <a:rPr lang="en-US" sz="2400" b="0" i="1" smtClean="0">
                        <a:latin typeface="Cambria Math" panose="02040503050406030204" pitchFamily="18" charset="0"/>
                      </a:rPr>
                      <m:t>=0.2</m:t>
                    </m:r>
                  </m:oMath>
                </a14:m>
                <a:r>
                  <a:rPr lang="en-US" sz="2400" dirty="0"/>
                  <a:t> in experiment</a:t>
                </a:r>
              </a:p>
              <a:p>
                <a:pPr marL="0" indent="0">
                  <a:buNone/>
                </a:pPr>
                <a:endParaRPr lang="en-US" dirty="0"/>
              </a:p>
            </p:txBody>
          </p:sp>
        </mc:Choice>
        <mc:Fallback>
          <p:sp>
            <p:nvSpPr>
              <p:cNvPr id="3" name="内容占位符 2">
                <a:extLst>
                  <a:ext uri="{FF2B5EF4-FFF2-40B4-BE49-F238E27FC236}">
                    <a16:creationId xmlns:a16="http://schemas.microsoft.com/office/drawing/2014/main" id="{88E51F2F-4DBF-4982-912E-EE26BF39D1B7}"/>
                  </a:ext>
                </a:extLst>
              </p:cNvPr>
              <p:cNvSpPr>
                <a:spLocks noGrp="1" noRot="1" noChangeAspect="1" noMove="1" noResize="1" noEditPoints="1" noAdjustHandles="1" noChangeArrowheads="1" noChangeShapeType="1" noTextEdit="1"/>
              </p:cNvSpPr>
              <p:nvPr>
                <p:ph idx="1"/>
              </p:nvPr>
            </p:nvSpPr>
            <p:spPr>
              <a:xfrm>
                <a:off x="838200" y="2905247"/>
                <a:ext cx="6257081" cy="3065500"/>
              </a:xfrm>
              <a:blipFill>
                <a:blip r:embed="rId3"/>
                <a:stretch>
                  <a:fillRect l="-1365" t="-3785"/>
                </a:stretch>
              </a:blipFill>
            </p:spPr>
            <p:txBody>
              <a:bodyPr/>
              <a:lstStyle/>
              <a:p>
                <a:r>
                  <a:rPr lang="en-US">
                    <a:noFill/>
                  </a:rPr>
                  <a:t> </a:t>
                </a:r>
              </a:p>
            </p:txBody>
          </p:sp>
        </mc:Fallback>
      </mc:AlternateContent>
      <p:sp>
        <p:nvSpPr>
          <p:cNvPr id="4" name="日期占位符 3">
            <a:extLst>
              <a:ext uri="{FF2B5EF4-FFF2-40B4-BE49-F238E27FC236}">
                <a16:creationId xmlns:a16="http://schemas.microsoft.com/office/drawing/2014/main" id="{04D51CBE-A8E4-420A-9897-61BBAE9FA9B1}"/>
              </a:ext>
            </a:extLst>
          </p:cNvPr>
          <p:cNvSpPr>
            <a:spLocks noGrp="1"/>
          </p:cNvSpPr>
          <p:nvPr>
            <p:ph type="dt" sz="half" idx="10"/>
          </p:nvPr>
        </p:nvSpPr>
        <p:spPr/>
        <p:txBody>
          <a:bodyPr/>
          <a:lstStyle/>
          <a:p>
            <a:fld id="{1D35E609-DFDC-45AD-AFCE-C9DEBA522BB1}" type="datetime1">
              <a:rPr lang="en-US" smtClean="0"/>
              <a:t>6/21/2019</a:t>
            </a:fld>
            <a:endParaRPr lang="en-US"/>
          </a:p>
        </p:txBody>
      </p:sp>
      <p:sp>
        <p:nvSpPr>
          <p:cNvPr id="5" name="页脚占位符 4">
            <a:extLst>
              <a:ext uri="{FF2B5EF4-FFF2-40B4-BE49-F238E27FC236}">
                <a16:creationId xmlns:a16="http://schemas.microsoft.com/office/drawing/2014/main" id="{C3C6E4BC-EB26-46C6-8CB7-BFCCFFBB7415}"/>
              </a:ext>
            </a:extLst>
          </p:cNvPr>
          <p:cNvSpPr>
            <a:spLocks noGrp="1"/>
          </p:cNvSpPr>
          <p:nvPr>
            <p:ph type="ftr" sz="quarter" idx="11"/>
          </p:nvPr>
        </p:nvSpPr>
        <p:spPr/>
        <p:txBody>
          <a:bodyPr/>
          <a:lstStyle/>
          <a:p>
            <a:r>
              <a:rPr lang="en-US"/>
              <a:t>Hansi Liu</a:t>
            </a:r>
            <a:endParaRPr lang="en-US" dirty="0"/>
          </a:p>
        </p:txBody>
      </p:sp>
      <p:pic>
        <p:nvPicPr>
          <p:cNvPr id="7" name="图片 6">
            <a:extLst>
              <a:ext uri="{FF2B5EF4-FFF2-40B4-BE49-F238E27FC236}">
                <a16:creationId xmlns:a16="http://schemas.microsoft.com/office/drawing/2014/main" id="{8971FF6B-E8B0-42B3-B447-F355B8490975}"/>
              </a:ext>
            </a:extLst>
          </p:cNvPr>
          <p:cNvPicPr>
            <a:picLocks noChangeAspect="1"/>
          </p:cNvPicPr>
          <p:nvPr/>
        </p:nvPicPr>
        <p:blipFill>
          <a:blip r:embed="rId4"/>
          <a:stretch>
            <a:fillRect/>
          </a:stretch>
        </p:blipFill>
        <p:spPr>
          <a:xfrm>
            <a:off x="7734830" y="2926913"/>
            <a:ext cx="2000250" cy="2085975"/>
          </a:xfrm>
          <a:prstGeom prst="rect">
            <a:avLst/>
          </a:prstGeom>
        </p:spPr>
      </p:pic>
      <p:pic>
        <p:nvPicPr>
          <p:cNvPr id="8" name="图片 7">
            <a:extLst>
              <a:ext uri="{FF2B5EF4-FFF2-40B4-BE49-F238E27FC236}">
                <a16:creationId xmlns:a16="http://schemas.microsoft.com/office/drawing/2014/main" id="{F40E5BB0-F6E7-4B5E-8A8F-243A8C8BDCE5}"/>
              </a:ext>
            </a:extLst>
          </p:cNvPr>
          <p:cNvPicPr>
            <a:picLocks noChangeAspect="1"/>
          </p:cNvPicPr>
          <p:nvPr/>
        </p:nvPicPr>
        <p:blipFill>
          <a:blip r:embed="rId5"/>
          <a:stretch>
            <a:fillRect/>
          </a:stretch>
        </p:blipFill>
        <p:spPr>
          <a:xfrm>
            <a:off x="9877955" y="3174493"/>
            <a:ext cx="1847850" cy="1905000"/>
          </a:xfrm>
          <a:prstGeom prst="rect">
            <a:avLst/>
          </a:prstGeom>
        </p:spPr>
      </p:pic>
      <p:sp>
        <p:nvSpPr>
          <p:cNvPr id="9" name="文本框 8">
            <a:extLst>
              <a:ext uri="{FF2B5EF4-FFF2-40B4-BE49-F238E27FC236}">
                <a16:creationId xmlns:a16="http://schemas.microsoft.com/office/drawing/2014/main" id="{25064F44-BA6A-4853-B07E-DD3BECEF33F4}"/>
              </a:ext>
            </a:extLst>
          </p:cNvPr>
          <p:cNvSpPr txBox="1"/>
          <p:nvPr/>
        </p:nvSpPr>
        <p:spPr>
          <a:xfrm>
            <a:off x="5953004" y="5922790"/>
            <a:ext cx="6103620" cy="400110"/>
          </a:xfrm>
          <a:prstGeom prst="rect">
            <a:avLst/>
          </a:prstGeom>
          <a:noFill/>
        </p:spPr>
        <p:txBody>
          <a:bodyPr wrap="square" rtlCol="0">
            <a:spAutoFit/>
          </a:bodyPr>
          <a:lstStyle/>
          <a:p>
            <a:r>
              <a:rPr lang="en-US" sz="1000" dirty="0"/>
              <a:t>Hadsell, R., Chopra, S., &amp; </a:t>
            </a:r>
            <a:r>
              <a:rPr lang="en-US" sz="1000" dirty="0" err="1"/>
              <a:t>LeCun</a:t>
            </a:r>
            <a:r>
              <a:rPr lang="en-US" sz="1000" dirty="0"/>
              <a:t>, Y. (2006). Dimensionality reduction by learning an invariant mapping. In </a:t>
            </a:r>
            <a:r>
              <a:rPr lang="en-US" sz="1000" i="1" dirty="0"/>
              <a:t>2006 IEEE Computer Society Conference on Computer Vision and Pattern Recognition (CVPR'06)</a:t>
            </a:r>
            <a:r>
              <a:rPr lang="en-US" sz="1000" dirty="0"/>
              <a:t> (Vol. 2, pp. 1735-1742). IEEE.</a:t>
            </a:r>
          </a:p>
        </p:txBody>
      </p:sp>
      <mc:AlternateContent xmlns:mc="http://schemas.openxmlformats.org/markup-compatibility/2006">
        <mc:Choice xmlns:a14="http://schemas.microsoft.com/office/drawing/2010/main" Requires="a14">
          <p:sp>
            <p:nvSpPr>
              <p:cNvPr id="33" name="矩形 32">
                <a:extLst>
                  <a:ext uri="{FF2B5EF4-FFF2-40B4-BE49-F238E27FC236}">
                    <a16:creationId xmlns:a16="http://schemas.microsoft.com/office/drawing/2014/main" id="{44986691-8A0D-4A5B-AE22-6286EA759DFB}"/>
                  </a:ext>
                </a:extLst>
              </p:cNvPr>
              <p:cNvSpPr/>
              <p:nvPr/>
            </p:nvSpPr>
            <p:spPr>
              <a:xfrm>
                <a:off x="1210205" y="1454039"/>
                <a:ext cx="10515600" cy="1130822"/>
              </a:xfrm>
              <a:prstGeom prst="rect">
                <a:avLst/>
              </a:prstGeom>
            </p:spPr>
            <p:txBody>
              <a:bodyPr wrap="square">
                <a:spAutoFit/>
              </a:bodyPr>
              <a:lstStyle/>
              <a:p>
                <a:pPr/>
                <a14:m>
                  <m:oMathPara xmlns:m="http://schemas.openxmlformats.org/officeDocument/2006/math">
                    <m:oMathParaPr>
                      <m:jc m:val="center"/>
                    </m:oMathParaPr>
                    <m:oMath xmlns:m="http://schemas.openxmlformats.org/officeDocument/2006/math">
                      <m:r>
                        <a:rPr lang="en-US" sz="2400" i="1" smtClean="0">
                          <a:latin typeface="Cambria Math" panose="02040503050406030204" pitchFamily="18" charset="0"/>
                        </a:rPr>
                        <m:t>𝐿</m:t>
                      </m:r>
                      <m:r>
                        <a:rPr lang="en-US" sz="2400" i="1" smtClean="0">
                          <a:latin typeface="Cambria Math" panose="02040503050406030204" pitchFamily="18" charset="0"/>
                        </a:rPr>
                        <m:t>= </m:t>
                      </m:r>
                      <m:f>
                        <m:fPr>
                          <m:ctrlPr>
                            <a:rPr lang="en-US" sz="2400" i="1">
                              <a:latin typeface="Cambria Math" panose="02040503050406030204" pitchFamily="18" charset="0"/>
                            </a:rPr>
                          </m:ctrlPr>
                        </m:fPr>
                        <m:num>
                          <m:r>
                            <a:rPr lang="en-US" sz="2400" i="1">
                              <a:latin typeface="Cambria Math" panose="02040503050406030204" pitchFamily="18" charset="0"/>
                            </a:rPr>
                            <m:t>1</m:t>
                          </m:r>
                        </m:num>
                        <m:den>
                          <m:r>
                            <a:rPr lang="en-US" sz="2400" i="1">
                              <a:latin typeface="Cambria Math" panose="02040503050406030204" pitchFamily="18" charset="0"/>
                            </a:rPr>
                            <m:t>2</m:t>
                          </m:r>
                          <m:r>
                            <a:rPr lang="en-US" sz="2400" i="1">
                              <a:latin typeface="Cambria Math" panose="02040503050406030204" pitchFamily="18" charset="0"/>
                            </a:rPr>
                            <m:t>𝑁</m:t>
                          </m:r>
                        </m:den>
                      </m:f>
                      <m:nary>
                        <m:naryPr>
                          <m:chr m:val="∑"/>
                          <m:ctrlPr>
                            <a:rPr lang="en-US" sz="2400" i="1">
                              <a:latin typeface="Cambria Math" panose="02040503050406030204" pitchFamily="18" charset="0"/>
                            </a:rPr>
                          </m:ctrlPr>
                        </m:naryPr>
                        <m:sub>
                          <m:r>
                            <m:rPr>
                              <m:brk m:alnAt="23"/>
                            </m:rPr>
                            <a:rPr lang="en-US" sz="2400" i="1">
                              <a:latin typeface="Cambria Math" panose="02040503050406030204" pitchFamily="18" charset="0"/>
                            </a:rPr>
                            <m:t>𝑖</m:t>
                          </m:r>
                        </m:sub>
                        <m:sup>
                          <m:r>
                            <a:rPr lang="en-US" sz="2400" i="1">
                              <a:latin typeface="Cambria Math" panose="02040503050406030204" pitchFamily="18" charset="0"/>
                            </a:rPr>
                            <m:t>𝑁</m:t>
                          </m:r>
                        </m:sup>
                        <m:e>
                          <m:d>
                            <m:dPr>
                              <m:ctrlPr>
                                <a:rPr lang="en-US" sz="2400" i="1">
                                  <a:latin typeface="Cambria Math" panose="02040503050406030204" pitchFamily="18" charset="0"/>
                                </a:rPr>
                              </m:ctrlPr>
                            </m:dPr>
                            <m:e>
                              <m:r>
                                <a:rPr lang="en-US" sz="2400" i="1">
                                  <a:latin typeface="Cambria Math" panose="02040503050406030204" pitchFamily="18" charset="0"/>
                                </a:rPr>
                                <m:t>1 −</m:t>
                              </m:r>
                              <m:r>
                                <a:rPr lang="en-US" sz="2400" i="1">
                                  <a:latin typeface="Cambria Math" panose="02040503050406030204" pitchFamily="18" charset="0"/>
                                </a:rPr>
                                <m:t>𝑦</m:t>
                              </m:r>
                            </m:e>
                          </m:d>
                          <m:sSup>
                            <m:sSupPr>
                              <m:ctrlPr>
                                <a:rPr lang="en-US" sz="2400" i="1">
                                  <a:latin typeface="Cambria Math" panose="02040503050406030204" pitchFamily="18" charset="0"/>
                                </a:rPr>
                              </m:ctrlPr>
                            </m:sSupPr>
                            <m:e>
                              <m:d>
                                <m:dPr>
                                  <m:ctrlPr>
                                    <a:rPr lang="en-US" sz="2400" i="1">
                                      <a:latin typeface="Cambria Math" panose="02040503050406030204" pitchFamily="18" charset="0"/>
                                    </a:rPr>
                                  </m:ctrlPr>
                                </m:dPr>
                                <m:e>
                                  <m:sSub>
                                    <m:sSubPr>
                                      <m:ctrlPr>
                                        <a:rPr lang="en-US" sz="2400" b="1" i="1">
                                          <a:latin typeface="Cambria Math" panose="02040503050406030204" pitchFamily="18" charset="0"/>
                                        </a:rPr>
                                      </m:ctrlPr>
                                    </m:sSubPr>
                                    <m:e>
                                      <m:r>
                                        <a:rPr lang="en-US" sz="2400" b="1" i="1">
                                          <a:latin typeface="Cambria Math" panose="02040503050406030204" pitchFamily="18" charset="0"/>
                                        </a:rPr>
                                        <m:t>𝒇</m:t>
                                      </m:r>
                                    </m:e>
                                    <m:sub>
                                      <m:r>
                                        <a:rPr lang="en-US" sz="2400" b="1" i="1">
                                          <a:latin typeface="Cambria Math" panose="02040503050406030204" pitchFamily="18" charset="0"/>
                                        </a:rPr>
                                        <m:t>𝒖</m:t>
                                      </m:r>
                                    </m:sub>
                                  </m:sSub>
                                  <m:r>
                                    <a:rPr lang="en-US" sz="2400" b="1" i="1">
                                      <a:latin typeface="Cambria Math" panose="02040503050406030204" pitchFamily="18" charset="0"/>
                                    </a:rPr>
                                    <m:t> −</m:t>
                                  </m:r>
                                  <m:sSub>
                                    <m:sSubPr>
                                      <m:ctrlPr>
                                        <a:rPr lang="en-US" sz="2400" b="1" i="1">
                                          <a:latin typeface="Cambria Math" panose="02040503050406030204" pitchFamily="18" charset="0"/>
                                        </a:rPr>
                                      </m:ctrlPr>
                                    </m:sSubPr>
                                    <m:e>
                                      <m:r>
                                        <a:rPr lang="en-US" sz="2400" b="1" i="1">
                                          <a:latin typeface="Cambria Math" panose="02040503050406030204" pitchFamily="18" charset="0"/>
                                        </a:rPr>
                                        <m:t>𝒇</m:t>
                                      </m:r>
                                    </m:e>
                                    <m:sub>
                                      <m:r>
                                        <a:rPr lang="en-US" sz="2400" b="1" i="1">
                                          <a:latin typeface="Cambria Math" panose="02040503050406030204" pitchFamily="18" charset="0"/>
                                        </a:rPr>
                                        <m:t>𝒗</m:t>
                                      </m:r>
                                    </m:sub>
                                  </m:sSub>
                                </m:e>
                              </m:d>
                            </m:e>
                            <m:sup>
                              <m:r>
                                <a:rPr lang="en-US" sz="2400" i="1">
                                  <a:latin typeface="Cambria Math" panose="02040503050406030204" pitchFamily="18" charset="0"/>
                                </a:rPr>
                                <m:t>2</m:t>
                              </m:r>
                            </m:sup>
                          </m:sSup>
                          <m:r>
                            <a:rPr lang="en-US" sz="2400" i="1">
                              <a:latin typeface="Cambria Math" panose="02040503050406030204" pitchFamily="18" charset="0"/>
                            </a:rPr>
                            <m:t>+</m:t>
                          </m:r>
                          <m:r>
                            <a:rPr lang="en-US" sz="2400" i="1">
                              <a:latin typeface="Cambria Math" panose="02040503050406030204" pitchFamily="18" charset="0"/>
                            </a:rPr>
                            <m:t>𝑦</m:t>
                          </m:r>
                          <m:r>
                            <a:rPr lang="en-US" sz="2400" i="1">
                              <a:latin typeface="Cambria Math" panose="02040503050406030204" pitchFamily="18" charset="0"/>
                            </a:rPr>
                            <m:t>×</m:t>
                          </m:r>
                          <m:sSup>
                            <m:sSupPr>
                              <m:ctrlPr>
                                <a:rPr lang="en-US" sz="2400" i="1">
                                  <a:latin typeface="Cambria Math" panose="02040503050406030204" pitchFamily="18" charset="0"/>
                                </a:rPr>
                              </m:ctrlPr>
                            </m:sSupPr>
                            <m:e>
                              <m:func>
                                <m:funcPr>
                                  <m:ctrlPr>
                                    <a:rPr lang="en-US" sz="2400" i="1">
                                      <a:latin typeface="Cambria Math" panose="02040503050406030204" pitchFamily="18" charset="0"/>
                                    </a:rPr>
                                  </m:ctrlPr>
                                </m:funcPr>
                                <m:fName>
                                  <m:r>
                                    <m:rPr>
                                      <m:sty m:val="p"/>
                                    </m:rPr>
                                    <a:rPr lang="en-US" sz="2400">
                                      <a:latin typeface="Cambria Math" panose="02040503050406030204" pitchFamily="18" charset="0"/>
                                    </a:rPr>
                                    <m:t>max</m:t>
                                  </m:r>
                                </m:fName>
                                <m:e>
                                  <m:d>
                                    <m:dPr>
                                      <m:ctrlPr>
                                        <a:rPr lang="en-US" sz="2400" i="1">
                                          <a:latin typeface="Cambria Math" panose="02040503050406030204" pitchFamily="18" charset="0"/>
                                        </a:rPr>
                                      </m:ctrlPr>
                                    </m:dPr>
                                    <m:e>
                                      <m:r>
                                        <a:rPr lang="en-US" sz="2400" i="1">
                                          <a:latin typeface="Cambria Math" panose="02040503050406030204" pitchFamily="18" charset="0"/>
                                        </a:rPr>
                                        <m:t>𝑚𝑎𝑟𝑔𝑖</m:t>
                                      </m:r>
                                      <m:r>
                                        <a:rPr lang="en-US" sz="2400" b="0" i="1" smtClean="0">
                                          <a:latin typeface="Cambria Math" panose="02040503050406030204" pitchFamily="18" charset="0"/>
                                        </a:rPr>
                                        <m:t>𝑛</m:t>
                                      </m:r>
                                      <m:r>
                                        <a:rPr lang="en-US" sz="2400" i="1">
                                          <a:latin typeface="Cambria Math" panose="02040503050406030204" pitchFamily="18" charset="0"/>
                                        </a:rPr>
                                        <m:t>−</m:t>
                                      </m:r>
                                      <m:sSub>
                                        <m:sSubPr>
                                          <m:ctrlPr>
                                            <a:rPr lang="en-US" sz="2400" i="1">
                                              <a:latin typeface="Cambria Math" panose="02040503050406030204" pitchFamily="18" charset="0"/>
                                            </a:rPr>
                                          </m:ctrlPr>
                                        </m:sSubPr>
                                        <m:e>
                                          <m:d>
                                            <m:dPr>
                                              <m:begChr m:val="|"/>
                                              <m:endChr m:val="|"/>
                                              <m:ctrlPr>
                                                <a:rPr lang="en-US" sz="2400" i="1">
                                                  <a:latin typeface="Cambria Math" panose="02040503050406030204" pitchFamily="18" charset="0"/>
                                                </a:rPr>
                                              </m:ctrlPr>
                                            </m:dPr>
                                            <m:e>
                                              <m:d>
                                                <m:dPr>
                                                  <m:begChr m:val="|"/>
                                                  <m:endChr m:val="|"/>
                                                  <m:ctrlPr>
                                                    <a:rPr lang="en-US" sz="2400" i="1">
                                                      <a:latin typeface="Cambria Math" panose="02040503050406030204" pitchFamily="18" charset="0"/>
                                                    </a:rPr>
                                                  </m:ctrlPr>
                                                </m:dPr>
                                                <m:e>
                                                  <m:sSub>
                                                    <m:sSubPr>
                                                      <m:ctrlPr>
                                                        <a:rPr lang="en-US" sz="2400" b="1" i="1">
                                                          <a:latin typeface="Cambria Math" panose="02040503050406030204" pitchFamily="18" charset="0"/>
                                                        </a:rPr>
                                                      </m:ctrlPr>
                                                    </m:sSubPr>
                                                    <m:e>
                                                      <m:r>
                                                        <a:rPr lang="en-US" sz="2400" b="1" i="1">
                                                          <a:latin typeface="Cambria Math" panose="02040503050406030204" pitchFamily="18" charset="0"/>
                                                        </a:rPr>
                                                        <m:t>𝒇</m:t>
                                                      </m:r>
                                                    </m:e>
                                                    <m:sub>
                                                      <m:r>
                                                        <a:rPr lang="en-US" sz="2400" b="1" i="1">
                                                          <a:latin typeface="Cambria Math" panose="02040503050406030204" pitchFamily="18" charset="0"/>
                                                        </a:rPr>
                                                        <m:t>𝒖</m:t>
                                                      </m:r>
                                                    </m:sub>
                                                  </m:sSub>
                                                  <m:r>
                                                    <a:rPr lang="en-US" sz="2400" b="1" i="1">
                                                      <a:latin typeface="Cambria Math" panose="02040503050406030204" pitchFamily="18" charset="0"/>
                                                    </a:rPr>
                                                    <m:t>−</m:t>
                                                  </m:r>
                                                  <m:sSub>
                                                    <m:sSubPr>
                                                      <m:ctrlPr>
                                                        <a:rPr lang="en-US" sz="2400" b="1" i="1">
                                                          <a:latin typeface="Cambria Math" panose="02040503050406030204" pitchFamily="18" charset="0"/>
                                                        </a:rPr>
                                                      </m:ctrlPr>
                                                    </m:sSubPr>
                                                    <m:e>
                                                      <m:r>
                                                        <a:rPr lang="en-US" sz="2400" b="1" i="1">
                                                          <a:latin typeface="Cambria Math" panose="02040503050406030204" pitchFamily="18" charset="0"/>
                                                        </a:rPr>
                                                        <m:t>𝒇</m:t>
                                                      </m:r>
                                                    </m:e>
                                                    <m:sub>
                                                      <m:r>
                                                        <a:rPr lang="en-US" sz="2400" b="1" i="1">
                                                          <a:latin typeface="Cambria Math" panose="02040503050406030204" pitchFamily="18" charset="0"/>
                                                        </a:rPr>
                                                        <m:t>𝒗</m:t>
                                                      </m:r>
                                                    </m:sub>
                                                  </m:sSub>
                                                </m:e>
                                              </m:d>
                                            </m:e>
                                          </m:d>
                                        </m:e>
                                        <m:sub>
                                          <m:r>
                                            <a:rPr lang="en-US" sz="2400" i="1">
                                              <a:latin typeface="Cambria Math" panose="02040503050406030204" pitchFamily="18" charset="0"/>
                                            </a:rPr>
                                            <m:t>2</m:t>
                                          </m:r>
                                        </m:sub>
                                      </m:sSub>
                                      <m:r>
                                        <a:rPr lang="en-US" sz="2400" i="1">
                                          <a:latin typeface="Cambria Math" panose="02040503050406030204" pitchFamily="18" charset="0"/>
                                        </a:rPr>
                                        <m:t>, 0</m:t>
                                      </m:r>
                                    </m:e>
                                  </m:d>
                                </m:e>
                              </m:func>
                            </m:e>
                            <m:sup>
                              <m:r>
                                <a:rPr lang="en-US" sz="2400" i="1">
                                  <a:latin typeface="Cambria Math" panose="02040503050406030204" pitchFamily="18" charset="0"/>
                                </a:rPr>
                                <m:t>2</m:t>
                              </m:r>
                            </m:sup>
                          </m:sSup>
                        </m:e>
                      </m:nary>
                    </m:oMath>
                  </m:oMathPara>
                </a14:m>
                <a:endParaRPr lang="en-US" sz="2400" dirty="0"/>
              </a:p>
            </p:txBody>
          </p:sp>
        </mc:Choice>
        <mc:Fallback>
          <p:sp>
            <p:nvSpPr>
              <p:cNvPr id="33" name="矩形 32">
                <a:extLst>
                  <a:ext uri="{FF2B5EF4-FFF2-40B4-BE49-F238E27FC236}">
                    <a16:creationId xmlns:a16="http://schemas.microsoft.com/office/drawing/2014/main" id="{44986691-8A0D-4A5B-AE22-6286EA759DFB}"/>
                  </a:ext>
                </a:extLst>
              </p:cNvPr>
              <p:cNvSpPr>
                <a:spLocks noRot="1" noChangeAspect="1" noMove="1" noResize="1" noEditPoints="1" noAdjustHandles="1" noChangeArrowheads="1" noChangeShapeType="1" noTextEdit="1"/>
              </p:cNvSpPr>
              <p:nvPr/>
            </p:nvSpPr>
            <p:spPr>
              <a:xfrm>
                <a:off x="1210205" y="1454039"/>
                <a:ext cx="10515600" cy="1130822"/>
              </a:xfrm>
              <a:prstGeom prst="rect">
                <a:avLst/>
              </a:prstGeom>
              <a:blipFill>
                <a:blip r:embed="rId6"/>
                <a:stretch>
                  <a:fillRect/>
                </a:stretch>
              </a:blipFill>
            </p:spPr>
            <p:txBody>
              <a:bodyPr/>
              <a:lstStyle/>
              <a:p>
                <a:r>
                  <a:rPr lang="en-US">
                    <a:noFill/>
                  </a:rPr>
                  <a:t> </a:t>
                </a:r>
              </a:p>
            </p:txBody>
          </p:sp>
        </mc:Fallback>
      </mc:AlternateContent>
      <p:sp>
        <p:nvSpPr>
          <p:cNvPr id="10" name="灯片编号占位符 9">
            <a:extLst>
              <a:ext uri="{FF2B5EF4-FFF2-40B4-BE49-F238E27FC236}">
                <a16:creationId xmlns:a16="http://schemas.microsoft.com/office/drawing/2014/main" id="{127C55DB-A891-4D61-BE36-CAB52B13EDFA}"/>
              </a:ext>
            </a:extLst>
          </p:cNvPr>
          <p:cNvSpPr>
            <a:spLocks noGrp="1"/>
          </p:cNvSpPr>
          <p:nvPr>
            <p:ph type="sldNum" sz="quarter" idx="12"/>
          </p:nvPr>
        </p:nvSpPr>
        <p:spPr/>
        <p:txBody>
          <a:bodyPr/>
          <a:lstStyle/>
          <a:p>
            <a:fld id="{E28968F2-E780-458E-BEC0-AED72E8C9DF0}" type="slidenum">
              <a:rPr lang="en-US" smtClean="0"/>
              <a:pPr/>
              <a:t>11</a:t>
            </a:fld>
            <a:r>
              <a:rPr lang="en-US"/>
              <a:t>/17</a:t>
            </a:r>
            <a:endParaRPr lang="en-US" dirty="0"/>
          </a:p>
        </p:txBody>
      </p:sp>
    </p:spTree>
    <p:extLst>
      <p:ext uri="{BB962C8B-B14F-4D97-AF65-F5344CB8AC3E}">
        <p14:creationId xmlns:p14="http://schemas.microsoft.com/office/powerpoint/2010/main" val="3171264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animEffect transition="in" filter="fade">
                                      <p:cBhvr>
                                        <p:cTn id="15" dur="500"/>
                                        <p:tgtEl>
                                          <p:spTgt spid="3">
                                            <p:txEl>
                                              <p:pRg st="4" end="4"/>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fade">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F878282-7AD6-4E66-8ECB-5311947D2C30}"/>
              </a:ext>
            </a:extLst>
          </p:cNvPr>
          <p:cNvSpPr>
            <a:spLocks noGrp="1"/>
          </p:cNvSpPr>
          <p:nvPr>
            <p:ph type="title"/>
          </p:nvPr>
        </p:nvSpPr>
        <p:spPr/>
        <p:txBody>
          <a:bodyPr/>
          <a:lstStyle/>
          <a:p>
            <a:r>
              <a:rPr lang="en-US" dirty="0"/>
              <a:t>Incorporating kinematic information</a:t>
            </a:r>
          </a:p>
        </p:txBody>
      </p:sp>
      <p:sp>
        <p:nvSpPr>
          <p:cNvPr id="3" name="内容占位符 2">
            <a:extLst>
              <a:ext uri="{FF2B5EF4-FFF2-40B4-BE49-F238E27FC236}">
                <a16:creationId xmlns:a16="http://schemas.microsoft.com/office/drawing/2014/main" id="{62FEE28F-78E1-496E-AC21-86C292AC64F4}"/>
              </a:ext>
            </a:extLst>
          </p:cNvPr>
          <p:cNvSpPr>
            <a:spLocks noGrp="1"/>
          </p:cNvSpPr>
          <p:nvPr>
            <p:ph idx="1"/>
          </p:nvPr>
        </p:nvSpPr>
        <p:spPr>
          <a:xfrm>
            <a:off x="838200" y="1601406"/>
            <a:ext cx="6408426" cy="4575557"/>
          </a:xfrm>
        </p:spPr>
        <p:txBody>
          <a:bodyPr>
            <a:normAutofit/>
          </a:bodyPr>
          <a:lstStyle/>
          <a:p>
            <a:r>
              <a:rPr lang="en-US" sz="2400" dirty="0"/>
              <a:t>Recall </a:t>
            </a:r>
            <a:r>
              <a:rPr lang="en-US" sz="2400" dirty="0" err="1"/>
              <a:t>FusionEye’s</a:t>
            </a:r>
            <a:r>
              <a:rPr lang="en-US" sz="2400" dirty="0"/>
              <a:t> spatial score:</a:t>
            </a:r>
          </a:p>
          <a:p>
            <a:pPr marL="0" indent="0">
              <a:buNone/>
            </a:pPr>
            <a:endParaRPr lang="en-US" sz="2400" dirty="0"/>
          </a:p>
          <a:p>
            <a:r>
              <a:rPr lang="en-US" sz="2400" dirty="0"/>
              <a:t>How to incorporate the scores in our deep architecture?</a:t>
            </a:r>
          </a:p>
        </p:txBody>
      </p:sp>
      <p:sp>
        <p:nvSpPr>
          <p:cNvPr id="4" name="日期占位符 3">
            <a:extLst>
              <a:ext uri="{FF2B5EF4-FFF2-40B4-BE49-F238E27FC236}">
                <a16:creationId xmlns:a16="http://schemas.microsoft.com/office/drawing/2014/main" id="{3A0AA883-A4AE-4EFE-9577-67E72BFBC781}"/>
              </a:ext>
            </a:extLst>
          </p:cNvPr>
          <p:cNvSpPr>
            <a:spLocks noGrp="1"/>
          </p:cNvSpPr>
          <p:nvPr>
            <p:ph type="dt" sz="half" idx="10"/>
          </p:nvPr>
        </p:nvSpPr>
        <p:spPr/>
        <p:txBody>
          <a:bodyPr/>
          <a:lstStyle/>
          <a:p>
            <a:fld id="{C7310121-731A-45F9-BFBC-B29BCC62BEAF}" type="datetime1">
              <a:rPr lang="en-US" smtClean="0"/>
              <a:t>6/21/2019</a:t>
            </a:fld>
            <a:endParaRPr lang="en-US"/>
          </a:p>
        </p:txBody>
      </p:sp>
      <p:sp>
        <p:nvSpPr>
          <p:cNvPr id="5" name="页脚占位符 4">
            <a:extLst>
              <a:ext uri="{FF2B5EF4-FFF2-40B4-BE49-F238E27FC236}">
                <a16:creationId xmlns:a16="http://schemas.microsoft.com/office/drawing/2014/main" id="{2BA143B8-A263-4DA3-843F-17FE174F4F2E}"/>
              </a:ext>
            </a:extLst>
          </p:cNvPr>
          <p:cNvSpPr>
            <a:spLocks noGrp="1"/>
          </p:cNvSpPr>
          <p:nvPr>
            <p:ph type="ftr" sz="quarter" idx="11"/>
          </p:nvPr>
        </p:nvSpPr>
        <p:spPr/>
        <p:txBody>
          <a:bodyPr/>
          <a:lstStyle/>
          <a:p>
            <a:r>
              <a:rPr lang="en-US"/>
              <a:t>Hansi Liu</a:t>
            </a:r>
            <a:endParaRPr lang="en-US" dirty="0"/>
          </a:p>
        </p:txBody>
      </p:sp>
      <p:pic>
        <p:nvPicPr>
          <p:cNvPr id="35" name="图片 34">
            <a:extLst>
              <a:ext uri="{FF2B5EF4-FFF2-40B4-BE49-F238E27FC236}">
                <a16:creationId xmlns:a16="http://schemas.microsoft.com/office/drawing/2014/main" id="{E9853829-C3B5-453F-B747-0C6E42BE406E}"/>
              </a:ext>
            </a:extLst>
          </p:cNvPr>
          <p:cNvPicPr>
            <a:picLocks noChangeAspect="1"/>
          </p:cNvPicPr>
          <p:nvPr/>
        </p:nvPicPr>
        <p:blipFill>
          <a:blip r:embed="rId3"/>
          <a:stretch>
            <a:fillRect/>
          </a:stretch>
        </p:blipFill>
        <p:spPr>
          <a:xfrm>
            <a:off x="6859689" y="2458386"/>
            <a:ext cx="4634387" cy="852498"/>
          </a:xfrm>
          <a:prstGeom prst="rect">
            <a:avLst/>
          </a:prstGeom>
        </p:spPr>
      </p:pic>
      <p:sp>
        <p:nvSpPr>
          <p:cNvPr id="7" name="椭圆 6">
            <a:extLst>
              <a:ext uri="{FF2B5EF4-FFF2-40B4-BE49-F238E27FC236}">
                <a16:creationId xmlns:a16="http://schemas.microsoft.com/office/drawing/2014/main" id="{1C7DB378-DE65-452E-ABE7-4F3070BD9213}"/>
              </a:ext>
            </a:extLst>
          </p:cNvPr>
          <p:cNvSpPr/>
          <p:nvPr/>
        </p:nvSpPr>
        <p:spPr>
          <a:xfrm>
            <a:off x="2289514" y="3551542"/>
            <a:ext cx="2012702" cy="675491"/>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Similarity ground truth</a:t>
            </a:r>
          </a:p>
        </p:txBody>
      </p:sp>
      <p:sp>
        <p:nvSpPr>
          <p:cNvPr id="8" name="矩形 7">
            <a:extLst>
              <a:ext uri="{FF2B5EF4-FFF2-40B4-BE49-F238E27FC236}">
                <a16:creationId xmlns:a16="http://schemas.microsoft.com/office/drawing/2014/main" id="{9DA8EF56-ECCD-48D3-BA1D-A1741D844644}"/>
              </a:ext>
            </a:extLst>
          </p:cNvPr>
          <p:cNvSpPr/>
          <p:nvPr/>
        </p:nvSpPr>
        <p:spPr>
          <a:xfrm>
            <a:off x="1805940" y="4915155"/>
            <a:ext cx="1466836" cy="46105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Image pair</a:t>
            </a:r>
          </a:p>
        </p:txBody>
      </p:sp>
      <p:sp>
        <p:nvSpPr>
          <p:cNvPr id="9" name="矩形 8">
            <a:extLst>
              <a:ext uri="{FF2B5EF4-FFF2-40B4-BE49-F238E27FC236}">
                <a16:creationId xmlns:a16="http://schemas.microsoft.com/office/drawing/2014/main" id="{AEE48CB1-6F0D-4472-ABB6-06A453A75319}"/>
              </a:ext>
            </a:extLst>
          </p:cNvPr>
          <p:cNvSpPr/>
          <p:nvPr/>
        </p:nvSpPr>
        <p:spPr>
          <a:xfrm>
            <a:off x="3730781" y="4282280"/>
            <a:ext cx="855973" cy="499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Img A</a:t>
            </a:r>
          </a:p>
        </p:txBody>
      </p:sp>
      <p:sp>
        <p:nvSpPr>
          <p:cNvPr id="10" name="矩形 9">
            <a:extLst>
              <a:ext uri="{FF2B5EF4-FFF2-40B4-BE49-F238E27FC236}">
                <a16:creationId xmlns:a16="http://schemas.microsoft.com/office/drawing/2014/main" id="{0FE4ECB4-D50C-400A-BFF6-3459DD3BACB2}"/>
              </a:ext>
            </a:extLst>
          </p:cNvPr>
          <p:cNvSpPr/>
          <p:nvPr/>
        </p:nvSpPr>
        <p:spPr>
          <a:xfrm>
            <a:off x="3730782" y="5400377"/>
            <a:ext cx="855973" cy="4999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Img B</a:t>
            </a:r>
          </a:p>
        </p:txBody>
      </p:sp>
      <mc:AlternateContent xmlns:mc="http://schemas.openxmlformats.org/markup-compatibility/2006" xmlns:a14="http://schemas.microsoft.com/office/drawing/2010/main">
        <mc:Choice Requires="a14">
          <p:sp>
            <p:nvSpPr>
              <p:cNvPr id="11" name="矩形 10">
                <a:extLst>
                  <a:ext uri="{FF2B5EF4-FFF2-40B4-BE49-F238E27FC236}">
                    <a16:creationId xmlns:a16="http://schemas.microsoft.com/office/drawing/2014/main" id="{5810F86C-D4B0-4BE5-A66A-C6E989B5DBDE}"/>
                  </a:ext>
                </a:extLst>
              </p:cNvPr>
              <p:cNvSpPr/>
              <p:nvPr/>
            </p:nvSpPr>
            <p:spPr>
              <a:xfrm>
                <a:off x="6569832" y="4194224"/>
                <a:ext cx="424915" cy="675492"/>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b="0" i="1" smtClean="0">
                              <a:solidFill>
                                <a:schemeClr val="bg1"/>
                              </a:solidFill>
                              <a:latin typeface="Cambria Math" panose="02040503050406030204" pitchFamily="18" charset="0"/>
                            </a:rPr>
                            <m:t>𝑓</m:t>
                          </m:r>
                        </m:e>
                        <m:sub>
                          <m:r>
                            <a:rPr lang="en-US" sz="2400" i="1">
                              <a:solidFill>
                                <a:schemeClr val="bg1"/>
                              </a:solidFill>
                              <a:latin typeface="Cambria Math" panose="02040503050406030204" pitchFamily="18" charset="0"/>
                            </a:rPr>
                            <m:t>𝑢</m:t>
                          </m:r>
                        </m:sub>
                      </m:sSub>
                    </m:oMath>
                  </m:oMathPara>
                </a14:m>
                <a:endParaRPr lang="en-US" sz="2400" dirty="0"/>
              </a:p>
            </p:txBody>
          </p:sp>
        </mc:Choice>
        <mc:Fallback xmlns="">
          <p:sp>
            <p:nvSpPr>
              <p:cNvPr id="11" name="矩形 10">
                <a:extLst>
                  <a:ext uri="{FF2B5EF4-FFF2-40B4-BE49-F238E27FC236}">
                    <a16:creationId xmlns:a16="http://schemas.microsoft.com/office/drawing/2014/main" id="{5810F86C-D4B0-4BE5-A66A-C6E989B5DBDE}"/>
                  </a:ext>
                </a:extLst>
              </p:cNvPr>
              <p:cNvSpPr>
                <a:spLocks noRot="1" noChangeAspect="1" noMove="1" noResize="1" noEditPoints="1" noAdjustHandles="1" noChangeArrowheads="1" noChangeShapeType="1" noTextEdit="1"/>
              </p:cNvSpPr>
              <p:nvPr/>
            </p:nvSpPr>
            <p:spPr>
              <a:xfrm>
                <a:off x="6569832" y="4194224"/>
                <a:ext cx="424915" cy="675492"/>
              </a:xfrm>
              <a:prstGeom prst="rect">
                <a:avLst/>
              </a:prstGeom>
              <a:blipFill>
                <a:blip r:embed="rId4"/>
                <a:stretch>
                  <a:fillRect l="-11268"/>
                </a:stretch>
              </a:blipFill>
              <a:ln>
                <a:solidFill>
                  <a:srgbClr val="FF0000"/>
                </a:solidFill>
              </a:ln>
            </p:spPr>
            <p:txBody>
              <a:bodyPr/>
              <a:lstStyle/>
              <a:p>
                <a:r>
                  <a:rPr lang="en-US">
                    <a:noFill/>
                  </a:rPr>
                  <a:t> </a:t>
                </a:r>
              </a:p>
            </p:txBody>
          </p:sp>
        </mc:Fallback>
      </mc:AlternateContent>
      <p:sp>
        <p:nvSpPr>
          <p:cNvPr id="12" name="矩形: 圆角 11">
            <a:extLst>
              <a:ext uri="{FF2B5EF4-FFF2-40B4-BE49-F238E27FC236}">
                <a16:creationId xmlns:a16="http://schemas.microsoft.com/office/drawing/2014/main" id="{3F4887EE-7B3C-4BD7-A4D8-23D0CE68AD30}"/>
              </a:ext>
            </a:extLst>
          </p:cNvPr>
          <p:cNvSpPr/>
          <p:nvPr/>
        </p:nvSpPr>
        <p:spPr>
          <a:xfrm>
            <a:off x="4747299" y="4231773"/>
            <a:ext cx="1638090" cy="600918"/>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 neural network</a:t>
            </a:r>
          </a:p>
        </p:txBody>
      </p:sp>
      <p:sp>
        <p:nvSpPr>
          <p:cNvPr id="13" name="矩形: 圆角 12">
            <a:extLst>
              <a:ext uri="{FF2B5EF4-FFF2-40B4-BE49-F238E27FC236}">
                <a16:creationId xmlns:a16="http://schemas.microsoft.com/office/drawing/2014/main" id="{BB023A6E-3559-4930-A1A3-A1513CC1B4B0}"/>
              </a:ext>
            </a:extLst>
          </p:cNvPr>
          <p:cNvSpPr/>
          <p:nvPr/>
        </p:nvSpPr>
        <p:spPr>
          <a:xfrm>
            <a:off x="4753587" y="5364542"/>
            <a:ext cx="1638090" cy="571570"/>
          </a:xfrm>
          <a:prstGeom prst="roundRect">
            <a:avLst/>
          </a:prstGeom>
          <a:solidFill>
            <a:schemeClr val="accent2">
              <a:lumMod val="75000"/>
            </a:schemeClr>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Deep neural network</a:t>
            </a:r>
          </a:p>
        </p:txBody>
      </p:sp>
      <p:sp>
        <p:nvSpPr>
          <p:cNvPr id="14" name="矩形 13">
            <a:extLst>
              <a:ext uri="{FF2B5EF4-FFF2-40B4-BE49-F238E27FC236}">
                <a16:creationId xmlns:a16="http://schemas.microsoft.com/office/drawing/2014/main" id="{C3F95E16-23CF-4D14-B813-30DA4E5A396D}"/>
              </a:ext>
            </a:extLst>
          </p:cNvPr>
          <p:cNvSpPr/>
          <p:nvPr/>
        </p:nvSpPr>
        <p:spPr>
          <a:xfrm>
            <a:off x="9079537" y="4828378"/>
            <a:ext cx="1564420" cy="483500"/>
          </a:xfrm>
          <a:prstGeom prst="rect">
            <a:avLst/>
          </a:prstGeom>
          <a:solidFill>
            <a:srgbClr val="00206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Contrastive Loss</a:t>
            </a:r>
          </a:p>
        </p:txBody>
      </p:sp>
      <mc:AlternateContent xmlns:mc="http://schemas.openxmlformats.org/markup-compatibility/2006" xmlns:a14="http://schemas.microsoft.com/office/drawing/2010/main">
        <mc:Choice Requires="a14">
          <p:sp>
            <p:nvSpPr>
              <p:cNvPr id="15" name="矩形 14">
                <a:extLst>
                  <a:ext uri="{FF2B5EF4-FFF2-40B4-BE49-F238E27FC236}">
                    <a16:creationId xmlns:a16="http://schemas.microsoft.com/office/drawing/2014/main" id="{5F13D72C-5B3B-42C2-AA24-9BA653C28A21}"/>
                  </a:ext>
                </a:extLst>
              </p:cNvPr>
              <p:cNvSpPr/>
              <p:nvPr/>
            </p:nvSpPr>
            <p:spPr>
              <a:xfrm>
                <a:off x="6583807" y="5311878"/>
                <a:ext cx="437419" cy="676898"/>
              </a:xfrm>
              <a:prstGeom prst="rect">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sSub>
                        <m:sSubPr>
                          <m:ctrlPr>
                            <a:rPr lang="en-US" sz="2400" i="1" smtClean="0">
                              <a:solidFill>
                                <a:schemeClr val="bg1"/>
                              </a:solidFill>
                              <a:latin typeface="Cambria Math" panose="02040503050406030204" pitchFamily="18" charset="0"/>
                            </a:rPr>
                          </m:ctrlPr>
                        </m:sSubPr>
                        <m:e>
                          <m:r>
                            <a:rPr lang="en-US" sz="2400" i="1">
                              <a:solidFill>
                                <a:schemeClr val="bg1"/>
                              </a:solidFill>
                              <a:latin typeface="Cambria Math" panose="02040503050406030204" pitchFamily="18" charset="0"/>
                            </a:rPr>
                            <m:t>𝑓</m:t>
                          </m:r>
                        </m:e>
                        <m:sub>
                          <m:r>
                            <a:rPr lang="en-US" sz="2400" b="0" i="1" smtClean="0">
                              <a:solidFill>
                                <a:schemeClr val="bg1"/>
                              </a:solidFill>
                              <a:latin typeface="Cambria Math" panose="02040503050406030204" pitchFamily="18" charset="0"/>
                            </a:rPr>
                            <m:t>𝑣</m:t>
                          </m:r>
                        </m:sub>
                      </m:sSub>
                    </m:oMath>
                  </m:oMathPara>
                </a14:m>
                <a:endParaRPr lang="en-US" sz="2400" dirty="0"/>
              </a:p>
            </p:txBody>
          </p:sp>
        </mc:Choice>
        <mc:Fallback xmlns="">
          <p:sp>
            <p:nvSpPr>
              <p:cNvPr id="15" name="矩形 14">
                <a:extLst>
                  <a:ext uri="{FF2B5EF4-FFF2-40B4-BE49-F238E27FC236}">
                    <a16:creationId xmlns:a16="http://schemas.microsoft.com/office/drawing/2014/main" id="{5F13D72C-5B3B-42C2-AA24-9BA653C28A21}"/>
                  </a:ext>
                </a:extLst>
              </p:cNvPr>
              <p:cNvSpPr>
                <a:spLocks noRot="1" noChangeAspect="1" noMove="1" noResize="1" noEditPoints="1" noAdjustHandles="1" noChangeArrowheads="1" noChangeShapeType="1" noTextEdit="1"/>
              </p:cNvSpPr>
              <p:nvPr/>
            </p:nvSpPr>
            <p:spPr>
              <a:xfrm>
                <a:off x="6583807" y="5311878"/>
                <a:ext cx="437419" cy="676898"/>
              </a:xfrm>
              <a:prstGeom prst="rect">
                <a:avLst/>
              </a:prstGeom>
              <a:blipFill>
                <a:blip r:embed="rId5"/>
                <a:stretch>
                  <a:fillRect l="-9459"/>
                </a:stretch>
              </a:blipFill>
              <a:ln>
                <a:solidFill>
                  <a:srgbClr val="FF0000"/>
                </a:solidFill>
              </a:ln>
            </p:spPr>
            <p:txBody>
              <a:bodyPr/>
              <a:lstStyle/>
              <a:p>
                <a:r>
                  <a:rPr lang="en-US">
                    <a:noFill/>
                  </a:rPr>
                  <a:t> </a:t>
                </a:r>
              </a:p>
            </p:txBody>
          </p:sp>
        </mc:Fallback>
      </mc:AlternateContent>
      <p:cxnSp>
        <p:nvCxnSpPr>
          <p:cNvPr id="16" name="直接箭头连接符 15">
            <a:extLst>
              <a:ext uri="{FF2B5EF4-FFF2-40B4-BE49-F238E27FC236}">
                <a16:creationId xmlns:a16="http://schemas.microsoft.com/office/drawing/2014/main" id="{4E7DEDDC-2487-4D35-8B11-46DE2602A53E}"/>
              </a:ext>
            </a:extLst>
          </p:cNvPr>
          <p:cNvCxnSpPr>
            <a:stCxn id="8" idx="3"/>
            <a:endCxn id="9" idx="1"/>
          </p:cNvCxnSpPr>
          <p:nvPr/>
        </p:nvCxnSpPr>
        <p:spPr>
          <a:xfrm flipV="1">
            <a:off x="3272776" y="4532232"/>
            <a:ext cx="458005" cy="61345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直接箭头连接符 16">
            <a:extLst>
              <a:ext uri="{FF2B5EF4-FFF2-40B4-BE49-F238E27FC236}">
                <a16:creationId xmlns:a16="http://schemas.microsoft.com/office/drawing/2014/main" id="{73A4F50B-22E9-4112-84AF-832F556B099C}"/>
              </a:ext>
            </a:extLst>
          </p:cNvPr>
          <p:cNvCxnSpPr>
            <a:stCxn id="8" idx="3"/>
            <a:endCxn id="10" idx="1"/>
          </p:cNvCxnSpPr>
          <p:nvPr/>
        </p:nvCxnSpPr>
        <p:spPr>
          <a:xfrm>
            <a:off x="3272776" y="5145682"/>
            <a:ext cx="458006" cy="504647"/>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直接箭头连接符 17">
            <a:extLst>
              <a:ext uri="{FF2B5EF4-FFF2-40B4-BE49-F238E27FC236}">
                <a16:creationId xmlns:a16="http://schemas.microsoft.com/office/drawing/2014/main" id="{18198E76-958E-4E50-AB82-4F5DDFE5008F}"/>
              </a:ext>
            </a:extLst>
          </p:cNvPr>
          <p:cNvCxnSpPr>
            <a:cxnSpLocks/>
            <a:stCxn id="9" idx="3"/>
            <a:endCxn id="12" idx="1"/>
          </p:cNvCxnSpPr>
          <p:nvPr/>
        </p:nvCxnSpPr>
        <p:spPr>
          <a:xfrm flipV="1">
            <a:off x="4586755" y="4532232"/>
            <a:ext cx="160544"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8D2C8E0F-EFAC-406A-8636-D44C2D01FE0E}"/>
              </a:ext>
            </a:extLst>
          </p:cNvPr>
          <p:cNvCxnSpPr>
            <a:cxnSpLocks/>
            <a:stCxn id="10" idx="3"/>
            <a:endCxn id="13" idx="1"/>
          </p:cNvCxnSpPr>
          <p:nvPr/>
        </p:nvCxnSpPr>
        <p:spPr>
          <a:xfrm flipV="1">
            <a:off x="4586755" y="5650327"/>
            <a:ext cx="166832" cy="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直接箭头连接符 19">
            <a:extLst>
              <a:ext uri="{FF2B5EF4-FFF2-40B4-BE49-F238E27FC236}">
                <a16:creationId xmlns:a16="http://schemas.microsoft.com/office/drawing/2014/main" id="{8A256AA4-9CCF-45C7-9E6E-6A42A9EABA3E}"/>
              </a:ext>
            </a:extLst>
          </p:cNvPr>
          <p:cNvCxnSpPr>
            <a:cxnSpLocks/>
            <a:stCxn id="12" idx="3"/>
            <a:endCxn id="11" idx="1"/>
          </p:cNvCxnSpPr>
          <p:nvPr/>
        </p:nvCxnSpPr>
        <p:spPr>
          <a:xfrm flipV="1">
            <a:off x="6385389" y="4531969"/>
            <a:ext cx="184443" cy="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55EA6C6F-EA4B-4718-812D-0C58041D5F54}"/>
              </a:ext>
            </a:extLst>
          </p:cNvPr>
          <p:cNvCxnSpPr>
            <a:cxnSpLocks/>
            <a:stCxn id="13" idx="3"/>
            <a:endCxn id="15" idx="1"/>
          </p:cNvCxnSpPr>
          <p:nvPr/>
        </p:nvCxnSpPr>
        <p:spPr>
          <a:xfrm>
            <a:off x="6391677" y="5650327"/>
            <a:ext cx="19213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直接箭头连接符 21">
            <a:extLst>
              <a:ext uri="{FF2B5EF4-FFF2-40B4-BE49-F238E27FC236}">
                <a16:creationId xmlns:a16="http://schemas.microsoft.com/office/drawing/2014/main" id="{9EF09584-F8A0-49C6-B509-E092B3E639CF}"/>
              </a:ext>
            </a:extLst>
          </p:cNvPr>
          <p:cNvCxnSpPr>
            <a:cxnSpLocks/>
            <a:stCxn id="11" idx="3"/>
            <a:endCxn id="25" idx="1"/>
          </p:cNvCxnSpPr>
          <p:nvPr/>
        </p:nvCxnSpPr>
        <p:spPr>
          <a:xfrm>
            <a:off x="6994747" y="4531969"/>
            <a:ext cx="240037" cy="26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5732676B-710E-4ABB-94AD-1FF7405F40D2}"/>
              </a:ext>
            </a:extLst>
          </p:cNvPr>
          <p:cNvCxnSpPr>
            <a:cxnSpLocks/>
            <a:stCxn id="15" idx="3"/>
            <a:endCxn id="26" idx="1"/>
          </p:cNvCxnSpPr>
          <p:nvPr/>
        </p:nvCxnSpPr>
        <p:spPr>
          <a:xfrm>
            <a:off x="7021226" y="5650327"/>
            <a:ext cx="22753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连接符: 肘形 23">
            <a:extLst>
              <a:ext uri="{FF2B5EF4-FFF2-40B4-BE49-F238E27FC236}">
                <a16:creationId xmlns:a16="http://schemas.microsoft.com/office/drawing/2014/main" id="{71E8BC47-39BA-4C61-BDB8-B14AA9CE8B67}"/>
              </a:ext>
            </a:extLst>
          </p:cNvPr>
          <p:cNvCxnSpPr>
            <a:cxnSpLocks/>
            <a:stCxn id="7" idx="6"/>
            <a:endCxn id="14" idx="0"/>
          </p:cNvCxnSpPr>
          <p:nvPr/>
        </p:nvCxnSpPr>
        <p:spPr>
          <a:xfrm>
            <a:off x="4302216" y="3889288"/>
            <a:ext cx="5559531" cy="939090"/>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矩形: 圆角 24">
            <a:extLst>
              <a:ext uri="{FF2B5EF4-FFF2-40B4-BE49-F238E27FC236}">
                <a16:creationId xmlns:a16="http://schemas.microsoft.com/office/drawing/2014/main" id="{900F7EF9-AE6F-4A62-860A-FCF0A79EB367}"/>
              </a:ext>
            </a:extLst>
          </p:cNvPr>
          <p:cNvSpPr/>
          <p:nvPr/>
        </p:nvSpPr>
        <p:spPr>
          <a:xfrm>
            <a:off x="7234784" y="4301708"/>
            <a:ext cx="1577388" cy="461047"/>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Fc (129, 64)</a:t>
            </a:r>
          </a:p>
        </p:txBody>
      </p:sp>
      <p:sp>
        <p:nvSpPr>
          <p:cNvPr id="26" name="矩形: 圆角 25">
            <a:extLst>
              <a:ext uri="{FF2B5EF4-FFF2-40B4-BE49-F238E27FC236}">
                <a16:creationId xmlns:a16="http://schemas.microsoft.com/office/drawing/2014/main" id="{4C70C1FE-738D-4242-9D0E-030ACED81017}"/>
              </a:ext>
            </a:extLst>
          </p:cNvPr>
          <p:cNvSpPr/>
          <p:nvPr/>
        </p:nvSpPr>
        <p:spPr>
          <a:xfrm>
            <a:off x="7248760" y="5419802"/>
            <a:ext cx="1577388" cy="461047"/>
          </a:xfrm>
          <a:prstGeom prst="roundRect">
            <a:avLst/>
          </a:prstGeom>
          <a:solidFill>
            <a:schemeClr val="accent2">
              <a:lumMod val="50000"/>
            </a:schemeClr>
          </a:solidFill>
          <a:ln>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Fc (129, 64)</a:t>
            </a:r>
          </a:p>
        </p:txBody>
      </p:sp>
      <mc:AlternateContent xmlns:mc="http://schemas.openxmlformats.org/markup-compatibility/2006" xmlns:a14="http://schemas.microsoft.com/office/drawing/2010/main">
        <mc:Choice Requires="a14">
          <p:sp>
            <p:nvSpPr>
              <p:cNvPr id="27" name="矩形 26">
                <a:extLst>
                  <a:ext uri="{FF2B5EF4-FFF2-40B4-BE49-F238E27FC236}">
                    <a16:creationId xmlns:a16="http://schemas.microsoft.com/office/drawing/2014/main" id="{473C9511-05C3-4DBF-A695-BF2961051FE6}"/>
                  </a:ext>
                </a:extLst>
              </p:cNvPr>
              <p:cNvSpPr/>
              <p:nvPr/>
            </p:nvSpPr>
            <p:spPr>
              <a:xfrm>
                <a:off x="3730780" y="4776138"/>
                <a:ext cx="855974" cy="444852"/>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smtClean="0">
                          <a:solidFill>
                            <a:schemeClr val="bg1"/>
                          </a:solidFill>
                          <a:latin typeface="Cambria Math" panose="02040503050406030204" pitchFamily="18" charset="0"/>
                        </a:rPr>
                        <m:t>𝑑</m:t>
                      </m:r>
                      <m:r>
                        <a:rPr lang="en-US" sz="1400" i="1">
                          <a:solidFill>
                            <a:schemeClr val="bg1"/>
                          </a:solidFill>
                          <a:latin typeface="Cambria Math" panose="02040503050406030204" pitchFamily="18" charset="0"/>
                        </a:rPr>
                        <m:t>𝑒𝑝𝑡</m:t>
                      </m:r>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h</m:t>
                          </m:r>
                        </m:e>
                        <m:sub>
                          <m:r>
                            <a:rPr lang="en-US" sz="1400" i="1">
                              <a:solidFill>
                                <a:schemeClr val="bg1"/>
                              </a:solidFill>
                              <a:latin typeface="Cambria Math" panose="02040503050406030204" pitchFamily="18" charset="0"/>
                            </a:rPr>
                            <m:t>𝑢</m:t>
                          </m:r>
                        </m:sub>
                      </m:sSub>
                    </m:oMath>
                  </m:oMathPara>
                </a14:m>
                <a:endParaRPr lang="en-US" sz="140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𝐺𝑃</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𝑆</m:t>
                          </m:r>
                        </m:e>
                        <m:sub>
                          <m:r>
                            <a:rPr lang="en-US" sz="1400" b="0" i="1" smtClean="0">
                              <a:solidFill>
                                <a:schemeClr val="bg1"/>
                              </a:solidFill>
                              <a:latin typeface="Cambria Math" panose="02040503050406030204" pitchFamily="18" charset="0"/>
                            </a:rPr>
                            <m:t>𝐴</m:t>
                          </m:r>
                        </m:sub>
                      </m:sSub>
                    </m:oMath>
                  </m:oMathPara>
                </a14:m>
                <a:endParaRPr lang="en-US" sz="1400" dirty="0">
                  <a:solidFill>
                    <a:schemeClr val="bg1"/>
                  </a:solidFill>
                </a:endParaRPr>
              </a:p>
            </p:txBody>
          </p:sp>
        </mc:Choice>
        <mc:Fallback xmlns="">
          <p:sp>
            <p:nvSpPr>
              <p:cNvPr id="27" name="矩形 26">
                <a:extLst>
                  <a:ext uri="{FF2B5EF4-FFF2-40B4-BE49-F238E27FC236}">
                    <a16:creationId xmlns:a16="http://schemas.microsoft.com/office/drawing/2014/main" id="{473C9511-05C3-4DBF-A695-BF2961051FE6}"/>
                  </a:ext>
                </a:extLst>
              </p:cNvPr>
              <p:cNvSpPr>
                <a:spLocks noRot="1" noChangeAspect="1" noMove="1" noResize="1" noEditPoints="1" noAdjustHandles="1" noChangeArrowheads="1" noChangeShapeType="1" noTextEdit="1"/>
              </p:cNvSpPr>
              <p:nvPr/>
            </p:nvSpPr>
            <p:spPr>
              <a:xfrm>
                <a:off x="3730780" y="4776138"/>
                <a:ext cx="855974" cy="444852"/>
              </a:xfrm>
              <a:prstGeom prst="rect">
                <a:avLst/>
              </a:prstGeom>
              <a:blipFill>
                <a:blip r:embed="rId6"/>
                <a:stretch>
                  <a:fillRect b="-4000"/>
                </a:stretch>
              </a:blipFill>
              <a:ln>
                <a:solidFill>
                  <a:schemeClr val="bg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矩形 27">
                <a:extLst>
                  <a:ext uri="{FF2B5EF4-FFF2-40B4-BE49-F238E27FC236}">
                    <a16:creationId xmlns:a16="http://schemas.microsoft.com/office/drawing/2014/main" id="{43E18BB4-9EB7-4E6A-9EE7-05B8ECB9FE1E}"/>
                  </a:ext>
                </a:extLst>
              </p:cNvPr>
              <p:cNvSpPr/>
              <p:nvPr/>
            </p:nvSpPr>
            <p:spPr>
              <a:xfrm>
                <a:off x="6569832" y="4867033"/>
                <a:ext cx="424915" cy="265458"/>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b="0" i="1" smtClean="0">
                              <a:solidFill>
                                <a:schemeClr val="bg1"/>
                              </a:solidFill>
                              <a:latin typeface="Cambria Math" panose="02040503050406030204" pitchFamily="18" charset="0"/>
                            </a:rPr>
                            <m:t>𝑠</m:t>
                          </m:r>
                        </m:e>
                        <m:sub>
                          <m:r>
                            <a:rPr lang="en-US" i="1">
                              <a:solidFill>
                                <a:schemeClr val="bg1"/>
                              </a:solidFill>
                              <a:latin typeface="Cambria Math" panose="02040503050406030204" pitchFamily="18" charset="0"/>
                            </a:rPr>
                            <m:t>𝑢</m:t>
                          </m:r>
                        </m:sub>
                      </m:sSub>
                    </m:oMath>
                  </m:oMathPara>
                </a14:m>
                <a:endParaRPr lang="en-US" dirty="0"/>
              </a:p>
            </p:txBody>
          </p:sp>
        </mc:Choice>
        <mc:Fallback xmlns="">
          <p:sp>
            <p:nvSpPr>
              <p:cNvPr id="28" name="矩形 27">
                <a:extLst>
                  <a:ext uri="{FF2B5EF4-FFF2-40B4-BE49-F238E27FC236}">
                    <a16:creationId xmlns:a16="http://schemas.microsoft.com/office/drawing/2014/main" id="{43E18BB4-9EB7-4E6A-9EE7-05B8ECB9FE1E}"/>
                  </a:ext>
                </a:extLst>
              </p:cNvPr>
              <p:cNvSpPr>
                <a:spLocks noRot="1" noChangeAspect="1" noMove="1" noResize="1" noEditPoints="1" noAdjustHandles="1" noChangeArrowheads="1" noChangeShapeType="1" noTextEdit="1"/>
              </p:cNvSpPr>
              <p:nvPr/>
            </p:nvSpPr>
            <p:spPr>
              <a:xfrm>
                <a:off x="6569832" y="4867033"/>
                <a:ext cx="424915" cy="265458"/>
              </a:xfrm>
              <a:prstGeom prst="rect">
                <a:avLst/>
              </a:prstGeom>
              <a:blipFill>
                <a:blip r:embed="rId7"/>
                <a:stretch>
                  <a:fillRect b="-10870"/>
                </a:stretch>
              </a:blipFill>
              <a:ln>
                <a:solidFill>
                  <a:schemeClr val="bg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矩形 28">
                <a:extLst>
                  <a:ext uri="{FF2B5EF4-FFF2-40B4-BE49-F238E27FC236}">
                    <a16:creationId xmlns:a16="http://schemas.microsoft.com/office/drawing/2014/main" id="{074646EC-198D-471D-A12E-5339C624E3AE}"/>
                  </a:ext>
                </a:extLst>
              </p:cNvPr>
              <p:cNvSpPr/>
              <p:nvPr/>
            </p:nvSpPr>
            <p:spPr>
              <a:xfrm>
                <a:off x="6583806" y="5987540"/>
                <a:ext cx="434213" cy="287020"/>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left"/>
                    </m:oMathParaPr>
                    <m:oMath xmlns:m="http://schemas.openxmlformats.org/officeDocument/2006/math">
                      <m:sSub>
                        <m:sSubPr>
                          <m:ctrlPr>
                            <a:rPr lang="en-US" i="1" smtClean="0">
                              <a:solidFill>
                                <a:schemeClr val="bg1"/>
                              </a:solidFill>
                              <a:latin typeface="Cambria Math" panose="02040503050406030204" pitchFamily="18" charset="0"/>
                            </a:rPr>
                          </m:ctrlPr>
                        </m:sSubPr>
                        <m:e>
                          <m:r>
                            <a:rPr lang="en-US" i="1">
                              <a:solidFill>
                                <a:schemeClr val="bg1"/>
                              </a:solidFill>
                              <a:latin typeface="Cambria Math" panose="02040503050406030204" pitchFamily="18" charset="0"/>
                            </a:rPr>
                            <m:t>𝑠</m:t>
                          </m:r>
                        </m:e>
                        <m:sub>
                          <m:r>
                            <a:rPr lang="en-US" b="0" i="1" smtClean="0">
                              <a:solidFill>
                                <a:schemeClr val="bg1"/>
                              </a:solidFill>
                              <a:latin typeface="Cambria Math" panose="02040503050406030204" pitchFamily="18" charset="0"/>
                            </a:rPr>
                            <m:t>𝑣</m:t>
                          </m:r>
                        </m:sub>
                      </m:sSub>
                    </m:oMath>
                  </m:oMathPara>
                </a14:m>
                <a:endParaRPr lang="en-US" dirty="0"/>
              </a:p>
            </p:txBody>
          </p:sp>
        </mc:Choice>
        <mc:Fallback xmlns="">
          <p:sp>
            <p:nvSpPr>
              <p:cNvPr id="29" name="矩形 28">
                <a:extLst>
                  <a:ext uri="{FF2B5EF4-FFF2-40B4-BE49-F238E27FC236}">
                    <a16:creationId xmlns:a16="http://schemas.microsoft.com/office/drawing/2014/main" id="{074646EC-198D-471D-A12E-5339C624E3AE}"/>
                  </a:ext>
                </a:extLst>
              </p:cNvPr>
              <p:cNvSpPr>
                <a:spLocks noRot="1" noChangeAspect="1" noMove="1" noResize="1" noEditPoints="1" noAdjustHandles="1" noChangeArrowheads="1" noChangeShapeType="1" noTextEdit="1"/>
              </p:cNvSpPr>
              <p:nvPr/>
            </p:nvSpPr>
            <p:spPr>
              <a:xfrm>
                <a:off x="6583806" y="5987540"/>
                <a:ext cx="434213" cy="287020"/>
              </a:xfrm>
              <a:prstGeom prst="rect">
                <a:avLst/>
              </a:prstGeom>
              <a:blipFill>
                <a:blip r:embed="rId8"/>
                <a:stretch>
                  <a:fillRect b="-8163"/>
                </a:stretch>
              </a:blipFill>
              <a:ln>
                <a:solidFill>
                  <a:schemeClr val="bg2">
                    <a:lumMod val="50000"/>
                  </a:schemeClr>
                </a:solidFill>
              </a:ln>
            </p:spPr>
            <p:txBody>
              <a:bodyPr/>
              <a:lstStyle/>
              <a:p>
                <a:r>
                  <a:rPr lang="en-US">
                    <a:noFill/>
                  </a:rPr>
                  <a:t> </a:t>
                </a:r>
              </a:p>
            </p:txBody>
          </p:sp>
        </mc:Fallback>
      </mc:AlternateContent>
      <p:cxnSp>
        <p:nvCxnSpPr>
          <p:cNvPr id="31" name="直接箭头连接符 30">
            <a:extLst>
              <a:ext uri="{FF2B5EF4-FFF2-40B4-BE49-F238E27FC236}">
                <a16:creationId xmlns:a16="http://schemas.microsoft.com/office/drawing/2014/main" id="{E91F29F9-FBBE-4396-8D4D-14BE3645D243}"/>
              </a:ext>
            </a:extLst>
          </p:cNvPr>
          <p:cNvCxnSpPr>
            <a:cxnSpLocks/>
            <a:stCxn id="27" idx="3"/>
            <a:endCxn id="28" idx="1"/>
          </p:cNvCxnSpPr>
          <p:nvPr/>
        </p:nvCxnSpPr>
        <p:spPr>
          <a:xfrm>
            <a:off x="4586754" y="4998564"/>
            <a:ext cx="1983078" cy="11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直接箭头连接符 31">
            <a:extLst>
              <a:ext uri="{FF2B5EF4-FFF2-40B4-BE49-F238E27FC236}">
                <a16:creationId xmlns:a16="http://schemas.microsoft.com/office/drawing/2014/main" id="{BB64A936-E5FA-447B-96F5-956000794EA3}"/>
              </a:ext>
            </a:extLst>
          </p:cNvPr>
          <p:cNvCxnSpPr>
            <a:cxnSpLocks/>
            <a:stCxn id="40" idx="3"/>
            <a:endCxn id="29" idx="1"/>
          </p:cNvCxnSpPr>
          <p:nvPr/>
        </p:nvCxnSpPr>
        <p:spPr>
          <a:xfrm>
            <a:off x="4586753" y="6125569"/>
            <a:ext cx="1997053" cy="548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直接箭头连接符 32">
            <a:extLst>
              <a:ext uri="{FF2B5EF4-FFF2-40B4-BE49-F238E27FC236}">
                <a16:creationId xmlns:a16="http://schemas.microsoft.com/office/drawing/2014/main" id="{B416A832-9DBB-4379-A1C1-69183361C66F}"/>
              </a:ext>
            </a:extLst>
          </p:cNvPr>
          <p:cNvCxnSpPr>
            <a:stCxn id="25" idx="3"/>
            <a:endCxn id="14" idx="1"/>
          </p:cNvCxnSpPr>
          <p:nvPr/>
        </p:nvCxnSpPr>
        <p:spPr>
          <a:xfrm>
            <a:off x="8812173" y="4532232"/>
            <a:ext cx="267365" cy="53789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直接箭头连接符 33">
            <a:extLst>
              <a:ext uri="{FF2B5EF4-FFF2-40B4-BE49-F238E27FC236}">
                <a16:creationId xmlns:a16="http://schemas.microsoft.com/office/drawing/2014/main" id="{A816234C-3A0D-4836-BEA8-FBF9296D9CC4}"/>
              </a:ext>
            </a:extLst>
          </p:cNvPr>
          <p:cNvCxnSpPr>
            <a:stCxn id="26" idx="3"/>
            <a:endCxn id="14" idx="1"/>
          </p:cNvCxnSpPr>
          <p:nvPr/>
        </p:nvCxnSpPr>
        <p:spPr>
          <a:xfrm flipV="1">
            <a:off x="8826148" y="5070128"/>
            <a:ext cx="253390" cy="58019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0" name="矩形 39">
                <a:extLst>
                  <a:ext uri="{FF2B5EF4-FFF2-40B4-BE49-F238E27FC236}">
                    <a16:creationId xmlns:a16="http://schemas.microsoft.com/office/drawing/2014/main" id="{F7074696-D068-4F58-B131-A036E6B3BFD3}"/>
                  </a:ext>
                </a:extLst>
              </p:cNvPr>
              <p:cNvSpPr/>
              <p:nvPr/>
            </p:nvSpPr>
            <p:spPr>
              <a:xfrm>
                <a:off x="3730780" y="5903143"/>
                <a:ext cx="855973" cy="444852"/>
              </a:xfrm>
              <a:prstGeom prst="rect">
                <a:avLst/>
              </a:prstGeom>
              <a:solidFill>
                <a:schemeClr val="bg2">
                  <a:lumMod val="50000"/>
                </a:schemeClr>
              </a:solidFill>
              <a:ln>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Para xmlns:m="http://schemas.openxmlformats.org/officeDocument/2006/math">
                    <m:oMathParaPr>
                      <m:jc m:val="centerGroup"/>
                    </m:oMathParaPr>
                    <m:oMath xmlns:m="http://schemas.openxmlformats.org/officeDocument/2006/math">
                      <m:r>
                        <a:rPr lang="en-US" sz="1400" i="1" smtClean="0">
                          <a:solidFill>
                            <a:schemeClr val="bg1"/>
                          </a:solidFill>
                          <a:latin typeface="Cambria Math" panose="02040503050406030204" pitchFamily="18" charset="0"/>
                        </a:rPr>
                        <m:t>𝑑</m:t>
                      </m:r>
                      <m:r>
                        <a:rPr lang="en-US" sz="1400" i="1">
                          <a:solidFill>
                            <a:schemeClr val="bg1"/>
                          </a:solidFill>
                          <a:latin typeface="Cambria Math" panose="02040503050406030204" pitchFamily="18" charset="0"/>
                        </a:rPr>
                        <m:t>𝑒𝑝𝑡</m:t>
                      </m:r>
                      <m:sSub>
                        <m:sSubPr>
                          <m:ctrlPr>
                            <a:rPr lang="en-US" sz="1400" i="1">
                              <a:solidFill>
                                <a:schemeClr val="bg1"/>
                              </a:solidFill>
                              <a:latin typeface="Cambria Math" panose="02040503050406030204" pitchFamily="18" charset="0"/>
                            </a:rPr>
                          </m:ctrlPr>
                        </m:sSubPr>
                        <m:e>
                          <m:r>
                            <a:rPr lang="en-US" sz="1400" i="1">
                              <a:solidFill>
                                <a:schemeClr val="bg1"/>
                              </a:solidFill>
                              <a:latin typeface="Cambria Math" panose="02040503050406030204" pitchFamily="18" charset="0"/>
                            </a:rPr>
                            <m:t>h</m:t>
                          </m:r>
                        </m:e>
                        <m:sub>
                          <m:r>
                            <a:rPr lang="en-US" sz="1400" b="0" i="1" smtClean="0">
                              <a:solidFill>
                                <a:schemeClr val="bg1"/>
                              </a:solidFill>
                              <a:latin typeface="Cambria Math" panose="02040503050406030204" pitchFamily="18" charset="0"/>
                            </a:rPr>
                            <m:t>𝑣</m:t>
                          </m:r>
                        </m:sub>
                      </m:sSub>
                    </m:oMath>
                  </m:oMathPara>
                </a14:m>
                <a:endParaRPr lang="en-US" sz="1400" dirty="0">
                  <a:solidFill>
                    <a:schemeClr val="bg1"/>
                  </a:solidFill>
                </a:endParaRPr>
              </a:p>
              <a:p>
                <a:pPr algn="ctr"/>
                <a14:m>
                  <m:oMathPara xmlns:m="http://schemas.openxmlformats.org/officeDocument/2006/math">
                    <m:oMathParaPr>
                      <m:jc m:val="centerGroup"/>
                    </m:oMathParaPr>
                    <m:oMath xmlns:m="http://schemas.openxmlformats.org/officeDocument/2006/math">
                      <m:r>
                        <a:rPr lang="en-US" sz="1400" b="0" i="1" smtClean="0">
                          <a:solidFill>
                            <a:schemeClr val="bg1"/>
                          </a:solidFill>
                          <a:latin typeface="Cambria Math" panose="02040503050406030204" pitchFamily="18" charset="0"/>
                        </a:rPr>
                        <m:t>𝐺𝑃</m:t>
                      </m:r>
                      <m:sSub>
                        <m:sSubPr>
                          <m:ctrlPr>
                            <a:rPr lang="en-US" sz="1400" b="0" i="1" smtClean="0">
                              <a:solidFill>
                                <a:schemeClr val="bg1"/>
                              </a:solidFill>
                              <a:latin typeface="Cambria Math" panose="02040503050406030204" pitchFamily="18" charset="0"/>
                            </a:rPr>
                          </m:ctrlPr>
                        </m:sSubPr>
                        <m:e>
                          <m:r>
                            <a:rPr lang="en-US" sz="1400" b="0" i="1" smtClean="0">
                              <a:solidFill>
                                <a:schemeClr val="bg1"/>
                              </a:solidFill>
                              <a:latin typeface="Cambria Math" panose="02040503050406030204" pitchFamily="18" charset="0"/>
                            </a:rPr>
                            <m:t>𝑆</m:t>
                          </m:r>
                        </m:e>
                        <m:sub>
                          <m:r>
                            <a:rPr lang="en-US" sz="1400" b="0" i="1" smtClean="0">
                              <a:solidFill>
                                <a:schemeClr val="bg1"/>
                              </a:solidFill>
                              <a:latin typeface="Cambria Math" panose="02040503050406030204" pitchFamily="18" charset="0"/>
                            </a:rPr>
                            <m:t>𝐵</m:t>
                          </m:r>
                        </m:sub>
                      </m:sSub>
                    </m:oMath>
                  </m:oMathPara>
                </a14:m>
                <a:endParaRPr lang="en-US" sz="1400" dirty="0">
                  <a:solidFill>
                    <a:schemeClr val="bg1"/>
                  </a:solidFill>
                </a:endParaRPr>
              </a:p>
            </p:txBody>
          </p:sp>
        </mc:Choice>
        <mc:Fallback xmlns="">
          <p:sp>
            <p:nvSpPr>
              <p:cNvPr id="40" name="矩形 39">
                <a:extLst>
                  <a:ext uri="{FF2B5EF4-FFF2-40B4-BE49-F238E27FC236}">
                    <a16:creationId xmlns:a16="http://schemas.microsoft.com/office/drawing/2014/main" id="{F7074696-D068-4F58-B131-A036E6B3BFD3}"/>
                  </a:ext>
                </a:extLst>
              </p:cNvPr>
              <p:cNvSpPr>
                <a:spLocks noRot="1" noChangeAspect="1" noMove="1" noResize="1" noEditPoints="1" noAdjustHandles="1" noChangeArrowheads="1" noChangeShapeType="1" noTextEdit="1"/>
              </p:cNvSpPr>
              <p:nvPr/>
            </p:nvSpPr>
            <p:spPr>
              <a:xfrm>
                <a:off x="3730780" y="5903143"/>
                <a:ext cx="855973" cy="444852"/>
              </a:xfrm>
              <a:prstGeom prst="rect">
                <a:avLst/>
              </a:prstGeom>
              <a:blipFill>
                <a:blip r:embed="rId9"/>
                <a:stretch>
                  <a:fillRect b="-4000"/>
                </a:stretch>
              </a:blipFill>
              <a:ln>
                <a:solidFill>
                  <a:schemeClr val="bg2">
                    <a:lumMod val="50000"/>
                  </a:schemeClr>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矩形 51">
                <a:extLst>
                  <a:ext uri="{FF2B5EF4-FFF2-40B4-BE49-F238E27FC236}">
                    <a16:creationId xmlns:a16="http://schemas.microsoft.com/office/drawing/2014/main" id="{228632EC-18BA-4D68-8AAB-682702104AFF}"/>
                  </a:ext>
                </a:extLst>
              </p:cNvPr>
              <p:cNvSpPr/>
              <p:nvPr/>
            </p:nvSpPr>
            <p:spPr>
              <a:xfrm>
                <a:off x="6647313" y="1538234"/>
                <a:ext cx="5104474" cy="50917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sz="2400" i="1" smtClean="0">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𝑠</m:t>
                          </m:r>
                        </m:e>
                        <m:sub>
                          <m:r>
                            <a:rPr lang="en-US" sz="2400" i="1">
                              <a:solidFill>
                                <a:schemeClr val="tx1"/>
                              </a:solidFill>
                              <a:latin typeface="Cambria Math" panose="02040503050406030204" pitchFamily="18" charset="0"/>
                            </a:rPr>
                            <m:t>𝑑𝑖𝑠𝑡</m:t>
                          </m:r>
                        </m:sub>
                      </m:sSub>
                      <m:r>
                        <a:rPr lang="en-US" sz="2400" i="1">
                          <a:solidFill>
                            <a:schemeClr val="tx1"/>
                          </a:solidFill>
                          <a:latin typeface="Cambria Math" panose="02040503050406030204" pitchFamily="18" charset="0"/>
                        </a:rPr>
                        <m:t> =</m:t>
                      </m:r>
                      <m:r>
                        <a:rPr lang="en-US" sz="2400">
                          <a:solidFill>
                            <a:schemeClr val="tx1"/>
                          </a:solidFill>
                          <a:latin typeface="Cambria Math" panose="02040503050406030204" pitchFamily="18" charset="0"/>
                        </a:rPr>
                        <m:t> </m:t>
                      </m:r>
                      <m:d>
                        <m:dPr>
                          <m:begChr m:val="|"/>
                          <m:endChr m:val="|"/>
                          <m:ctrlPr>
                            <a:rPr lang="en-US" sz="2400" i="1">
                              <a:solidFill>
                                <a:schemeClr val="tx1"/>
                              </a:solidFill>
                              <a:latin typeface="Cambria Math" panose="02040503050406030204" pitchFamily="18" charset="0"/>
                            </a:rPr>
                          </m:ctrlPr>
                        </m:dPr>
                        <m:e>
                          <m:d>
                            <m:dPr>
                              <m:begChr m:val="|"/>
                              <m:endChr m:val="|"/>
                              <m:ctrlPr>
                                <a:rPr lang="en-US" sz="2400" i="1">
                                  <a:solidFill>
                                    <a:schemeClr val="tx1"/>
                                  </a:solidFill>
                                  <a:latin typeface="Cambria Math" panose="02040503050406030204" pitchFamily="18" charset="0"/>
                                </a:rPr>
                              </m:ctrlPr>
                            </m:dPr>
                            <m:e>
                              <m:r>
                                <a:rPr lang="en-US" sz="2400" i="1">
                                  <a:solidFill>
                                    <a:schemeClr val="tx1"/>
                                  </a:solidFill>
                                  <a:latin typeface="Cambria Math" panose="02040503050406030204" pitchFamily="18" charset="0"/>
                                </a:rPr>
                                <m:t>𝑑𝑒𝑝𝑡</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h</m:t>
                                  </m:r>
                                </m:e>
                                <m:sub>
                                  <m:r>
                                    <a:rPr lang="en-US" sz="2400" i="1">
                                      <a:solidFill>
                                        <a:schemeClr val="tx1"/>
                                      </a:solidFill>
                                      <a:latin typeface="Cambria Math" panose="02040503050406030204" pitchFamily="18" charset="0"/>
                                    </a:rPr>
                                    <m:t>𝑢</m:t>
                                  </m:r>
                                </m:sub>
                              </m:sSub>
                              <m:r>
                                <a:rPr lang="en-US" sz="2400" i="1">
                                  <a:solidFill>
                                    <a:schemeClr val="tx1"/>
                                  </a:solidFill>
                                  <a:latin typeface="Cambria Math" panose="02040503050406030204" pitchFamily="18" charset="0"/>
                                </a:rPr>
                                <m:t>−</m:t>
                              </m:r>
                              <m:r>
                                <a:rPr lang="en-US" sz="2400" i="1">
                                  <a:solidFill>
                                    <a:schemeClr val="tx1"/>
                                  </a:solidFill>
                                  <a:latin typeface="Cambria Math" panose="02040503050406030204" pitchFamily="18" charset="0"/>
                                </a:rPr>
                                <m:t>𝑑𝑒𝑝𝑡</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h</m:t>
                                  </m:r>
                                </m:e>
                                <m:sub>
                                  <m:r>
                                    <a:rPr lang="en-US" sz="2400" i="1">
                                      <a:solidFill>
                                        <a:schemeClr val="tx1"/>
                                      </a:solidFill>
                                      <a:latin typeface="Cambria Math" panose="02040503050406030204" pitchFamily="18" charset="0"/>
                                    </a:rPr>
                                    <m:t>𝑣</m:t>
                                  </m:r>
                                </m:sub>
                              </m:sSub>
                            </m:e>
                          </m:d>
                          <m:r>
                            <a:rPr lang="en-US" sz="2400">
                              <a:solidFill>
                                <a:schemeClr val="tx1"/>
                              </a:solidFill>
                              <a:latin typeface="Cambria Math" panose="02040503050406030204" pitchFamily="18" charset="0"/>
                            </a:rPr>
                            <m:t>−</m:t>
                          </m:r>
                          <m:sSub>
                            <m:sSubPr>
                              <m:ctrlPr>
                                <a:rPr lang="en-US" sz="2400" i="1">
                                  <a:solidFill>
                                    <a:schemeClr val="tx1"/>
                                  </a:solidFill>
                                  <a:latin typeface="Cambria Math" panose="02040503050406030204" pitchFamily="18" charset="0"/>
                                </a:rPr>
                              </m:ctrlPr>
                            </m:sSubPr>
                            <m:e>
                              <m:r>
                                <a:rPr lang="en-US" sz="2400" i="1">
                                  <a:solidFill>
                                    <a:schemeClr val="tx1"/>
                                  </a:solidFill>
                                  <a:latin typeface="Cambria Math" panose="02040503050406030204" pitchFamily="18" charset="0"/>
                                </a:rPr>
                                <m:t>𝐷</m:t>
                              </m:r>
                            </m:e>
                            <m:sub>
                              <m:r>
                                <a:rPr lang="en-US" sz="2400" b="0" i="1" smtClean="0">
                                  <a:solidFill>
                                    <a:schemeClr val="tx1"/>
                                  </a:solidFill>
                                  <a:latin typeface="Cambria Math" panose="02040503050406030204" pitchFamily="18" charset="0"/>
                                </a:rPr>
                                <m:t>𝐺𝑃𝑆</m:t>
                              </m:r>
                            </m:sub>
                          </m:sSub>
                          <m:r>
                            <a:rPr lang="en-US" sz="2400" i="1">
                              <a:solidFill>
                                <a:schemeClr val="tx1"/>
                              </a:solidFill>
                              <a:latin typeface="Cambria Math" panose="02040503050406030204" pitchFamily="18" charset="0"/>
                            </a:rPr>
                            <m:t> </m:t>
                          </m:r>
                        </m:e>
                      </m:d>
                    </m:oMath>
                  </m:oMathPara>
                </a14:m>
                <a:endParaRPr lang="en-US" sz="2400" dirty="0">
                  <a:solidFill>
                    <a:schemeClr val="tx1"/>
                  </a:solidFill>
                </a:endParaRPr>
              </a:p>
            </p:txBody>
          </p:sp>
        </mc:Choice>
        <mc:Fallback xmlns="">
          <p:sp>
            <p:nvSpPr>
              <p:cNvPr id="52" name="矩形 51">
                <a:extLst>
                  <a:ext uri="{FF2B5EF4-FFF2-40B4-BE49-F238E27FC236}">
                    <a16:creationId xmlns:a16="http://schemas.microsoft.com/office/drawing/2014/main" id="{228632EC-18BA-4D68-8AAB-682702104AFF}"/>
                  </a:ext>
                </a:extLst>
              </p:cNvPr>
              <p:cNvSpPr>
                <a:spLocks noRot="1" noChangeAspect="1" noMove="1" noResize="1" noEditPoints="1" noAdjustHandles="1" noChangeArrowheads="1" noChangeShapeType="1" noTextEdit="1"/>
              </p:cNvSpPr>
              <p:nvPr/>
            </p:nvSpPr>
            <p:spPr>
              <a:xfrm>
                <a:off x="6647313" y="1538234"/>
                <a:ext cx="5104474" cy="509178"/>
              </a:xfrm>
              <a:prstGeom prst="rect">
                <a:avLst/>
              </a:prstGeom>
              <a:blipFill>
                <a:blip r:embed="rId10"/>
                <a:stretch>
                  <a:fillRect/>
                </a:stretch>
              </a:blipFill>
            </p:spPr>
            <p:txBody>
              <a:bodyPr/>
              <a:lstStyle/>
              <a:p>
                <a:r>
                  <a:rPr lang="en-US">
                    <a:noFill/>
                  </a:rPr>
                  <a:t> </a:t>
                </a:r>
              </a:p>
            </p:txBody>
          </p:sp>
        </mc:Fallback>
      </mc:AlternateContent>
      <p:sp>
        <p:nvSpPr>
          <p:cNvPr id="54" name="箭头: 下 53">
            <a:extLst>
              <a:ext uri="{FF2B5EF4-FFF2-40B4-BE49-F238E27FC236}">
                <a16:creationId xmlns:a16="http://schemas.microsoft.com/office/drawing/2014/main" id="{5C46456A-A608-4D90-BAA6-774BEC4CA0C7}"/>
              </a:ext>
            </a:extLst>
          </p:cNvPr>
          <p:cNvSpPr/>
          <p:nvPr/>
        </p:nvSpPr>
        <p:spPr>
          <a:xfrm>
            <a:off x="9187377" y="2068712"/>
            <a:ext cx="150933" cy="41183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0" name="直接箭头连接符 59">
            <a:extLst>
              <a:ext uri="{FF2B5EF4-FFF2-40B4-BE49-F238E27FC236}">
                <a16:creationId xmlns:a16="http://schemas.microsoft.com/office/drawing/2014/main" id="{B185B61C-A820-4430-89FB-5B39F921F054}"/>
              </a:ext>
            </a:extLst>
          </p:cNvPr>
          <p:cNvCxnSpPr>
            <a:cxnSpLocks/>
            <a:stCxn id="11" idx="3"/>
            <a:endCxn id="14" idx="1"/>
          </p:cNvCxnSpPr>
          <p:nvPr/>
        </p:nvCxnSpPr>
        <p:spPr>
          <a:xfrm>
            <a:off x="6994747" y="4531970"/>
            <a:ext cx="2084790" cy="53815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3" name="直接箭头连接符 62">
            <a:extLst>
              <a:ext uri="{FF2B5EF4-FFF2-40B4-BE49-F238E27FC236}">
                <a16:creationId xmlns:a16="http://schemas.microsoft.com/office/drawing/2014/main" id="{1AF059F5-A2DC-40CF-A525-8CAD455B1F37}"/>
              </a:ext>
            </a:extLst>
          </p:cNvPr>
          <p:cNvCxnSpPr>
            <a:cxnSpLocks/>
            <a:stCxn id="15" idx="3"/>
            <a:endCxn id="14" idx="1"/>
          </p:cNvCxnSpPr>
          <p:nvPr/>
        </p:nvCxnSpPr>
        <p:spPr>
          <a:xfrm flipV="1">
            <a:off x="7021226" y="5070128"/>
            <a:ext cx="2058311" cy="580199"/>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0" name="灯片编号占位符 29">
            <a:extLst>
              <a:ext uri="{FF2B5EF4-FFF2-40B4-BE49-F238E27FC236}">
                <a16:creationId xmlns:a16="http://schemas.microsoft.com/office/drawing/2014/main" id="{A5B3A4E2-7217-49BB-948F-69E502070C29}"/>
              </a:ext>
            </a:extLst>
          </p:cNvPr>
          <p:cNvSpPr>
            <a:spLocks noGrp="1"/>
          </p:cNvSpPr>
          <p:nvPr>
            <p:ph type="sldNum" sz="quarter" idx="12"/>
          </p:nvPr>
        </p:nvSpPr>
        <p:spPr/>
        <p:txBody>
          <a:bodyPr/>
          <a:lstStyle/>
          <a:p>
            <a:fld id="{E28968F2-E780-458E-BEC0-AED72E8C9DF0}" type="slidenum">
              <a:rPr lang="en-US" smtClean="0"/>
              <a:pPr/>
              <a:t>12</a:t>
            </a:fld>
            <a:r>
              <a:rPr lang="en-US"/>
              <a:t>/17</a:t>
            </a:r>
            <a:endParaRPr lang="en-US" dirty="0"/>
          </a:p>
        </p:txBody>
      </p:sp>
    </p:spTree>
    <p:extLst>
      <p:ext uri="{BB962C8B-B14F-4D97-AF65-F5344CB8AC3E}">
        <p14:creationId xmlns:p14="http://schemas.microsoft.com/office/powerpoint/2010/main" val="2382891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7"/>
                                        </p:tgtEl>
                                        <p:attrNameLst>
                                          <p:attrName>style.visibility</p:attrName>
                                        </p:attrNameLst>
                                      </p:cBhvr>
                                      <p:to>
                                        <p:strVal val="visible"/>
                                      </p:to>
                                    </p:set>
                                    <p:animEffect transition="in" filter="fade">
                                      <p:cBhvr>
                                        <p:cTn id="10" dur="500"/>
                                        <p:tgtEl>
                                          <p:spTgt spid="2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gtEl>
                                        <p:attrNameLst>
                                          <p:attrName>style.visibility</p:attrName>
                                        </p:attrNameLst>
                                      </p:cBhvr>
                                      <p:to>
                                        <p:strVal val="visible"/>
                                      </p:to>
                                    </p:set>
                                    <p:animEffect transition="in" filter="fade">
                                      <p:cBhvr>
                                        <p:cTn id="13" dur="500"/>
                                        <p:tgtEl>
                                          <p:spTgt spid="4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fade">
                                      <p:cBhvr>
                                        <p:cTn id="18" dur="5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4"/>
                                        </p:tgtEl>
                                        <p:attrNameLst>
                                          <p:attrName>style.visibility</p:attrName>
                                        </p:attrNameLst>
                                      </p:cBhvr>
                                      <p:to>
                                        <p:strVal val="visible"/>
                                      </p:to>
                                    </p:set>
                                    <p:animEffect transition="in" filter="fade">
                                      <p:cBhvr>
                                        <p:cTn id="23" dur="500"/>
                                        <p:tgtEl>
                                          <p:spTgt spid="54"/>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fade">
                                      <p:cBhvr>
                                        <p:cTn id="31" dur="500"/>
                                        <p:tgtEl>
                                          <p:spTgt spid="31"/>
                                        </p:tgtEl>
                                      </p:cBhvr>
                                    </p:animEffect>
                                  </p:childTnLst>
                                </p:cTn>
                              </p:par>
                              <p:par>
                                <p:cTn id="32" presetID="10" presetClass="entr" presetSubtype="0" fill="hold" nodeType="withEffect">
                                  <p:stCondLst>
                                    <p:cond delay="0"/>
                                  </p:stCondLst>
                                  <p:childTnLst>
                                    <p:set>
                                      <p:cBhvr>
                                        <p:cTn id="33" dur="1" fill="hold">
                                          <p:stCondLst>
                                            <p:cond delay="0"/>
                                          </p:stCondLst>
                                        </p:cTn>
                                        <p:tgtEl>
                                          <p:spTgt spid="32"/>
                                        </p:tgtEl>
                                        <p:attrNameLst>
                                          <p:attrName>style.visibility</p:attrName>
                                        </p:attrNameLst>
                                      </p:cBhvr>
                                      <p:to>
                                        <p:strVal val="visible"/>
                                      </p:to>
                                    </p:set>
                                    <p:animEffect transition="in" filter="fade">
                                      <p:cBhvr>
                                        <p:cTn id="34" dur="500"/>
                                        <p:tgtEl>
                                          <p:spTgt spid="3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8"/>
                                        </p:tgtEl>
                                        <p:attrNameLst>
                                          <p:attrName>style.visibility</p:attrName>
                                        </p:attrNameLst>
                                      </p:cBhvr>
                                      <p:to>
                                        <p:strVal val="visible"/>
                                      </p:to>
                                    </p:set>
                                    <p:animEffect transition="in" filter="fade">
                                      <p:cBhvr>
                                        <p:cTn id="37" dur="500"/>
                                        <p:tgtEl>
                                          <p:spTgt spid="28"/>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fade">
                                      <p:cBhvr>
                                        <p:cTn id="45" dur="500"/>
                                        <p:tgtEl>
                                          <p:spTgt spid="25"/>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6"/>
                                        </p:tgtEl>
                                        <p:attrNameLst>
                                          <p:attrName>style.visibility</p:attrName>
                                        </p:attrNameLst>
                                      </p:cBhvr>
                                      <p:to>
                                        <p:strVal val="visible"/>
                                      </p:to>
                                    </p:set>
                                    <p:animEffect transition="in" filter="fade">
                                      <p:cBhvr>
                                        <p:cTn id="48" dur="500"/>
                                        <p:tgtEl>
                                          <p:spTgt spid="26"/>
                                        </p:tgtEl>
                                      </p:cBhvr>
                                    </p:animEffect>
                                  </p:childTnLst>
                                </p:cTn>
                              </p:par>
                              <p:par>
                                <p:cTn id="49" presetID="10" presetClass="entr" presetSubtype="0" fill="hold" nodeType="withEffect">
                                  <p:stCondLst>
                                    <p:cond delay="0"/>
                                  </p:stCondLst>
                                  <p:childTnLst>
                                    <p:set>
                                      <p:cBhvr>
                                        <p:cTn id="50" dur="1" fill="hold">
                                          <p:stCondLst>
                                            <p:cond delay="0"/>
                                          </p:stCondLst>
                                        </p:cTn>
                                        <p:tgtEl>
                                          <p:spTgt spid="34"/>
                                        </p:tgtEl>
                                        <p:attrNameLst>
                                          <p:attrName>style.visibility</p:attrName>
                                        </p:attrNameLst>
                                      </p:cBhvr>
                                      <p:to>
                                        <p:strVal val="visible"/>
                                      </p:to>
                                    </p:set>
                                    <p:animEffect transition="in" filter="fade">
                                      <p:cBhvr>
                                        <p:cTn id="51" dur="500"/>
                                        <p:tgtEl>
                                          <p:spTgt spid="34"/>
                                        </p:tgtEl>
                                      </p:cBhvr>
                                    </p:animEffect>
                                  </p:childTnLst>
                                </p:cTn>
                              </p:par>
                              <p:par>
                                <p:cTn id="52" presetID="10" presetClass="entr" presetSubtype="0" fill="hold" nodeType="with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fade">
                                      <p:cBhvr>
                                        <p:cTn id="54" dur="500"/>
                                        <p:tgtEl>
                                          <p:spTgt spid="23"/>
                                        </p:tgtEl>
                                      </p:cBhvr>
                                    </p:animEffect>
                                  </p:childTnLst>
                                </p:cTn>
                              </p:par>
                              <p:par>
                                <p:cTn id="55" presetID="10" presetClass="entr" presetSubtype="0" fill="hold"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500"/>
                                        <p:tgtEl>
                                          <p:spTgt spid="22"/>
                                        </p:tgtEl>
                                      </p:cBhvr>
                                    </p:animEffect>
                                  </p:childTnLst>
                                </p:cTn>
                              </p:par>
                              <p:par>
                                <p:cTn id="58" presetID="10" presetClass="entr" presetSubtype="0" fill="hold" nodeType="withEffect">
                                  <p:stCondLst>
                                    <p:cond delay="0"/>
                                  </p:stCondLst>
                                  <p:childTnLst>
                                    <p:set>
                                      <p:cBhvr>
                                        <p:cTn id="59" dur="1" fill="hold">
                                          <p:stCondLst>
                                            <p:cond delay="0"/>
                                          </p:stCondLst>
                                        </p:cTn>
                                        <p:tgtEl>
                                          <p:spTgt spid="33"/>
                                        </p:tgtEl>
                                        <p:attrNameLst>
                                          <p:attrName>style.visibility</p:attrName>
                                        </p:attrNameLst>
                                      </p:cBhvr>
                                      <p:to>
                                        <p:strVal val="visible"/>
                                      </p:to>
                                    </p:set>
                                    <p:animEffect transition="in" filter="fade">
                                      <p:cBhvr>
                                        <p:cTn id="60" dur="500"/>
                                        <p:tgtEl>
                                          <p:spTgt spid="33"/>
                                        </p:tgtEl>
                                      </p:cBhvr>
                                    </p:animEffect>
                                  </p:childTnLst>
                                </p:cTn>
                              </p:par>
                              <p:par>
                                <p:cTn id="61" presetID="10" presetClass="exit" presetSubtype="0" fill="hold" nodeType="withEffect">
                                  <p:stCondLst>
                                    <p:cond delay="0"/>
                                  </p:stCondLst>
                                  <p:childTnLst>
                                    <p:animEffect transition="out" filter="fade">
                                      <p:cBhvr>
                                        <p:cTn id="62" dur="500"/>
                                        <p:tgtEl>
                                          <p:spTgt spid="60"/>
                                        </p:tgtEl>
                                      </p:cBhvr>
                                    </p:animEffect>
                                    <p:set>
                                      <p:cBhvr>
                                        <p:cTn id="63" dur="1" fill="hold">
                                          <p:stCondLst>
                                            <p:cond delay="499"/>
                                          </p:stCondLst>
                                        </p:cTn>
                                        <p:tgtEl>
                                          <p:spTgt spid="60"/>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63"/>
                                        </p:tgtEl>
                                      </p:cBhvr>
                                    </p:animEffect>
                                    <p:set>
                                      <p:cBhvr>
                                        <p:cTn id="66" dur="1" fill="hold">
                                          <p:stCondLst>
                                            <p:cond delay="499"/>
                                          </p:stCondLst>
                                        </p:cTn>
                                        <p:tgtEl>
                                          <p:spTgt spid="6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P spid="27" grpId="0" animBg="1"/>
      <p:bldP spid="28" grpId="0" animBg="1"/>
      <p:bldP spid="29" grpId="0" animBg="1"/>
      <p:bldP spid="40" grpId="0" animBg="1"/>
      <p:bldP spid="52" grpId="0"/>
      <p:bldP spid="5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4841225-54F5-4A2A-88A3-565E10B3123C}"/>
              </a:ext>
            </a:extLst>
          </p:cNvPr>
          <p:cNvSpPr>
            <a:spLocks noGrp="1"/>
          </p:cNvSpPr>
          <p:nvPr>
            <p:ph type="title"/>
          </p:nvPr>
        </p:nvSpPr>
        <p:spPr/>
        <p:txBody>
          <a:bodyPr/>
          <a:lstStyle/>
          <a:p>
            <a:r>
              <a:rPr lang="en-US" dirty="0"/>
              <a:t>Experiments</a:t>
            </a:r>
          </a:p>
        </p:txBody>
      </p:sp>
      <p:sp>
        <p:nvSpPr>
          <p:cNvPr id="3" name="内容占位符 2">
            <a:extLst>
              <a:ext uri="{FF2B5EF4-FFF2-40B4-BE49-F238E27FC236}">
                <a16:creationId xmlns:a16="http://schemas.microsoft.com/office/drawing/2014/main" id="{16974596-F32E-4AEA-8DD1-B35F5951E463}"/>
              </a:ext>
            </a:extLst>
          </p:cNvPr>
          <p:cNvSpPr>
            <a:spLocks noGrp="1"/>
          </p:cNvSpPr>
          <p:nvPr>
            <p:ph idx="1"/>
          </p:nvPr>
        </p:nvSpPr>
        <p:spPr>
          <a:xfrm>
            <a:off x="838200" y="1601406"/>
            <a:ext cx="6123034" cy="4575557"/>
          </a:xfrm>
        </p:spPr>
        <p:txBody>
          <a:bodyPr>
            <a:normAutofit/>
          </a:bodyPr>
          <a:lstStyle/>
          <a:p>
            <a:r>
              <a:rPr lang="en-US" dirty="0"/>
              <a:t>Dataset</a:t>
            </a:r>
          </a:p>
          <a:p>
            <a:pPr lvl="1"/>
            <a:r>
              <a:rPr lang="en-US" dirty="0"/>
              <a:t>NTP time synchronization</a:t>
            </a:r>
          </a:p>
          <a:p>
            <a:pPr lvl="1"/>
            <a:r>
              <a:rPr lang="en-US" dirty="0"/>
              <a:t>40-50mph speed</a:t>
            </a:r>
          </a:p>
          <a:p>
            <a:pPr lvl="1"/>
            <a:r>
              <a:rPr lang="en-US" dirty="0"/>
              <a:t>~2 hour video, ~2800 pairs of valid frames </a:t>
            </a:r>
          </a:p>
          <a:p>
            <a:pPr lvl="1"/>
            <a:r>
              <a:rPr lang="en-US" dirty="0"/>
              <a:t>~3.3G information exchanged</a:t>
            </a:r>
          </a:p>
          <a:p>
            <a:r>
              <a:rPr lang="en-US" dirty="0"/>
              <a:t>Training policy</a:t>
            </a:r>
          </a:p>
          <a:p>
            <a:pPr lvl="1"/>
            <a:r>
              <a:rPr lang="en-US" dirty="0"/>
              <a:t>5-fold cross validation</a:t>
            </a:r>
          </a:p>
          <a:p>
            <a:pPr lvl="1"/>
            <a:r>
              <a:rPr lang="en-US" dirty="0"/>
              <a:t>Random rotation within 20 degrees</a:t>
            </a:r>
          </a:p>
          <a:p>
            <a:pPr lvl="1"/>
            <a:r>
              <a:rPr lang="en-US" dirty="0"/>
              <a:t>Learning rate: starting at 0.001</a:t>
            </a:r>
          </a:p>
          <a:p>
            <a:pPr lvl="1"/>
            <a:r>
              <a:rPr lang="en-US" dirty="0"/>
              <a:t>Batch size: 32 (pairs)</a:t>
            </a:r>
          </a:p>
          <a:p>
            <a:pPr lvl="1"/>
            <a:r>
              <a:rPr lang="en-US" dirty="0" err="1"/>
              <a:t>Pytorch</a:t>
            </a:r>
            <a:endParaRPr lang="en-US" dirty="0"/>
          </a:p>
          <a:p>
            <a:pPr lvl="1"/>
            <a:endParaRPr lang="en-US" dirty="0"/>
          </a:p>
        </p:txBody>
      </p:sp>
      <p:sp>
        <p:nvSpPr>
          <p:cNvPr id="4" name="日期占位符 3">
            <a:extLst>
              <a:ext uri="{FF2B5EF4-FFF2-40B4-BE49-F238E27FC236}">
                <a16:creationId xmlns:a16="http://schemas.microsoft.com/office/drawing/2014/main" id="{CDB6CB06-34CF-404E-9D11-BC3BACB75FD7}"/>
              </a:ext>
            </a:extLst>
          </p:cNvPr>
          <p:cNvSpPr>
            <a:spLocks noGrp="1"/>
          </p:cNvSpPr>
          <p:nvPr>
            <p:ph type="dt" sz="half" idx="10"/>
          </p:nvPr>
        </p:nvSpPr>
        <p:spPr/>
        <p:txBody>
          <a:bodyPr/>
          <a:lstStyle/>
          <a:p>
            <a:fld id="{2DED5471-A5F4-476C-8289-FF98CC483C34}" type="datetime1">
              <a:rPr lang="en-US" smtClean="0"/>
              <a:t>6/21/2019</a:t>
            </a:fld>
            <a:endParaRPr lang="en-US"/>
          </a:p>
        </p:txBody>
      </p:sp>
      <p:sp>
        <p:nvSpPr>
          <p:cNvPr id="5" name="页脚占位符 4">
            <a:extLst>
              <a:ext uri="{FF2B5EF4-FFF2-40B4-BE49-F238E27FC236}">
                <a16:creationId xmlns:a16="http://schemas.microsoft.com/office/drawing/2014/main" id="{623BEEDF-5E84-4CC8-8370-F696C1BC6CEF}"/>
              </a:ext>
            </a:extLst>
          </p:cNvPr>
          <p:cNvSpPr>
            <a:spLocks noGrp="1"/>
          </p:cNvSpPr>
          <p:nvPr>
            <p:ph type="ftr" sz="quarter" idx="11"/>
          </p:nvPr>
        </p:nvSpPr>
        <p:spPr/>
        <p:txBody>
          <a:bodyPr/>
          <a:lstStyle/>
          <a:p>
            <a:r>
              <a:rPr lang="en-US"/>
              <a:t>Hansi Liu</a:t>
            </a:r>
            <a:endParaRPr lang="en-US" dirty="0"/>
          </a:p>
        </p:txBody>
      </p:sp>
      <p:pic>
        <p:nvPicPr>
          <p:cNvPr id="8" name="图片 7">
            <a:extLst>
              <a:ext uri="{FF2B5EF4-FFF2-40B4-BE49-F238E27FC236}">
                <a16:creationId xmlns:a16="http://schemas.microsoft.com/office/drawing/2014/main" id="{849B9D0C-08E0-40A3-A0E9-A6B0D4EE1D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07995" y="3327076"/>
            <a:ext cx="4522056" cy="1146846"/>
          </a:xfrm>
          <a:prstGeom prst="rect">
            <a:avLst/>
          </a:prstGeom>
        </p:spPr>
      </p:pic>
      <p:pic>
        <p:nvPicPr>
          <p:cNvPr id="7" name="图片 6">
            <a:extLst>
              <a:ext uri="{FF2B5EF4-FFF2-40B4-BE49-F238E27FC236}">
                <a16:creationId xmlns:a16="http://schemas.microsoft.com/office/drawing/2014/main" id="{37CC59D5-23F3-4C6C-AA3B-97509FF21618}"/>
              </a:ext>
            </a:extLst>
          </p:cNvPr>
          <p:cNvPicPr>
            <a:picLocks noChangeAspect="1"/>
          </p:cNvPicPr>
          <p:nvPr/>
        </p:nvPicPr>
        <p:blipFill>
          <a:blip r:embed="rId4"/>
          <a:stretch>
            <a:fillRect/>
          </a:stretch>
        </p:blipFill>
        <p:spPr>
          <a:xfrm>
            <a:off x="7170835" y="4954153"/>
            <a:ext cx="4796376" cy="937223"/>
          </a:xfrm>
          <a:prstGeom prst="rect">
            <a:avLst/>
          </a:prstGeom>
        </p:spPr>
      </p:pic>
      <p:grpSp>
        <p:nvGrpSpPr>
          <p:cNvPr id="33" name="组合 32">
            <a:extLst>
              <a:ext uri="{FF2B5EF4-FFF2-40B4-BE49-F238E27FC236}">
                <a16:creationId xmlns:a16="http://schemas.microsoft.com/office/drawing/2014/main" id="{08CCE0C2-1A03-4628-9AA0-C3E5E6A99946}"/>
              </a:ext>
            </a:extLst>
          </p:cNvPr>
          <p:cNvGrpSpPr/>
          <p:nvPr/>
        </p:nvGrpSpPr>
        <p:grpSpPr>
          <a:xfrm>
            <a:off x="8333269" y="997298"/>
            <a:ext cx="2471508" cy="1943865"/>
            <a:chOff x="6139092" y="1292170"/>
            <a:chExt cx="6070113" cy="4450123"/>
          </a:xfrm>
        </p:grpSpPr>
        <p:pic>
          <p:nvPicPr>
            <p:cNvPr id="9" name="图片 8">
              <a:extLst>
                <a:ext uri="{FF2B5EF4-FFF2-40B4-BE49-F238E27FC236}">
                  <a16:creationId xmlns:a16="http://schemas.microsoft.com/office/drawing/2014/main" id="{40D50504-FF70-48F3-8310-57FEE561D8B8}"/>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9647518" y="4315108"/>
              <a:ext cx="559505" cy="506934"/>
            </a:xfrm>
            <a:prstGeom prst="rect">
              <a:avLst/>
            </a:prstGeom>
          </p:spPr>
        </p:pic>
        <p:pic>
          <p:nvPicPr>
            <p:cNvPr id="10" name="图片 9">
              <a:extLst>
                <a:ext uri="{FF2B5EF4-FFF2-40B4-BE49-F238E27FC236}">
                  <a16:creationId xmlns:a16="http://schemas.microsoft.com/office/drawing/2014/main" id="{66F2A94F-5F49-454A-B84D-965162D4A7D3}"/>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7905401" y="4392704"/>
              <a:ext cx="559505" cy="506934"/>
            </a:xfrm>
            <a:prstGeom prst="rect">
              <a:avLst/>
            </a:prstGeom>
          </p:spPr>
        </p:pic>
        <p:pic>
          <p:nvPicPr>
            <p:cNvPr id="11" name="图片 10">
              <a:extLst>
                <a:ext uri="{FF2B5EF4-FFF2-40B4-BE49-F238E27FC236}">
                  <a16:creationId xmlns:a16="http://schemas.microsoft.com/office/drawing/2014/main" id="{8EF7E84D-AF75-4C4E-9799-B9623629B6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7422082" y="4923569"/>
              <a:ext cx="584586" cy="539276"/>
            </a:xfrm>
            <a:prstGeom prst="rect">
              <a:avLst/>
            </a:prstGeom>
          </p:spPr>
        </p:pic>
        <p:pic>
          <p:nvPicPr>
            <p:cNvPr id="12" name="图片 11">
              <a:extLst>
                <a:ext uri="{FF2B5EF4-FFF2-40B4-BE49-F238E27FC236}">
                  <a16:creationId xmlns:a16="http://schemas.microsoft.com/office/drawing/2014/main" id="{7DCB2C56-7E7B-4006-8684-4F3C2C6F8F8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00215" y="4886849"/>
              <a:ext cx="531800" cy="480738"/>
            </a:xfrm>
            <a:prstGeom prst="rect">
              <a:avLst/>
            </a:prstGeom>
          </p:spPr>
        </p:pic>
        <p:pic>
          <p:nvPicPr>
            <p:cNvPr id="13" name="图片 12">
              <a:extLst>
                <a:ext uri="{FF2B5EF4-FFF2-40B4-BE49-F238E27FC236}">
                  <a16:creationId xmlns:a16="http://schemas.microsoft.com/office/drawing/2014/main" id="{2F5A9403-7E1B-4968-88F8-4CD3B730861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9154416" y="4886568"/>
              <a:ext cx="576860" cy="566878"/>
            </a:xfrm>
            <a:prstGeom prst="rect">
              <a:avLst/>
            </a:prstGeom>
          </p:spPr>
        </p:pic>
        <p:pic>
          <p:nvPicPr>
            <p:cNvPr id="14" name="图片 13">
              <a:extLst>
                <a:ext uri="{FF2B5EF4-FFF2-40B4-BE49-F238E27FC236}">
                  <a16:creationId xmlns:a16="http://schemas.microsoft.com/office/drawing/2014/main" id="{C9E83A9A-71A2-4D81-A9F4-1722C66D8A9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154524" y="4893318"/>
              <a:ext cx="524772" cy="505344"/>
            </a:xfrm>
            <a:prstGeom prst="rect">
              <a:avLst/>
            </a:prstGeom>
          </p:spPr>
        </p:pic>
        <p:pic>
          <p:nvPicPr>
            <p:cNvPr id="15" name="Picture 23" descr="Kostenlose Vektorgrafik: Auto, Transport, Fahrzeug - Kostenloses Bild ...">
              <a:extLst>
                <a:ext uri="{FF2B5EF4-FFF2-40B4-BE49-F238E27FC236}">
                  <a16:creationId xmlns:a16="http://schemas.microsoft.com/office/drawing/2014/main" id="{C7738BB3-6CFC-4C16-B34D-DEB7E6D5EC4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rot="5400000" flipV="1">
              <a:off x="9506972" y="4919424"/>
              <a:ext cx="817184" cy="419270"/>
            </a:xfrm>
            <a:prstGeom prst="rect">
              <a:avLst/>
            </a:prstGeom>
          </p:spPr>
        </p:pic>
        <p:cxnSp>
          <p:nvCxnSpPr>
            <p:cNvPr id="16" name="Straight Connector 15">
              <a:extLst>
                <a:ext uri="{FF2B5EF4-FFF2-40B4-BE49-F238E27FC236}">
                  <a16:creationId xmlns:a16="http://schemas.microsoft.com/office/drawing/2014/main" id="{1A884D09-7C71-4EE7-B22E-5DDB8F123CF1}"/>
                </a:ext>
              </a:extLst>
            </p:cNvPr>
            <p:cNvCxnSpPr>
              <a:cxnSpLocks/>
            </p:cNvCxnSpPr>
            <p:nvPr/>
          </p:nvCxnSpPr>
          <p:spPr>
            <a:xfrm>
              <a:off x="7400350" y="1801949"/>
              <a:ext cx="0" cy="3499542"/>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7" name="Picture 37" descr="Black &lt;strong&gt;car topview&lt;/strong&gt; by ckhoo - &lt;strong&gt;Top&lt;/strong&gt; &lt;strong&gt;view&lt;/strong&gt; of a black &lt;strong&gt;car&lt;/strong&gt;">
              <a:extLst>
                <a:ext uri="{FF2B5EF4-FFF2-40B4-BE49-F238E27FC236}">
                  <a16:creationId xmlns:a16="http://schemas.microsoft.com/office/drawing/2014/main" id="{A48ADBFE-6AF4-4939-BB04-61790D68F6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905401" y="1292170"/>
              <a:ext cx="564688" cy="1233316"/>
            </a:xfrm>
            <a:prstGeom prst="rect">
              <a:avLst/>
            </a:prstGeom>
            <a:effectLst/>
          </p:spPr>
        </p:pic>
        <p:cxnSp>
          <p:nvCxnSpPr>
            <p:cNvPr id="18" name="Straight Connector 44">
              <a:extLst>
                <a:ext uri="{FF2B5EF4-FFF2-40B4-BE49-F238E27FC236}">
                  <a16:creationId xmlns:a16="http://schemas.microsoft.com/office/drawing/2014/main" id="{E7C21E37-0CA5-43FB-A532-D1C964D0C6A9}"/>
                </a:ext>
              </a:extLst>
            </p:cNvPr>
            <p:cNvCxnSpPr>
              <a:cxnSpLocks/>
              <a:endCxn id="10" idx="0"/>
            </p:cNvCxnSpPr>
            <p:nvPr/>
          </p:nvCxnSpPr>
          <p:spPr>
            <a:xfrm>
              <a:off x="6139092" y="2008589"/>
              <a:ext cx="2046062" cy="2384115"/>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19" name="Straight Connector 48">
              <a:extLst>
                <a:ext uri="{FF2B5EF4-FFF2-40B4-BE49-F238E27FC236}">
                  <a16:creationId xmlns:a16="http://schemas.microsoft.com/office/drawing/2014/main" id="{D8330358-DF09-462C-8319-C39EDC13FF06}"/>
                </a:ext>
              </a:extLst>
            </p:cNvPr>
            <p:cNvCxnSpPr>
              <a:cxnSpLocks/>
              <a:endCxn id="10" idx="0"/>
            </p:cNvCxnSpPr>
            <p:nvPr/>
          </p:nvCxnSpPr>
          <p:spPr>
            <a:xfrm flipH="1">
              <a:off x="8185154" y="1501671"/>
              <a:ext cx="2593774" cy="2891033"/>
            </a:xfrm>
            <a:prstGeom prst="line">
              <a:avLst/>
            </a:prstGeom>
            <a:ln>
              <a:solidFill>
                <a:srgbClr val="FF0000"/>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0" name="Straight Connector 52">
              <a:extLst>
                <a:ext uri="{FF2B5EF4-FFF2-40B4-BE49-F238E27FC236}">
                  <a16:creationId xmlns:a16="http://schemas.microsoft.com/office/drawing/2014/main" id="{23BA86F4-BA61-4336-BB31-74CE8BE26E96}"/>
                </a:ext>
              </a:extLst>
            </p:cNvPr>
            <p:cNvCxnSpPr>
              <a:cxnSpLocks/>
              <a:endCxn id="9" idx="0"/>
            </p:cNvCxnSpPr>
            <p:nvPr/>
          </p:nvCxnSpPr>
          <p:spPr>
            <a:xfrm>
              <a:off x="7416642" y="1608862"/>
              <a:ext cx="2510629" cy="2706246"/>
            </a:xfrm>
            <a:prstGeom prst="line">
              <a:avLst/>
            </a:prstGeom>
            <a:ln>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1" name="Straight Connector 55">
              <a:extLst>
                <a:ext uri="{FF2B5EF4-FFF2-40B4-BE49-F238E27FC236}">
                  <a16:creationId xmlns:a16="http://schemas.microsoft.com/office/drawing/2014/main" id="{3BAB8C83-5D2C-4C97-BB3E-5785C7047BCA}"/>
                </a:ext>
              </a:extLst>
            </p:cNvPr>
            <p:cNvCxnSpPr>
              <a:cxnSpLocks/>
              <a:endCxn id="9" idx="0"/>
            </p:cNvCxnSpPr>
            <p:nvPr/>
          </p:nvCxnSpPr>
          <p:spPr>
            <a:xfrm flipH="1">
              <a:off x="9927271" y="1828875"/>
              <a:ext cx="2281934" cy="2486233"/>
            </a:xfrm>
            <a:prstGeom prst="line">
              <a:avLst/>
            </a:prstGeom>
            <a:ln>
              <a:solidFill>
                <a:schemeClr val="tx2"/>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2" name="直接箭头连接符 21">
              <a:extLst>
                <a:ext uri="{FF2B5EF4-FFF2-40B4-BE49-F238E27FC236}">
                  <a16:creationId xmlns:a16="http://schemas.microsoft.com/office/drawing/2014/main" id="{294E6878-4369-4963-A542-9D13FE2946DD}"/>
                </a:ext>
              </a:extLst>
            </p:cNvPr>
            <p:cNvCxnSpPr>
              <a:cxnSpLocks/>
            </p:cNvCxnSpPr>
            <p:nvPr/>
          </p:nvCxnSpPr>
          <p:spPr>
            <a:xfrm>
              <a:off x="8652863" y="4794910"/>
              <a:ext cx="0" cy="23064"/>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3" name="直接箭头连接符 22">
              <a:extLst>
                <a:ext uri="{FF2B5EF4-FFF2-40B4-BE49-F238E27FC236}">
                  <a16:creationId xmlns:a16="http://schemas.microsoft.com/office/drawing/2014/main" id="{815908F8-BCA9-449A-A4D9-CDBBAF502989}"/>
                </a:ext>
              </a:extLst>
            </p:cNvPr>
            <p:cNvCxnSpPr>
              <a:cxnSpLocks/>
            </p:cNvCxnSpPr>
            <p:nvPr/>
          </p:nvCxnSpPr>
          <p:spPr>
            <a:xfrm>
              <a:off x="9922133" y="5230908"/>
              <a:ext cx="0" cy="30448"/>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4" name="Straight Connector 15">
              <a:extLst>
                <a:ext uri="{FF2B5EF4-FFF2-40B4-BE49-F238E27FC236}">
                  <a16:creationId xmlns:a16="http://schemas.microsoft.com/office/drawing/2014/main" id="{59578304-BA42-45E2-B325-7A980026CCAC}"/>
                </a:ext>
              </a:extLst>
            </p:cNvPr>
            <p:cNvCxnSpPr>
              <a:cxnSpLocks/>
            </p:cNvCxnSpPr>
            <p:nvPr/>
          </p:nvCxnSpPr>
          <p:spPr>
            <a:xfrm>
              <a:off x="10730414" y="1801949"/>
              <a:ext cx="0" cy="348108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5" name="Straight Connector 15">
              <a:extLst>
                <a:ext uri="{FF2B5EF4-FFF2-40B4-BE49-F238E27FC236}">
                  <a16:creationId xmlns:a16="http://schemas.microsoft.com/office/drawing/2014/main" id="{8C88A89D-46F2-4D22-BF6E-77BC8644F54D}"/>
                </a:ext>
              </a:extLst>
            </p:cNvPr>
            <p:cNvCxnSpPr>
              <a:cxnSpLocks/>
            </p:cNvCxnSpPr>
            <p:nvPr/>
          </p:nvCxnSpPr>
          <p:spPr>
            <a:xfrm>
              <a:off x="9053286" y="1801949"/>
              <a:ext cx="0" cy="3451155"/>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6" name="直接箭头连接符 25">
              <a:extLst>
                <a:ext uri="{FF2B5EF4-FFF2-40B4-BE49-F238E27FC236}">
                  <a16:creationId xmlns:a16="http://schemas.microsoft.com/office/drawing/2014/main" id="{2AE901BC-5916-4AB2-9EED-B2A30D6D7CE3}"/>
                </a:ext>
              </a:extLst>
            </p:cNvPr>
            <p:cNvCxnSpPr>
              <a:cxnSpLocks/>
              <a:endCxn id="12" idx="2"/>
            </p:cNvCxnSpPr>
            <p:nvPr/>
          </p:nvCxnSpPr>
          <p:spPr>
            <a:xfrm flipV="1">
              <a:off x="8662910" y="5367587"/>
              <a:ext cx="3205" cy="374706"/>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7" name="直接连接符 26">
              <a:extLst>
                <a:ext uri="{FF2B5EF4-FFF2-40B4-BE49-F238E27FC236}">
                  <a16:creationId xmlns:a16="http://schemas.microsoft.com/office/drawing/2014/main" id="{05145DCB-1885-4C5B-B942-9F259EB7C2F9}"/>
                </a:ext>
              </a:extLst>
            </p:cNvPr>
            <p:cNvCxnSpPr>
              <a:cxnSpLocks/>
            </p:cNvCxnSpPr>
            <p:nvPr/>
          </p:nvCxnSpPr>
          <p:spPr>
            <a:xfrm>
              <a:off x="8662910" y="5711813"/>
              <a:ext cx="1770811" cy="0"/>
            </a:xfrm>
            <a:prstGeom prst="line">
              <a:avLst/>
            </a:prstGeom>
            <a:ln>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28" name="直接箭头连接符 27">
              <a:extLst>
                <a:ext uri="{FF2B5EF4-FFF2-40B4-BE49-F238E27FC236}">
                  <a16:creationId xmlns:a16="http://schemas.microsoft.com/office/drawing/2014/main" id="{B1898D00-E1F1-444C-ADD0-90FCFF90B769}"/>
                </a:ext>
              </a:extLst>
            </p:cNvPr>
            <p:cNvCxnSpPr>
              <a:cxnSpLocks/>
              <a:endCxn id="14" idx="2"/>
            </p:cNvCxnSpPr>
            <p:nvPr/>
          </p:nvCxnSpPr>
          <p:spPr>
            <a:xfrm flipH="1" flipV="1">
              <a:off x="10416910" y="5398662"/>
              <a:ext cx="16812" cy="313152"/>
            </a:xfrm>
            <a:prstGeom prst="straightConnector1">
              <a:avLst/>
            </a:prstGeom>
            <a:ln w="9525"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29" name="Picture 37" descr="Black &lt;strong&gt;car topview&lt;/strong&gt; by ckhoo - &lt;strong&gt;Top&lt;/strong&gt; &lt;strong&gt;view&lt;/strong&gt; of a black &lt;strong&gt;car&lt;/strong&gt;">
              <a:extLst>
                <a:ext uri="{FF2B5EF4-FFF2-40B4-BE49-F238E27FC236}">
                  <a16:creationId xmlns:a16="http://schemas.microsoft.com/office/drawing/2014/main" id="{7FFCD699-E098-4030-BC06-0B62195589EA}"/>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69374" y="2256819"/>
              <a:ext cx="564688" cy="1233316"/>
            </a:xfrm>
            <a:prstGeom prst="rect">
              <a:avLst/>
            </a:prstGeom>
            <a:effectLst/>
          </p:spPr>
        </p:pic>
        <p:pic>
          <p:nvPicPr>
            <p:cNvPr id="30" name="Picture 37" descr="Black &lt;strong&gt;car topview&lt;/strong&gt; by ckhoo - &lt;strong&gt;Top&lt;/strong&gt; &lt;strong&gt;view&lt;/strong&gt; of a black &lt;strong&gt;car&lt;/strong&gt;">
              <a:extLst>
                <a:ext uri="{FF2B5EF4-FFF2-40B4-BE49-F238E27FC236}">
                  <a16:creationId xmlns:a16="http://schemas.microsoft.com/office/drawing/2014/main" id="{87E2097E-A4BC-4F71-A230-EF6E47BBBC7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561465" y="2061228"/>
              <a:ext cx="564688" cy="1233316"/>
            </a:xfrm>
            <a:prstGeom prst="rect">
              <a:avLst/>
            </a:prstGeom>
            <a:effectLst/>
          </p:spPr>
        </p:pic>
        <p:pic>
          <p:nvPicPr>
            <p:cNvPr id="31" name="Picture 37" descr="Black &lt;strong&gt;car topview&lt;/strong&gt; by ckhoo - &lt;strong&gt;Top&lt;/strong&gt; &lt;strong&gt;view&lt;/strong&gt; of a black &lt;strong&gt;car&lt;/strong&gt;">
              <a:extLst>
                <a:ext uri="{FF2B5EF4-FFF2-40B4-BE49-F238E27FC236}">
                  <a16:creationId xmlns:a16="http://schemas.microsoft.com/office/drawing/2014/main" id="{982477D7-9AD0-4C2A-BC50-DE053DE3931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523577" y="1740288"/>
              <a:ext cx="564688" cy="1233316"/>
            </a:xfrm>
            <a:prstGeom prst="rect">
              <a:avLst/>
            </a:prstGeom>
            <a:effectLst/>
          </p:spPr>
        </p:pic>
        <p:pic>
          <p:nvPicPr>
            <p:cNvPr id="32" name="图片 31">
              <a:extLst>
                <a:ext uri="{FF2B5EF4-FFF2-40B4-BE49-F238E27FC236}">
                  <a16:creationId xmlns:a16="http://schemas.microsoft.com/office/drawing/2014/main" id="{ED2DF0F8-2EB9-48D8-95DA-480F9BF119A5}"/>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rot="5400000">
              <a:off x="7804656" y="4954078"/>
              <a:ext cx="730796" cy="407504"/>
            </a:xfrm>
            <a:prstGeom prst="rect">
              <a:avLst/>
            </a:prstGeom>
          </p:spPr>
        </p:pic>
      </p:grpSp>
      <p:sp>
        <p:nvSpPr>
          <p:cNvPr id="35" name="灯片编号占位符 34">
            <a:extLst>
              <a:ext uri="{FF2B5EF4-FFF2-40B4-BE49-F238E27FC236}">
                <a16:creationId xmlns:a16="http://schemas.microsoft.com/office/drawing/2014/main" id="{62841716-8EBD-4141-94F6-E695485722B1}"/>
              </a:ext>
            </a:extLst>
          </p:cNvPr>
          <p:cNvSpPr>
            <a:spLocks noGrp="1"/>
          </p:cNvSpPr>
          <p:nvPr>
            <p:ph type="sldNum" sz="quarter" idx="12"/>
          </p:nvPr>
        </p:nvSpPr>
        <p:spPr/>
        <p:txBody>
          <a:bodyPr/>
          <a:lstStyle/>
          <a:p>
            <a:fld id="{E28968F2-E780-458E-BEC0-AED72E8C9DF0}" type="slidenum">
              <a:rPr lang="en-US" smtClean="0"/>
              <a:pPr/>
              <a:t>13</a:t>
            </a:fld>
            <a:r>
              <a:rPr lang="en-US"/>
              <a:t>/17</a:t>
            </a:r>
            <a:endParaRPr lang="en-US" dirty="0"/>
          </a:p>
        </p:txBody>
      </p:sp>
    </p:spTree>
    <p:extLst>
      <p:ext uri="{BB962C8B-B14F-4D97-AF65-F5344CB8AC3E}">
        <p14:creationId xmlns:p14="http://schemas.microsoft.com/office/powerpoint/2010/main" val="248858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组合 12">
            <a:extLst>
              <a:ext uri="{FF2B5EF4-FFF2-40B4-BE49-F238E27FC236}">
                <a16:creationId xmlns:a16="http://schemas.microsoft.com/office/drawing/2014/main" id="{8A5D3CBA-58A9-49D5-AEC9-C8AA4EDB58A2}"/>
              </a:ext>
            </a:extLst>
          </p:cNvPr>
          <p:cNvGrpSpPr/>
          <p:nvPr/>
        </p:nvGrpSpPr>
        <p:grpSpPr>
          <a:xfrm>
            <a:off x="6399247" y="1908810"/>
            <a:ext cx="5446043" cy="4353597"/>
            <a:chOff x="6399247" y="1908810"/>
            <a:chExt cx="5446043" cy="4353597"/>
          </a:xfrm>
        </p:grpSpPr>
        <p:pic>
          <p:nvPicPr>
            <p:cNvPr id="8" name="图片 7">
              <a:extLst>
                <a:ext uri="{FF2B5EF4-FFF2-40B4-BE49-F238E27FC236}">
                  <a16:creationId xmlns:a16="http://schemas.microsoft.com/office/drawing/2014/main" id="{47D78D3F-8DC6-4F96-910F-2DC62EAA3AF2}"/>
                </a:ext>
              </a:extLst>
            </p:cNvPr>
            <p:cNvPicPr>
              <a:picLocks noChangeAspect="1"/>
            </p:cNvPicPr>
            <p:nvPr/>
          </p:nvPicPr>
          <p:blipFill>
            <a:blip r:embed="rId3"/>
            <a:stretch>
              <a:fillRect/>
            </a:stretch>
          </p:blipFill>
          <p:spPr>
            <a:xfrm>
              <a:off x="6399247" y="1908810"/>
              <a:ext cx="5244554" cy="3851910"/>
            </a:xfrm>
            <a:prstGeom prst="rect">
              <a:avLst/>
            </a:prstGeom>
          </p:spPr>
        </p:pic>
        <p:sp>
          <p:nvSpPr>
            <p:cNvPr id="11" name="文本框 10">
              <a:extLst>
                <a:ext uri="{FF2B5EF4-FFF2-40B4-BE49-F238E27FC236}">
                  <a16:creationId xmlns:a16="http://schemas.microsoft.com/office/drawing/2014/main" id="{F9E0FCD3-752B-4C8E-8AAC-C31890201C97}"/>
                </a:ext>
              </a:extLst>
            </p:cNvPr>
            <p:cNvSpPr txBox="1"/>
            <p:nvPr/>
          </p:nvSpPr>
          <p:spPr>
            <a:xfrm>
              <a:off x="6598920" y="5893075"/>
              <a:ext cx="5246370" cy="369332"/>
            </a:xfrm>
            <a:prstGeom prst="rect">
              <a:avLst/>
            </a:prstGeom>
            <a:noFill/>
          </p:spPr>
          <p:txBody>
            <a:bodyPr wrap="square" rtlCol="0">
              <a:spAutoFit/>
            </a:bodyPr>
            <a:lstStyle/>
            <a:p>
              <a:r>
                <a:rPr lang="en-US" dirty="0"/>
                <a:t>Learning from appearances and kinematic information</a:t>
              </a:r>
            </a:p>
          </p:txBody>
        </p:sp>
      </p:grpSp>
      <p:grpSp>
        <p:nvGrpSpPr>
          <p:cNvPr id="12" name="组合 11">
            <a:extLst>
              <a:ext uri="{FF2B5EF4-FFF2-40B4-BE49-F238E27FC236}">
                <a16:creationId xmlns:a16="http://schemas.microsoft.com/office/drawing/2014/main" id="{CE9FC9CE-30F3-4D7C-84D3-1FDFC4AA2CA1}"/>
              </a:ext>
            </a:extLst>
          </p:cNvPr>
          <p:cNvGrpSpPr/>
          <p:nvPr/>
        </p:nvGrpSpPr>
        <p:grpSpPr>
          <a:xfrm>
            <a:off x="660270" y="1908810"/>
            <a:ext cx="5241420" cy="4334391"/>
            <a:chOff x="660270" y="1908810"/>
            <a:chExt cx="5241420" cy="4334391"/>
          </a:xfrm>
        </p:grpSpPr>
        <p:pic>
          <p:nvPicPr>
            <p:cNvPr id="7" name="图片 6">
              <a:extLst>
                <a:ext uri="{FF2B5EF4-FFF2-40B4-BE49-F238E27FC236}">
                  <a16:creationId xmlns:a16="http://schemas.microsoft.com/office/drawing/2014/main" id="{B7347AD4-359F-4E67-A781-1174D9DF57DF}"/>
                </a:ext>
              </a:extLst>
            </p:cNvPr>
            <p:cNvPicPr>
              <a:picLocks noChangeAspect="1"/>
            </p:cNvPicPr>
            <p:nvPr/>
          </p:nvPicPr>
          <p:blipFill>
            <a:blip r:embed="rId4"/>
            <a:stretch>
              <a:fillRect/>
            </a:stretch>
          </p:blipFill>
          <p:spPr>
            <a:xfrm>
              <a:off x="660270" y="1908810"/>
              <a:ext cx="5241420" cy="3771900"/>
            </a:xfrm>
            <a:prstGeom prst="rect">
              <a:avLst/>
            </a:prstGeom>
          </p:spPr>
        </p:pic>
        <p:sp>
          <p:nvSpPr>
            <p:cNvPr id="10" name="文本框 9">
              <a:extLst>
                <a:ext uri="{FF2B5EF4-FFF2-40B4-BE49-F238E27FC236}">
                  <a16:creationId xmlns:a16="http://schemas.microsoft.com/office/drawing/2014/main" id="{650BAA9F-86D7-42FA-AFB8-E453F96BD927}"/>
                </a:ext>
              </a:extLst>
            </p:cNvPr>
            <p:cNvSpPr txBox="1"/>
            <p:nvPr/>
          </p:nvSpPr>
          <p:spPr>
            <a:xfrm>
              <a:off x="1672590" y="5873869"/>
              <a:ext cx="4229100" cy="369332"/>
            </a:xfrm>
            <a:prstGeom prst="rect">
              <a:avLst/>
            </a:prstGeom>
            <a:noFill/>
          </p:spPr>
          <p:txBody>
            <a:bodyPr wrap="square" rtlCol="0">
              <a:spAutoFit/>
            </a:bodyPr>
            <a:lstStyle/>
            <a:p>
              <a:r>
                <a:rPr lang="en-US" dirty="0"/>
                <a:t>Learning from appearances information</a:t>
              </a:r>
            </a:p>
          </p:txBody>
        </p:sp>
      </p:grpSp>
      <p:sp>
        <p:nvSpPr>
          <p:cNvPr id="2" name="标题 1">
            <a:extLst>
              <a:ext uri="{FF2B5EF4-FFF2-40B4-BE49-F238E27FC236}">
                <a16:creationId xmlns:a16="http://schemas.microsoft.com/office/drawing/2014/main" id="{14DFE91C-41B1-4C5A-A9BF-F364A1B6C0DB}"/>
              </a:ext>
            </a:extLst>
          </p:cNvPr>
          <p:cNvSpPr>
            <a:spLocks noGrp="1"/>
          </p:cNvSpPr>
          <p:nvPr>
            <p:ph type="title"/>
          </p:nvPr>
        </p:nvSpPr>
        <p:spPr/>
        <p:txBody>
          <a:bodyPr/>
          <a:lstStyle/>
          <a:p>
            <a:r>
              <a:rPr lang="en-US" dirty="0"/>
              <a:t>Results on verification accuracy</a:t>
            </a:r>
          </a:p>
        </p:txBody>
      </p:sp>
      <p:sp>
        <p:nvSpPr>
          <p:cNvPr id="3" name="内容占位符 2">
            <a:extLst>
              <a:ext uri="{FF2B5EF4-FFF2-40B4-BE49-F238E27FC236}">
                <a16:creationId xmlns:a16="http://schemas.microsoft.com/office/drawing/2014/main" id="{CD3A8ACF-8974-45D6-9F7F-719F7DAF719A}"/>
              </a:ext>
            </a:extLst>
          </p:cNvPr>
          <p:cNvSpPr>
            <a:spLocks noGrp="1"/>
          </p:cNvSpPr>
          <p:nvPr>
            <p:ph idx="1"/>
          </p:nvPr>
        </p:nvSpPr>
        <p:spPr>
          <a:xfrm>
            <a:off x="838200" y="1686850"/>
            <a:ext cx="5173134" cy="4575557"/>
          </a:xfrm>
        </p:spPr>
        <p:txBody>
          <a:bodyPr/>
          <a:lstStyle/>
          <a:p>
            <a:endParaRPr lang="en-US" dirty="0"/>
          </a:p>
          <a:p>
            <a:endParaRPr lang="en-US" dirty="0"/>
          </a:p>
          <a:p>
            <a:r>
              <a:rPr lang="en-US" dirty="0"/>
              <a:t>Deep learning provide</a:t>
            </a:r>
            <a:r>
              <a:rPr lang="en-US" altLang="zh-CN" dirty="0"/>
              <a:t>s</a:t>
            </a:r>
            <a:r>
              <a:rPr lang="en-US" dirty="0"/>
              <a:t> better representations</a:t>
            </a:r>
          </a:p>
          <a:p>
            <a:endParaRPr lang="en-US" dirty="0"/>
          </a:p>
          <a:p>
            <a:r>
              <a:rPr lang="en-US" dirty="0"/>
              <a:t>Kinematic info not helpful?</a:t>
            </a:r>
          </a:p>
          <a:p>
            <a:endParaRPr lang="en-US" dirty="0"/>
          </a:p>
        </p:txBody>
      </p:sp>
      <p:sp>
        <p:nvSpPr>
          <p:cNvPr id="4" name="日期占位符 3">
            <a:extLst>
              <a:ext uri="{FF2B5EF4-FFF2-40B4-BE49-F238E27FC236}">
                <a16:creationId xmlns:a16="http://schemas.microsoft.com/office/drawing/2014/main" id="{0313EA5B-8614-411A-908C-F5CC6B648D71}"/>
              </a:ext>
            </a:extLst>
          </p:cNvPr>
          <p:cNvSpPr>
            <a:spLocks noGrp="1"/>
          </p:cNvSpPr>
          <p:nvPr>
            <p:ph type="dt" sz="half" idx="10"/>
          </p:nvPr>
        </p:nvSpPr>
        <p:spPr/>
        <p:txBody>
          <a:bodyPr/>
          <a:lstStyle/>
          <a:p>
            <a:fld id="{F3BE1FAB-4DA0-4021-9116-D1BE45E9010D}" type="datetime1">
              <a:rPr lang="en-US" smtClean="0"/>
              <a:t>6/21/2019</a:t>
            </a:fld>
            <a:endParaRPr lang="en-US"/>
          </a:p>
        </p:txBody>
      </p:sp>
      <p:sp>
        <p:nvSpPr>
          <p:cNvPr id="5" name="页脚占位符 4">
            <a:extLst>
              <a:ext uri="{FF2B5EF4-FFF2-40B4-BE49-F238E27FC236}">
                <a16:creationId xmlns:a16="http://schemas.microsoft.com/office/drawing/2014/main" id="{0991AC5D-DD54-4C00-ABC6-999390D61CC8}"/>
              </a:ext>
            </a:extLst>
          </p:cNvPr>
          <p:cNvSpPr>
            <a:spLocks noGrp="1"/>
          </p:cNvSpPr>
          <p:nvPr>
            <p:ph type="ftr" sz="quarter" idx="11"/>
          </p:nvPr>
        </p:nvSpPr>
        <p:spPr/>
        <p:txBody>
          <a:bodyPr/>
          <a:lstStyle/>
          <a:p>
            <a:r>
              <a:rPr lang="en-US"/>
              <a:t>Hansi Liu</a:t>
            </a:r>
            <a:endParaRPr lang="en-US" dirty="0"/>
          </a:p>
        </p:txBody>
      </p:sp>
      <p:pic>
        <p:nvPicPr>
          <p:cNvPr id="9" name="图片 8">
            <a:extLst>
              <a:ext uri="{FF2B5EF4-FFF2-40B4-BE49-F238E27FC236}">
                <a16:creationId xmlns:a16="http://schemas.microsoft.com/office/drawing/2014/main" id="{DFEDE0A3-F7CA-45C8-895C-BF7CBECD9F22}"/>
              </a:ext>
            </a:extLst>
          </p:cNvPr>
          <p:cNvPicPr>
            <a:picLocks noChangeAspect="1"/>
          </p:cNvPicPr>
          <p:nvPr/>
        </p:nvPicPr>
        <p:blipFill>
          <a:blip r:embed="rId5"/>
          <a:stretch>
            <a:fillRect/>
          </a:stretch>
        </p:blipFill>
        <p:spPr>
          <a:xfrm>
            <a:off x="6099405" y="2500334"/>
            <a:ext cx="5456325" cy="2388193"/>
          </a:xfrm>
          <a:prstGeom prst="rect">
            <a:avLst/>
          </a:prstGeom>
        </p:spPr>
      </p:pic>
      <p:sp>
        <p:nvSpPr>
          <p:cNvPr id="16" name="灯片编号占位符 15">
            <a:extLst>
              <a:ext uri="{FF2B5EF4-FFF2-40B4-BE49-F238E27FC236}">
                <a16:creationId xmlns:a16="http://schemas.microsoft.com/office/drawing/2014/main" id="{99A8960F-3FF9-4388-8706-74AC91E20F77}"/>
              </a:ext>
            </a:extLst>
          </p:cNvPr>
          <p:cNvSpPr>
            <a:spLocks noGrp="1"/>
          </p:cNvSpPr>
          <p:nvPr>
            <p:ph type="sldNum" sz="quarter" idx="12"/>
          </p:nvPr>
        </p:nvSpPr>
        <p:spPr/>
        <p:txBody>
          <a:bodyPr/>
          <a:lstStyle/>
          <a:p>
            <a:fld id="{E28968F2-E780-458E-BEC0-AED72E8C9DF0}" type="slidenum">
              <a:rPr lang="en-US" smtClean="0"/>
              <a:pPr/>
              <a:t>14</a:t>
            </a:fld>
            <a:r>
              <a:rPr lang="en-US"/>
              <a:t>/17</a:t>
            </a:r>
            <a:endParaRPr lang="en-US" dirty="0"/>
          </a:p>
        </p:txBody>
      </p:sp>
    </p:spTree>
    <p:extLst>
      <p:ext uri="{BB962C8B-B14F-4D97-AF65-F5344CB8AC3E}">
        <p14:creationId xmlns:p14="http://schemas.microsoft.com/office/powerpoint/2010/main" val="3164046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xit" presetSubtype="0" fill="hold" nodeType="clickEffect">
                                  <p:stCondLst>
                                    <p:cond delay="0"/>
                                  </p:stCondLst>
                                  <p:childTnLst>
                                    <p:animEffect transition="out" filter="fade">
                                      <p:cBhvr>
                                        <p:cTn id="16" dur="500"/>
                                        <p:tgtEl>
                                          <p:spTgt spid="12"/>
                                        </p:tgtEl>
                                      </p:cBhvr>
                                    </p:animEffect>
                                    <p:set>
                                      <p:cBhvr>
                                        <p:cTn id="17" dur="1" fill="hold">
                                          <p:stCondLst>
                                            <p:cond delay="499"/>
                                          </p:stCondLst>
                                        </p:cTn>
                                        <p:tgtEl>
                                          <p:spTgt spid="12"/>
                                        </p:tgtEl>
                                        <p:attrNameLst>
                                          <p:attrName>style.visibility</p:attrName>
                                        </p:attrNameLst>
                                      </p:cBhvr>
                                      <p:to>
                                        <p:strVal val="hidden"/>
                                      </p:to>
                                    </p:set>
                                  </p:childTnLst>
                                </p:cTn>
                              </p:par>
                              <p:par>
                                <p:cTn id="18" presetID="10" presetClass="exit" presetSubtype="0" fill="hold" nodeType="withEffect">
                                  <p:stCondLst>
                                    <p:cond delay="0"/>
                                  </p:stCondLst>
                                  <p:childTnLst>
                                    <p:animEffect transition="out" filter="fade">
                                      <p:cBhvr>
                                        <p:cTn id="19" dur="500"/>
                                        <p:tgtEl>
                                          <p:spTgt spid="13"/>
                                        </p:tgtEl>
                                      </p:cBhvr>
                                    </p:animEffect>
                                    <p:set>
                                      <p:cBhvr>
                                        <p:cTn id="20" dur="1" fill="hold">
                                          <p:stCondLst>
                                            <p:cond delay="499"/>
                                          </p:stCondLst>
                                        </p:cTn>
                                        <p:tgtEl>
                                          <p:spTgt spid="13"/>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1C5D658B-EDA6-4A4D-BFDC-6DFB6AD5EA1C}"/>
              </a:ext>
            </a:extLst>
          </p:cNvPr>
          <p:cNvPicPr>
            <a:picLocks noChangeAspect="1"/>
          </p:cNvPicPr>
          <p:nvPr/>
        </p:nvPicPr>
        <p:blipFill>
          <a:blip r:embed="rId3"/>
          <a:stretch>
            <a:fillRect/>
          </a:stretch>
        </p:blipFill>
        <p:spPr>
          <a:xfrm>
            <a:off x="798415" y="1488861"/>
            <a:ext cx="3974505" cy="2894304"/>
          </a:xfrm>
          <a:prstGeom prst="rect">
            <a:avLst/>
          </a:prstGeom>
        </p:spPr>
      </p:pic>
      <p:sp>
        <p:nvSpPr>
          <p:cNvPr id="2" name="标题 1">
            <a:extLst>
              <a:ext uri="{FF2B5EF4-FFF2-40B4-BE49-F238E27FC236}">
                <a16:creationId xmlns:a16="http://schemas.microsoft.com/office/drawing/2014/main" id="{996FDD35-0314-4F5A-A654-0F46F5AB74D1}"/>
              </a:ext>
            </a:extLst>
          </p:cNvPr>
          <p:cNvSpPr>
            <a:spLocks noGrp="1"/>
          </p:cNvSpPr>
          <p:nvPr>
            <p:ph type="title"/>
          </p:nvPr>
        </p:nvSpPr>
        <p:spPr/>
        <p:txBody>
          <a:bodyPr/>
          <a:lstStyle/>
          <a:p>
            <a:r>
              <a:rPr lang="en-US" dirty="0"/>
              <a:t>Discussion</a:t>
            </a:r>
          </a:p>
        </p:txBody>
      </p:sp>
      <p:sp>
        <p:nvSpPr>
          <p:cNvPr id="3" name="内容占位符 2">
            <a:extLst>
              <a:ext uri="{FF2B5EF4-FFF2-40B4-BE49-F238E27FC236}">
                <a16:creationId xmlns:a16="http://schemas.microsoft.com/office/drawing/2014/main" id="{69B9581F-5F9A-41C2-9012-E02F5DB0C83D}"/>
              </a:ext>
            </a:extLst>
          </p:cNvPr>
          <p:cNvSpPr>
            <a:spLocks noGrp="1"/>
          </p:cNvSpPr>
          <p:nvPr>
            <p:ph idx="1"/>
          </p:nvPr>
        </p:nvSpPr>
        <p:spPr>
          <a:xfrm>
            <a:off x="842990" y="4486382"/>
            <a:ext cx="5190839" cy="1965857"/>
          </a:xfrm>
        </p:spPr>
        <p:txBody>
          <a:bodyPr/>
          <a:lstStyle/>
          <a:p>
            <a:r>
              <a:rPr lang="en-US" dirty="0" err="1"/>
              <a:t>FusionEye’s</a:t>
            </a:r>
            <a:r>
              <a:rPr lang="en-US" dirty="0"/>
              <a:t> bipartite scores are discriminative “locally”</a:t>
            </a:r>
          </a:p>
          <a:p>
            <a:r>
              <a:rPr lang="en-US" dirty="0"/>
              <a:t>Deep learned features are discriminative “globally”</a:t>
            </a:r>
          </a:p>
        </p:txBody>
      </p:sp>
      <p:sp>
        <p:nvSpPr>
          <p:cNvPr id="4" name="日期占位符 3">
            <a:extLst>
              <a:ext uri="{FF2B5EF4-FFF2-40B4-BE49-F238E27FC236}">
                <a16:creationId xmlns:a16="http://schemas.microsoft.com/office/drawing/2014/main" id="{91B7C610-C679-4D31-9A9C-C7290D3D0082}"/>
              </a:ext>
            </a:extLst>
          </p:cNvPr>
          <p:cNvSpPr>
            <a:spLocks noGrp="1"/>
          </p:cNvSpPr>
          <p:nvPr>
            <p:ph type="dt" sz="half" idx="10"/>
          </p:nvPr>
        </p:nvSpPr>
        <p:spPr/>
        <p:txBody>
          <a:bodyPr/>
          <a:lstStyle/>
          <a:p>
            <a:fld id="{1A415A07-A8E8-4EED-BAA1-0BB032644C33}" type="datetime1">
              <a:rPr lang="en-US" smtClean="0"/>
              <a:t>6/21/2019</a:t>
            </a:fld>
            <a:endParaRPr lang="en-US"/>
          </a:p>
        </p:txBody>
      </p:sp>
      <p:sp>
        <p:nvSpPr>
          <p:cNvPr id="5" name="页脚占位符 4">
            <a:extLst>
              <a:ext uri="{FF2B5EF4-FFF2-40B4-BE49-F238E27FC236}">
                <a16:creationId xmlns:a16="http://schemas.microsoft.com/office/drawing/2014/main" id="{359F6CAF-07B2-4F4C-9FD2-C59A04BFE899}"/>
              </a:ext>
            </a:extLst>
          </p:cNvPr>
          <p:cNvSpPr>
            <a:spLocks noGrp="1"/>
          </p:cNvSpPr>
          <p:nvPr>
            <p:ph type="ftr" sz="quarter" idx="11"/>
          </p:nvPr>
        </p:nvSpPr>
        <p:spPr/>
        <p:txBody>
          <a:bodyPr/>
          <a:lstStyle/>
          <a:p>
            <a:r>
              <a:rPr lang="en-US"/>
              <a:t>Hansi Liu</a:t>
            </a:r>
            <a:endParaRPr lang="en-US" dirty="0"/>
          </a:p>
        </p:txBody>
      </p:sp>
      <p:grpSp>
        <p:nvGrpSpPr>
          <p:cNvPr id="101" name="组合 100">
            <a:extLst>
              <a:ext uri="{FF2B5EF4-FFF2-40B4-BE49-F238E27FC236}">
                <a16:creationId xmlns:a16="http://schemas.microsoft.com/office/drawing/2014/main" id="{816EA229-0D04-4799-9E50-EC41D524EAC2}"/>
              </a:ext>
            </a:extLst>
          </p:cNvPr>
          <p:cNvGrpSpPr/>
          <p:nvPr/>
        </p:nvGrpSpPr>
        <p:grpSpPr>
          <a:xfrm>
            <a:off x="8258303" y="4588912"/>
            <a:ext cx="796464" cy="137153"/>
            <a:chOff x="1718123" y="5699760"/>
            <a:chExt cx="796464" cy="137153"/>
          </a:xfrm>
        </p:grpSpPr>
        <p:sp>
          <p:nvSpPr>
            <p:cNvPr id="50" name="椭圆 49">
              <a:extLst>
                <a:ext uri="{FF2B5EF4-FFF2-40B4-BE49-F238E27FC236}">
                  <a16:creationId xmlns:a16="http://schemas.microsoft.com/office/drawing/2014/main" id="{5252B335-A333-4B48-A11F-5A43B87B1126}"/>
                </a:ext>
              </a:extLst>
            </p:cNvPr>
            <p:cNvSpPr/>
            <p:nvPr/>
          </p:nvSpPr>
          <p:spPr>
            <a:xfrm>
              <a:off x="1718123" y="5699760"/>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椭圆 50">
              <a:extLst>
                <a:ext uri="{FF2B5EF4-FFF2-40B4-BE49-F238E27FC236}">
                  <a16:creationId xmlns:a16="http://schemas.microsoft.com/office/drawing/2014/main" id="{932360C2-EE4D-4E9D-8F7C-AFBE2ACFF902}"/>
                </a:ext>
              </a:extLst>
            </p:cNvPr>
            <p:cNvSpPr/>
            <p:nvPr/>
          </p:nvSpPr>
          <p:spPr>
            <a:xfrm>
              <a:off x="2373630" y="569976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2" name="组合 101">
            <a:extLst>
              <a:ext uri="{FF2B5EF4-FFF2-40B4-BE49-F238E27FC236}">
                <a16:creationId xmlns:a16="http://schemas.microsoft.com/office/drawing/2014/main" id="{65F26E2C-4808-4462-9F97-6990EA59B573}"/>
              </a:ext>
            </a:extLst>
          </p:cNvPr>
          <p:cNvGrpSpPr/>
          <p:nvPr/>
        </p:nvGrpSpPr>
        <p:grpSpPr>
          <a:xfrm>
            <a:off x="9434844" y="4583207"/>
            <a:ext cx="661990" cy="146037"/>
            <a:chOff x="2894664" y="5694055"/>
            <a:chExt cx="661990" cy="146037"/>
          </a:xfrm>
        </p:grpSpPr>
        <p:sp>
          <p:nvSpPr>
            <p:cNvPr id="52" name="椭圆 51">
              <a:extLst>
                <a:ext uri="{FF2B5EF4-FFF2-40B4-BE49-F238E27FC236}">
                  <a16:creationId xmlns:a16="http://schemas.microsoft.com/office/drawing/2014/main" id="{9A781CCB-75E2-40D6-B08C-990E76C622B0}"/>
                </a:ext>
              </a:extLst>
            </p:cNvPr>
            <p:cNvSpPr/>
            <p:nvPr/>
          </p:nvSpPr>
          <p:spPr>
            <a:xfrm>
              <a:off x="2894664" y="5702939"/>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椭圆 52">
              <a:extLst>
                <a:ext uri="{FF2B5EF4-FFF2-40B4-BE49-F238E27FC236}">
                  <a16:creationId xmlns:a16="http://schemas.microsoft.com/office/drawing/2014/main" id="{7C797D44-A1B8-4D46-8C00-D1FEF726D894}"/>
                </a:ext>
              </a:extLst>
            </p:cNvPr>
            <p:cNvSpPr/>
            <p:nvPr/>
          </p:nvSpPr>
          <p:spPr>
            <a:xfrm>
              <a:off x="3415697" y="5694055"/>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7" name="组合 66">
            <a:extLst>
              <a:ext uri="{FF2B5EF4-FFF2-40B4-BE49-F238E27FC236}">
                <a16:creationId xmlns:a16="http://schemas.microsoft.com/office/drawing/2014/main" id="{303C1ED7-C870-4B41-BFD0-43B6064241A8}"/>
              </a:ext>
            </a:extLst>
          </p:cNvPr>
          <p:cNvGrpSpPr/>
          <p:nvPr/>
        </p:nvGrpSpPr>
        <p:grpSpPr>
          <a:xfrm>
            <a:off x="7336483" y="4580858"/>
            <a:ext cx="3267081" cy="161277"/>
            <a:chOff x="704863" y="4463425"/>
            <a:chExt cx="3267081" cy="161277"/>
          </a:xfrm>
        </p:grpSpPr>
        <p:sp>
          <p:nvSpPr>
            <p:cNvPr id="55" name="椭圆 54">
              <a:extLst>
                <a:ext uri="{FF2B5EF4-FFF2-40B4-BE49-F238E27FC236}">
                  <a16:creationId xmlns:a16="http://schemas.microsoft.com/office/drawing/2014/main" id="{DF467886-2B1E-4EB1-8FDB-FD9D63DD939B}"/>
                </a:ext>
              </a:extLst>
            </p:cNvPr>
            <p:cNvSpPr/>
            <p:nvPr/>
          </p:nvSpPr>
          <p:spPr>
            <a:xfrm>
              <a:off x="2114375" y="4476929"/>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椭圆 55">
              <a:extLst>
                <a:ext uri="{FF2B5EF4-FFF2-40B4-BE49-F238E27FC236}">
                  <a16:creationId xmlns:a16="http://schemas.microsoft.com/office/drawing/2014/main" id="{26C8DF79-10DF-4FD5-A888-5BE90B391C44}"/>
                </a:ext>
              </a:extLst>
            </p:cNvPr>
            <p:cNvSpPr/>
            <p:nvPr/>
          </p:nvSpPr>
          <p:spPr>
            <a:xfrm>
              <a:off x="1492583" y="4469130"/>
              <a:ext cx="140957" cy="13715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椭圆 56">
              <a:extLst>
                <a:ext uri="{FF2B5EF4-FFF2-40B4-BE49-F238E27FC236}">
                  <a16:creationId xmlns:a16="http://schemas.microsoft.com/office/drawing/2014/main" id="{64C8CA56-091A-4E74-8C13-A9091B69CA03}"/>
                </a:ext>
              </a:extLst>
            </p:cNvPr>
            <p:cNvSpPr/>
            <p:nvPr/>
          </p:nvSpPr>
          <p:spPr>
            <a:xfrm>
              <a:off x="1824803" y="446913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椭圆 57">
              <a:extLst>
                <a:ext uri="{FF2B5EF4-FFF2-40B4-BE49-F238E27FC236}">
                  <a16:creationId xmlns:a16="http://schemas.microsoft.com/office/drawing/2014/main" id="{D0819018-A0F5-4407-8B5B-8F532F33D3CC}"/>
                </a:ext>
              </a:extLst>
            </p:cNvPr>
            <p:cNvSpPr/>
            <p:nvPr/>
          </p:nvSpPr>
          <p:spPr>
            <a:xfrm>
              <a:off x="2788920" y="446913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椭圆 58">
              <a:extLst>
                <a:ext uri="{FF2B5EF4-FFF2-40B4-BE49-F238E27FC236}">
                  <a16:creationId xmlns:a16="http://schemas.microsoft.com/office/drawing/2014/main" id="{1BC86860-E63A-4451-BF5A-9463CA138328}"/>
                </a:ext>
              </a:extLst>
            </p:cNvPr>
            <p:cNvSpPr/>
            <p:nvPr/>
          </p:nvSpPr>
          <p:spPr>
            <a:xfrm>
              <a:off x="3309954" y="4472309"/>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椭圆 59">
              <a:extLst>
                <a:ext uri="{FF2B5EF4-FFF2-40B4-BE49-F238E27FC236}">
                  <a16:creationId xmlns:a16="http://schemas.microsoft.com/office/drawing/2014/main" id="{F1F94288-DE95-491C-AAE7-7101A54FF422}"/>
                </a:ext>
              </a:extLst>
            </p:cNvPr>
            <p:cNvSpPr/>
            <p:nvPr/>
          </p:nvSpPr>
          <p:spPr>
            <a:xfrm>
              <a:off x="3830987" y="4463425"/>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椭圆 60">
              <a:extLst>
                <a:ext uri="{FF2B5EF4-FFF2-40B4-BE49-F238E27FC236}">
                  <a16:creationId xmlns:a16="http://schemas.microsoft.com/office/drawing/2014/main" id="{4E498A40-9B19-4275-9718-33E61B09CA92}"/>
                </a:ext>
              </a:extLst>
            </p:cNvPr>
            <p:cNvSpPr/>
            <p:nvPr/>
          </p:nvSpPr>
          <p:spPr>
            <a:xfrm>
              <a:off x="704863" y="4480565"/>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椭圆 61">
              <a:extLst>
                <a:ext uri="{FF2B5EF4-FFF2-40B4-BE49-F238E27FC236}">
                  <a16:creationId xmlns:a16="http://schemas.microsoft.com/office/drawing/2014/main" id="{E9CC3826-F08E-4056-9BE0-404803F03AF1}"/>
                </a:ext>
              </a:extLst>
            </p:cNvPr>
            <p:cNvSpPr/>
            <p:nvPr/>
          </p:nvSpPr>
          <p:spPr>
            <a:xfrm>
              <a:off x="1016333" y="4484370"/>
              <a:ext cx="140957" cy="13715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椭圆 62">
              <a:extLst>
                <a:ext uri="{FF2B5EF4-FFF2-40B4-BE49-F238E27FC236}">
                  <a16:creationId xmlns:a16="http://schemas.microsoft.com/office/drawing/2014/main" id="{6D8967D9-4378-4679-A19E-8A83416623AD}"/>
                </a:ext>
              </a:extLst>
            </p:cNvPr>
            <p:cNvSpPr/>
            <p:nvPr/>
          </p:nvSpPr>
          <p:spPr>
            <a:xfrm>
              <a:off x="1314263" y="448437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椭圆 64">
              <a:extLst>
                <a:ext uri="{FF2B5EF4-FFF2-40B4-BE49-F238E27FC236}">
                  <a16:creationId xmlns:a16="http://schemas.microsoft.com/office/drawing/2014/main" id="{5E73F0A5-8F56-4F01-8B76-780488F5F99F}"/>
                </a:ext>
              </a:extLst>
            </p:cNvPr>
            <p:cNvSpPr/>
            <p:nvPr/>
          </p:nvSpPr>
          <p:spPr>
            <a:xfrm>
              <a:off x="2490804" y="4487549"/>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椭圆 65">
              <a:extLst>
                <a:ext uri="{FF2B5EF4-FFF2-40B4-BE49-F238E27FC236}">
                  <a16:creationId xmlns:a16="http://schemas.microsoft.com/office/drawing/2014/main" id="{D90717B6-D92C-42A3-97AA-0A43D8A13845}"/>
                </a:ext>
              </a:extLst>
            </p:cNvPr>
            <p:cNvSpPr/>
            <p:nvPr/>
          </p:nvSpPr>
          <p:spPr>
            <a:xfrm>
              <a:off x="3011837" y="4478665"/>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7" name="组合 106">
            <a:extLst>
              <a:ext uri="{FF2B5EF4-FFF2-40B4-BE49-F238E27FC236}">
                <a16:creationId xmlns:a16="http://schemas.microsoft.com/office/drawing/2014/main" id="{1E6E62C0-003C-4E55-8937-0BA552414134}"/>
              </a:ext>
            </a:extLst>
          </p:cNvPr>
          <p:cNvGrpSpPr/>
          <p:nvPr/>
        </p:nvGrpSpPr>
        <p:grpSpPr>
          <a:xfrm>
            <a:off x="6940230" y="4585107"/>
            <a:ext cx="3920804" cy="680099"/>
            <a:chOff x="400050" y="5695955"/>
            <a:chExt cx="3920804" cy="680099"/>
          </a:xfrm>
        </p:grpSpPr>
        <p:grpSp>
          <p:nvGrpSpPr>
            <p:cNvPr id="103" name="组合 102">
              <a:extLst>
                <a:ext uri="{FF2B5EF4-FFF2-40B4-BE49-F238E27FC236}">
                  <a16:creationId xmlns:a16="http://schemas.microsoft.com/office/drawing/2014/main" id="{1E9D37E2-CBDE-4EA7-998E-C2AB768B2001}"/>
                </a:ext>
              </a:extLst>
            </p:cNvPr>
            <p:cNvGrpSpPr/>
            <p:nvPr/>
          </p:nvGrpSpPr>
          <p:grpSpPr>
            <a:xfrm>
              <a:off x="400050" y="5695955"/>
              <a:ext cx="3920804" cy="270505"/>
              <a:chOff x="400050" y="5695955"/>
              <a:chExt cx="3920804" cy="270505"/>
            </a:xfrm>
          </p:grpSpPr>
          <p:cxnSp>
            <p:nvCxnSpPr>
              <p:cNvPr id="44" name="直接箭头连接符 43">
                <a:extLst>
                  <a:ext uri="{FF2B5EF4-FFF2-40B4-BE49-F238E27FC236}">
                    <a16:creationId xmlns:a16="http://schemas.microsoft.com/office/drawing/2014/main" id="{A9175FC2-C2FD-41E8-90CF-769B156FE7EE}"/>
                  </a:ext>
                </a:extLst>
              </p:cNvPr>
              <p:cNvCxnSpPr>
                <a:cxnSpLocks/>
              </p:cNvCxnSpPr>
              <p:nvPr/>
            </p:nvCxnSpPr>
            <p:spPr>
              <a:xfrm>
                <a:off x="400050" y="5966460"/>
                <a:ext cx="39208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grpSp>
            <p:nvGrpSpPr>
              <p:cNvPr id="100" name="组合 99">
                <a:extLst>
                  <a:ext uri="{FF2B5EF4-FFF2-40B4-BE49-F238E27FC236}">
                    <a16:creationId xmlns:a16="http://schemas.microsoft.com/office/drawing/2014/main" id="{8B0AD0AF-8AA5-4403-BECD-667FA2CA8475}"/>
                  </a:ext>
                </a:extLst>
              </p:cNvPr>
              <p:cNvGrpSpPr/>
              <p:nvPr/>
            </p:nvGrpSpPr>
            <p:grpSpPr>
              <a:xfrm>
                <a:off x="697243" y="5695955"/>
                <a:ext cx="521007" cy="140958"/>
                <a:chOff x="697243" y="5695955"/>
                <a:chExt cx="521007" cy="140958"/>
              </a:xfrm>
            </p:grpSpPr>
            <p:sp>
              <p:nvSpPr>
                <p:cNvPr id="48" name="椭圆 47">
                  <a:extLst>
                    <a:ext uri="{FF2B5EF4-FFF2-40B4-BE49-F238E27FC236}">
                      <a16:creationId xmlns:a16="http://schemas.microsoft.com/office/drawing/2014/main" id="{8CAA7DE2-7541-42F7-A695-19FE627F5474}"/>
                    </a:ext>
                  </a:extLst>
                </p:cNvPr>
                <p:cNvSpPr/>
                <p:nvPr/>
              </p:nvSpPr>
              <p:spPr>
                <a:xfrm>
                  <a:off x="697243" y="5695955"/>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椭圆 48">
                  <a:extLst>
                    <a:ext uri="{FF2B5EF4-FFF2-40B4-BE49-F238E27FC236}">
                      <a16:creationId xmlns:a16="http://schemas.microsoft.com/office/drawing/2014/main" id="{00F939A8-3522-4852-A69E-0C06F96E6F60}"/>
                    </a:ext>
                  </a:extLst>
                </p:cNvPr>
                <p:cNvSpPr/>
                <p:nvPr/>
              </p:nvSpPr>
              <p:spPr>
                <a:xfrm>
                  <a:off x="1077293" y="569976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4" name="文本框 103">
              <a:extLst>
                <a:ext uri="{FF2B5EF4-FFF2-40B4-BE49-F238E27FC236}">
                  <a16:creationId xmlns:a16="http://schemas.microsoft.com/office/drawing/2014/main" id="{ABA96AB9-8946-4AE8-83A2-05293A82A998}"/>
                </a:ext>
              </a:extLst>
            </p:cNvPr>
            <p:cNvSpPr txBox="1"/>
            <p:nvPr/>
          </p:nvSpPr>
          <p:spPr>
            <a:xfrm>
              <a:off x="701277" y="6006722"/>
              <a:ext cx="3387261" cy="369332"/>
            </a:xfrm>
            <a:prstGeom prst="rect">
              <a:avLst/>
            </a:prstGeom>
            <a:noFill/>
          </p:spPr>
          <p:txBody>
            <a:bodyPr wrap="square" rtlCol="0">
              <a:spAutoFit/>
            </a:bodyPr>
            <a:lstStyle/>
            <a:p>
              <a:r>
                <a:rPr lang="en-US" dirty="0" err="1"/>
                <a:t>FusionEye</a:t>
              </a:r>
              <a:r>
                <a:rPr lang="en-US" dirty="0"/>
                <a:t> Edge score distribution</a:t>
              </a:r>
            </a:p>
          </p:txBody>
        </p:sp>
      </p:grpSp>
      <p:grpSp>
        <p:nvGrpSpPr>
          <p:cNvPr id="106" name="组合 105">
            <a:extLst>
              <a:ext uri="{FF2B5EF4-FFF2-40B4-BE49-F238E27FC236}">
                <a16:creationId xmlns:a16="http://schemas.microsoft.com/office/drawing/2014/main" id="{CCE86377-ED00-47A5-88A6-9AFFEE1FE3C7}"/>
              </a:ext>
            </a:extLst>
          </p:cNvPr>
          <p:cNvGrpSpPr/>
          <p:nvPr/>
        </p:nvGrpSpPr>
        <p:grpSpPr>
          <a:xfrm>
            <a:off x="6934939" y="5568371"/>
            <a:ext cx="4047561" cy="662370"/>
            <a:chOff x="5135882" y="5922038"/>
            <a:chExt cx="4047561" cy="662370"/>
          </a:xfrm>
        </p:grpSpPr>
        <p:grpSp>
          <p:nvGrpSpPr>
            <p:cNvPr id="99" name="组合 98">
              <a:extLst>
                <a:ext uri="{FF2B5EF4-FFF2-40B4-BE49-F238E27FC236}">
                  <a16:creationId xmlns:a16="http://schemas.microsoft.com/office/drawing/2014/main" id="{1321C007-D2B0-464B-A9E2-CDE1C524F08B}"/>
                </a:ext>
              </a:extLst>
            </p:cNvPr>
            <p:cNvGrpSpPr/>
            <p:nvPr/>
          </p:nvGrpSpPr>
          <p:grpSpPr>
            <a:xfrm>
              <a:off x="5135882" y="5922038"/>
              <a:ext cx="3920804" cy="313983"/>
              <a:chOff x="5059245" y="5947258"/>
              <a:chExt cx="3920804" cy="313983"/>
            </a:xfrm>
          </p:grpSpPr>
          <p:cxnSp>
            <p:nvCxnSpPr>
              <p:cNvPr id="69" name="直接箭头连接符 68">
                <a:extLst>
                  <a:ext uri="{FF2B5EF4-FFF2-40B4-BE49-F238E27FC236}">
                    <a16:creationId xmlns:a16="http://schemas.microsoft.com/office/drawing/2014/main" id="{7E607748-F306-412E-A1D0-B826CD638471}"/>
                  </a:ext>
                </a:extLst>
              </p:cNvPr>
              <p:cNvCxnSpPr>
                <a:cxnSpLocks/>
              </p:cNvCxnSpPr>
              <p:nvPr/>
            </p:nvCxnSpPr>
            <p:spPr>
              <a:xfrm>
                <a:off x="5059245" y="6261241"/>
                <a:ext cx="3920804"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0" name="椭圆 69">
                <a:extLst>
                  <a:ext uri="{FF2B5EF4-FFF2-40B4-BE49-F238E27FC236}">
                    <a16:creationId xmlns:a16="http://schemas.microsoft.com/office/drawing/2014/main" id="{3335EF49-F6F9-4ED4-894A-D0B9F8AEE081}"/>
                  </a:ext>
                </a:extLst>
              </p:cNvPr>
              <p:cNvSpPr/>
              <p:nvPr/>
            </p:nvSpPr>
            <p:spPr>
              <a:xfrm>
                <a:off x="5356438" y="5990736"/>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椭圆 70">
                <a:extLst>
                  <a:ext uri="{FF2B5EF4-FFF2-40B4-BE49-F238E27FC236}">
                    <a16:creationId xmlns:a16="http://schemas.microsoft.com/office/drawing/2014/main" id="{B6036A2C-9306-4842-92C5-803DD363EAD6}"/>
                  </a:ext>
                </a:extLst>
              </p:cNvPr>
              <p:cNvSpPr/>
              <p:nvPr/>
            </p:nvSpPr>
            <p:spPr>
              <a:xfrm>
                <a:off x="5736488" y="5994541"/>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椭圆 71">
                <a:extLst>
                  <a:ext uri="{FF2B5EF4-FFF2-40B4-BE49-F238E27FC236}">
                    <a16:creationId xmlns:a16="http://schemas.microsoft.com/office/drawing/2014/main" id="{84623496-669A-4951-8228-C087A211A3B5}"/>
                  </a:ext>
                </a:extLst>
              </p:cNvPr>
              <p:cNvSpPr/>
              <p:nvPr/>
            </p:nvSpPr>
            <p:spPr>
              <a:xfrm>
                <a:off x="6377318" y="5994541"/>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椭圆 72">
                <a:extLst>
                  <a:ext uri="{FF2B5EF4-FFF2-40B4-BE49-F238E27FC236}">
                    <a16:creationId xmlns:a16="http://schemas.microsoft.com/office/drawing/2014/main" id="{4F398B15-5360-44E5-8A19-85B322704ED6}"/>
                  </a:ext>
                </a:extLst>
              </p:cNvPr>
              <p:cNvSpPr/>
              <p:nvPr/>
            </p:nvSpPr>
            <p:spPr>
              <a:xfrm>
                <a:off x="6690726" y="5994541"/>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椭圆 73">
                <a:extLst>
                  <a:ext uri="{FF2B5EF4-FFF2-40B4-BE49-F238E27FC236}">
                    <a16:creationId xmlns:a16="http://schemas.microsoft.com/office/drawing/2014/main" id="{27F8FD4E-E7E7-4DB0-A342-87D2D76993F3}"/>
                  </a:ext>
                </a:extLst>
              </p:cNvPr>
              <p:cNvSpPr/>
              <p:nvPr/>
            </p:nvSpPr>
            <p:spPr>
              <a:xfrm>
                <a:off x="7553859" y="5997720"/>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椭圆 74">
                <a:extLst>
                  <a:ext uri="{FF2B5EF4-FFF2-40B4-BE49-F238E27FC236}">
                    <a16:creationId xmlns:a16="http://schemas.microsoft.com/office/drawing/2014/main" id="{B1E75C59-802F-460B-9A08-0201B2C0F5F1}"/>
                  </a:ext>
                </a:extLst>
              </p:cNvPr>
              <p:cNvSpPr/>
              <p:nvPr/>
            </p:nvSpPr>
            <p:spPr>
              <a:xfrm>
                <a:off x="8074892" y="5988836"/>
                <a:ext cx="140957" cy="13715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6" name="组合 75">
                <a:extLst>
                  <a:ext uri="{FF2B5EF4-FFF2-40B4-BE49-F238E27FC236}">
                    <a16:creationId xmlns:a16="http://schemas.microsoft.com/office/drawing/2014/main" id="{4D8BE902-4BED-4967-A686-F06DC20B2FEF}"/>
                  </a:ext>
                </a:extLst>
              </p:cNvPr>
              <p:cNvGrpSpPr/>
              <p:nvPr/>
            </p:nvGrpSpPr>
            <p:grpSpPr>
              <a:xfrm>
                <a:off x="5448678" y="5947258"/>
                <a:ext cx="3267081" cy="161277"/>
                <a:chOff x="704863" y="4463425"/>
                <a:chExt cx="3267081" cy="161277"/>
              </a:xfrm>
            </p:grpSpPr>
            <p:sp>
              <p:nvSpPr>
                <p:cNvPr id="77" name="椭圆 76">
                  <a:extLst>
                    <a:ext uri="{FF2B5EF4-FFF2-40B4-BE49-F238E27FC236}">
                      <a16:creationId xmlns:a16="http://schemas.microsoft.com/office/drawing/2014/main" id="{1F7D9982-5B9E-4F3B-8125-0F5CF6CC3E99}"/>
                    </a:ext>
                  </a:extLst>
                </p:cNvPr>
                <p:cNvSpPr/>
                <p:nvPr/>
              </p:nvSpPr>
              <p:spPr>
                <a:xfrm>
                  <a:off x="2354405" y="4476929"/>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椭圆 77">
                  <a:extLst>
                    <a:ext uri="{FF2B5EF4-FFF2-40B4-BE49-F238E27FC236}">
                      <a16:creationId xmlns:a16="http://schemas.microsoft.com/office/drawing/2014/main" id="{0E4CC9AC-17E8-4A39-B6CF-5D7C6F550067}"/>
                    </a:ext>
                  </a:extLst>
                </p:cNvPr>
                <p:cNvSpPr/>
                <p:nvPr/>
              </p:nvSpPr>
              <p:spPr>
                <a:xfrm>
                  <a:off x="1492583" y="446913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椭圆 78">
                  <a:extLst>
                    <a:ext uri="{FF2B5EF4-FFF2-40B4-BE49-F238E27FC236}">
                      <a16:creationId xmlns:a16="http://schemas.microsoft.com/office/drawing/2014/main" id="{F9535FDE-9CA4-4462-9AAB-3A276149BA8A}"/>
                    </a:ext>
                  </a:extLst>
                </p:cNvPr>
                <p:cNvSpPr/>
                <p:nvPr/>
              </p:nvSpPr>
              <p:spPr>
                <a:xfrm>
                  <a:off x="1824803" y="446913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椭圆 79">
                  <a:extLst>
                    <a:ext uri="{FF2B5EF4-FFF2-40B4-BE49-F238E27FC236}">
                      <a16:creationId xmlns:a16="http://schemas.microsoft.com/office/drawing/2014/main" id="{8CF99DF1-8C84-46AE-ACD9-705C2C872706}"/>
                    </a:ext>
                  </a:extLst>
                </p:cNvPr>
                <p:cNvSpPr/>
                <p:nvPr/>
              </p:nvSpPr>
              <p:spPr>
                <a:xfrm>
                  <a:off x="2788920" y="4469130"/>
                  <a:ext cx="140957" cy="13715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椭圆 80">
                  <a:extLst>
                    <a:ext uri="{FF2B5EF4-FFF2-40B4-BE49-F238E27FC236}">
                      <a16:creationId xmlns:a16="http://schemas.microsoft.com/office/drawing/2014/main" id="{8F3D339F-85FE-4507-BB6B-13002D9425B6}"/>
                    </a:ext>
                  </a:extLst>
                </p:cNvPr>
                <p:cNvSpPr/>
                <p:nvPr/>
              </p:nvSpPr>
              <p:spPr>
                <a:xfrm>
                  <a:off x="3309954" y="4472309"/>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椭圆 81">
                  <a:extLst>
                    <a:ext uri="{FF2B5EF4-FFF2-40B4-BE49-F238E27FC236}">
                      <a16:creationId xmlns:a16="http://schemas.microsoft.com/office/drawing/2014/main" id="{B9074B02-76C7-4C10-847E-0520B5322F90}"/>
                    </a:ext>
                  </a:extLst>
                </p:cNvPr>
                <p:cNvSpPr/>
                <p:nvPr/>
              </p:nvSpPr>
              <p:spPr>
                <a:xfrm>
                  <a:off x="3830987" y="4463425"/>
                  <a:ext cx="140957" cy="13715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椭圆 82">
                  <a:extLst>
                    <a:ext uri="{FF2B5EF4-FFF2-40B4-BE49-F238E27FC236}">
                      <a16:creationId xmlns:a16="http://schemas.microsoft.com/office/drawing/2014/main" id="{945FDEAF-3A73-49BD-B5E8-300539A64581}"/>
                    </a:ext>
                  </a:extLst>
                </p:cNvPr>
                <p:cNvSpPr/>
                <p:nvPr/>
              </p:nvSpPr>
              <p:spPr>
                <a:xfrm>
                  <a:off x="704863" y="4480565"/>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椭圆 83">
                  <a:extLst>
                    <a:ext uri="{FF2B5EF4-FFF2-40B4-BE49-F238E27FC236}">
                      <a16:creationId xmlns:a16="http://schemas.microsoft.com/office/drawing/2014/main" id="{31A31786-4D27-44C9-AE64-0A10FA7B0BDF}"/>
                    </a:ext>
                  </a:extLst>
                </p:cNvPr>
                <p:cNvSpPr/>
                <p:nvPr/>
              </p:nvSpPr>
              <p:spPr>
                <a:xfrm>
                  <a:off x="1016333" y="448437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椭圆 84">
                  <a:extLst>
                    <a:ext uri="{FF2B5EF4-FFF2-40B4-BE49-F238E27FC236}">
                      <a16:creationId xmlns:a16="http://schemas.microsoft.com/office/drawing/2014/main" id="{1E87899F-1DF2-4328-99B2-A228E827091D}"/>
                    </a:ext>
                  </a:extLst>
                </p:cNvPr>
                <p:cNvSpPr/>
                <p:nvPr/>
              </p:nvSpPr>
              <p:spPr>
                <a:xfrm>
                  <a:off x="1314263" y="4484370"/>
                  <a:ext cx="140957" cy="137153"/>
                </a:xfrm>
                <a:prstGeom prst="ellips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椭圆 85">
                  <a:extLst>
                    <a:ext uri="{FF2B5EF4-FFF2-40B4-BE49-F238E27FC236}">
                      <a16:creationId xmlns:a16="http://schemas.microsoft.com/office/drawing/2014/main" id="{7813EC85-9F40-42AC-B875-9E64042417C4}"/>
                    </a:ext>
                  </a:extLst>
                </p:cNvPr>
                <p:cNvSpPr/>
                <p:nvPr/>
              </p:nvSpPr>
              <p:spPr>
                <a:xfrm>
                  <a:off x="2490804" y="4487549"/>
                  <a:ext cx="140957" cy="137153"/>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椭圆 86">
                  <a:extLst>
                    <a:ext uri="{FF2B5EF4-FFF2-40B4-BE49-F238E27FC236}">
                      <a16:creationId xmlns:a16="http://schemas.microsoft.com/office/drawing/2014/main" id="{8F5F42E6-EF04-47F1-B23C-5FA7BDA144EF}"/>
                    </a:ext>
                  </a:extLst>
                </p:cNvPr>
                <p:cNvSpPr/>
                <p:nvPr/>
              </p:nvSpPr>
              <p:spPr>
                <a:xfrm>
                  <a:off x="3011837" y="4478665"/>
                  <a:ext cx="140957" cy="137153"/>
                </a:xfrm>
                <a:prstGeom prst="ellipse">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sp>
          <p:nvSpPr>
            <p:cNvPr id="105" name="文本框 104">
              <a:extLst>
                <a:ext uri="{FF2B5EF4-FFF2-40B4-BE49-F238E27FC236}">
                  <a16:creationId xmlns:a16="http://schemas.microsoft.com/office/drawing/2014/main" id="{86D5BA2A-BD3C-427C-B616-5355D5AAD0B7}"/>
                </a:ext>
              </a:extLst>
            </p:cNvPr>
            <p:cNvSpPr txBox="1"/>
            <p:nvPr/>
          </p:nvSpPr>
          <p:spPr>
            <a:xfrm>
              <a:off x="5262639" y="6215076"/>
              <a:ext cx="3920804" cy="369332"/>
            </a:xfrm>
            <a:prstGeom prst="rect">
              <a:avLst/>
            </a:prstGeom>
            <a:noFill/>
          </p:spPr>
          <p:txBody>
            <a:bodyPr wrap="square" rtlCol="0">
              <a:spAutoFit/>
            </a:bodyPr>
            <a:lstStyle/>
            <a:p>
              <a:r>
                <a:rPr lang="en-US" dirty="0"/>
                <a:t>Deep learned feature score distribution</a:t>
              </a:r>
            </a:p>
          </p:txBody>
        </p:sp>
      </p:grpSp>
      <p:grpSp>
        <p:nvGrpSpPr>
          <p:cNvPr id="113" name="组合 112">
            <a:extLst>
              <a:ext uri="{FF2B5EF4-FFF2-40B4-BE49-F238E27FC236}">
                <a16:creationId xmlns:a16="http://schemas.microsoft.com/office/drawing/2014/main" id="{CEE930DC-4889-4445-8C0D-3A4B85A3ED12}"/>
              </a:ext>
            </a:extLst>
          </p:cNvPr>
          <p:cNvGrpSpPr/>
          <p:nvPr/>
        </p:nvGrpSpPr>
        <p:grpSpPr>
          <a:xfrm>
            <a:off x="6416687" y="1739021"/>
            <a:ext cx="1730693" cy="2136373"/>
            <a:chOff x="591610" y="1812667"/>
            <a:chExt cx="1730693" cy="2136373"/>
          </a:xfrm>
        </p:grpSpPr>
        <p:grpSp>
          <p:nvGrpSpPr>
            <p:cNvPr id="10" name="组合 9">
              <a:extLst>
                <a:ext uri="{FF2B5EF4-FFF2-40B4-BE49-F238E27FC236}">
                  <a16:creationId xmlns:a16="http://schemas.microsoft.com/office/drawing/2014/main" id="{5643E212-577C-430A-9D07-9BA20AE93499}"/>
                </a:ext>
              </a:extLst>
            </p:cNvPr>
            <p:cNvGrpSpPr/>
            <p:nvPr/>
          </p:nvGrpSpPr>
          <p:grpSpPr>
            <a:xfrm>
              <a:off x="689611" y="1812667"/>
              <a:ext cx="1219200" cy="1616333"/>
              <a:chOff x="8501163" y="1615461"/>
              <a:chExt cx="2824739" cy="3744848"/>
            </a:xfrm>
          </p:grpSpPr>
          <p:sp>
            <p:nvSpPr>
              <p:cNvPr id="11" name="椭圆 10">
                <a:extLst>
                  <a:ext uri="{FF2B5EF4-FFF2-40B4-BE49-F238E27FC236}">
                    <a16:creationId xmlns:a16="http://schemas.microsoft.com/office/drawing/2014/main" id="{5A0A917D-FAFA-4C28-856B-01B0177C5B2E}"/>
                  </a:ext>
                </a:extLst>
              </p:cNvPr>
              <p:cNvSpPr/>
              <p:nvPr/>
            </p:nvSpPr>
            <p:spPr>
              <a:xfrm>
                <a:off x="8508020" y="1615461"/>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12" name="椭圆 11">
                <a:extLst>
                  <a:ext uri="{FF2B5EF4-FFF2-40B4-BE49-F238E27FC236}">
                    <a16:creationId xmlns:a16="http://schemas.microsoft.com/office/drawing/2014/main" id="{99893968-7472-4112-BDE7-918D7D22FFB9}"/>
                  </a:ext>
                </a:extLst>
              </p:cNvPr>
              <p:cNvSpPr/>
              <p:nvPr/>
            </p:nvSpPr>
            <p:spPr>
              <a:xfrm>
                <a:off x="8508021" y="3123137"/>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3" name="椭圆 12">
                <a:extLst>
                  <a:ext uri="{FF2B5EF4-FFF2-40B4-BE49-F238E27FC236}">
                    <a16:creationId xmlns:a16="http://schemas.microsoft.com/office/drawing/2014/main" id="{B5A75CC4-EB05-4CD1-93F7-D52914F5C430}"/>
                  </a:ext>
                </a:extLst>
              </p:cNvPr>
              <p:cNvSpPr/>
              <p:nvPr/>
            </p:nvSpPr>
            <p:spPr>
              <a:xfrm>
                <a:off x="8501163" y="4630813"/>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4" name="椭圆 13">
                <a:extLst>
                  <a:ext uri="{FF2B5EF4-FFF2-40B4-BE49-F238E27FC236}">
                    <a16:creationId xmlns:a16="http://schemas.microsoft.com/office/drawing/2014/main" id="{87E24D30-F7B7-4493-93A3-6B862522FCCD}"/>
                  </a:ext>
                </a:extLst>
              </p:cNvPr>
              <p:cNvSpPr/>
              <p:nvPr/>
            </p:nvSpPr>
            <p:spPr>
              <a:xfrm>
                <a:off x="10601191" y="2344957"/>
                <a:ext cx="724711" cy="72949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5" name="椭圆 14">
                <a:extLst>
                  <a:ext uri="{FF2B5EF4-FFF2-40B4-BE49-F238E27FC236}">
                    <a16:creationId xmlns:a16="http://schemas.microsoft.com/office/drawing/2014/main" id="{3D829655-0F59-4F8F-B4FE-3133F6AD61F1}"/>
                  </a:ext>
                </a:extLst>
              </p:cNvPr>
              <p:cNvSpPr/>
              <p:nvPr/>
            </p:nvSpPr>
            <p:spPr>
              <a:xfrm>
                <a:off x="10601191" y="3901317"/>
                <a:ext cx="724711" cy="72949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cxnSp>
            <p:nvCxnSpPr>
              <p:cNvPr id="16" name="直接连接符 15">
                <a:extLst>
                  <a:ext uri="{FF2B5EF4-FFF2-40B4-BE49-F238E27FC236}">
                    <a16:creationId xmlns:a16="http://schemas.microsoft.com/office/drawing/2014/main" id="{46FEDBD1-47E8-4889-833B-0E1E384EA2A4}"/>
                  </a:ext>
                </a:extLst>
              </p:cNvPr>
              <p:cNvCxnSpPr>
                <a:stCxn id="12" idx="6"/>
                <a:endCxn id="14" idx="2"/>
              </p:cNvCxnSpPr>
              <p:nvPr/>
            </p:nvCxnSpPr>
            <p:spPr>
              <a:xfrm flipV="1">
                <a:off x="9232732" y="2709705"/>
                <a:ext cx="1368459" cy="77818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9491B8F7-562F-4761-8451-3A9261CB931D}"/>
                  </a:ext>
                </a:extLst>
              </p:cNvPr>
              <p:cNvCxnSpPr>
                <a:stCxn id="13" idx="6"/>
                <a:endCxn id="15" idx="2"/>
              </p:cNvCxnSpPr>
              <p:nvPr/>
            </p:nvCxnSpPr>
            <p:spPr>
              <a:xfrm flipV="1">
                <a:off x="9225874" y="4266065"/>
                <a:ext cx="1375317" cy="7294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8" name="文本框 17">
                <a:extLst>
                  <a:ext uri="{FF2B5EF4-FFF2-40B4-BE49-F238E27FC236}">
                    <a16:creationId xmlns:a16="http://schemas.microsoft.com/office/drawing/2014/main" id="{6BB5E044-8268-4320-97DF-34B473B4D075}"/>
                  </a:ext>
                </a:extLst>
              </p:cNvPr>
              <p:cNvSpPr txBox="1"/>
              <p:nvPr/>
            </p:nvSpPr>
            <p:spPr>
              <a:xfrm>
                <a:off x="9446817" y="2984385"/>
                <a:ext cx="1282543" cy="400110"/>
              </a:xfrm>
              <a:prstGeom prst="rect">
                <a:avLst/>
              </a:prstGeom>
              <a:noFill/>
            </p:spPr>
            <p:txBody>
              <a:bodyPr wrap="square" rtlCol="0">
                <a:spAutoFit/>
              </a:bodyPr>
              <a:lstStyle/>
              <a:p>
                <a:r>
                  <a:rPr lang="en-US" sz="2000" dirty="0"/>
                  <a:t>s3</a:t>
                </a:r>
              </a:p>
            </p:txBody>
          </p:sp>
          <p:sp>
            <p:nvSpPr>
              <p:cNvPr id="19" name="文本框 18">
                <a:extLst>
                  <a:ext uri="{FF2B5EF4-FFF2-40B4-BE49-F238E27FC236}">
                    <a16:creationId xmlns:a16="http://schemas.microsoft.com/office/drawing/2014/main" id="{FE329479-1B3A-48A4-B2B3-495B91EDCA83}"/>
                  </a:ext>
                </a:extLst>
              </p:cNvPr>
              <p:cNvSpPr txBox="1"/>
              <p:nvPr/>
            </p:nvSpPr>
            <p:spPr>
              <a:xfrm>
                <a:off x="9680223" y="4477697"/>
                <a:ext cx="1021074" cy="400110"/>
              </a:xfrm>
              <a:prstGeom prst="rect">
                <a:avLst/>
              </a:prstGeom>
              <a:noFill/>
            </p:spPr>
            <p:txBody>
              <a:bodyPr wrap="square" rtlCol="0">
                <a:spAutoFit/>
              </a:bodyPr>
              <a:lstStyle/>
              <a:p>
                <a:r>
                  <a:rPr lang="en-US" sz="2000" dirty="0"/>
                  <a:t>s6</a:t>
                </a:r>
              </a:p>
            </p:txBody>
          </p:sp>
        </p:grpSp>
        <p:sp>
          <p:nvSpPr>
            <p:cNvPr id="108" name="文本框 107">
              <a:extLst>
                <a:ext uri="{FF2B5EF4-FFF2-40B4-BE49-F238E27FC236}">
                  <a16:creationId xmlns:a16="http://schemas.microsoft.com/office/drawing/2014/main" id="{C88026D7-3087-4F7A-9714-F3371CFA16BB}"/>
                </a:ext>
              </a:extLst>
            </p:cNvPr>
            <p:cNvSpPr txBox="1"/>
            <p:nvPr/>
          </p:nvSpPr>
          <p:spPr>
            <a:xfrm>
              <a:off x="591610" y="3610486"/>
              <a:ext cx="1730693" cy="338554"/>
            </a:xfrm>
            <a:prstGeom prst="rect">
              <a:avLst/>
            </a:prstGeom>
            <a:noFill/>
          </p:spPr>
          <p:txBody>
            <a:bodyPr wrap="square" rtlCol="0">
              <a:spAutoFit/>
            </a:bodyPr>
            <a:lstStyle/>
            <a:p>
              <a:r>
                <a:rPr lang="en-US" sz="1600" dirty="0"/>
                <a:t>Video frame k</a:t>
              </a:r>
            </a:p>
          </p:txBody>
        </p:sp>
      </p:grpSp>
      <p:grpSp>
        <p:nvGrpSpPr>
          <p:cNvPr id="112" name="组合 111">
            <a:extLst>
              <a:ext uri="{FF2B5EF4-FFF2-40B4-BE49-F238E27FC236}">
                <a16:creationId xmlns:a16="http://schemas.microsoft.com/office/drawing/2014/main" id="{13942C96-18BD-4E82-8C20-BE9CB05D677B}"/>
              </a:ext>
            </a:extLst>
          </p:cNvPr>
          <p:cNvGrpSpPr/>
          <p:nvPr/>
        </p:nvGrpSpPr>
        <p:grpSpPr>
          <a:xfrm>
            <a:off x="8187655" y="1662071"/>
            <a:ext cx="1762931" cy="2228433"/>
            <a:chOff x="2362578" y="1735717"/>
            <a:chExt cx="1762931" cy="2228433"/>
          </a:xfrm>
        </p:grpSpPr>
        <p:grpSp>
          <p:nvGrpSpPr>
            <p:cNvPr id="41" name="组合 40">
              <a:extLst>
                <a:ext uri="{FF2B5EF4-FFF2-40B4-BE49-F238E27FC236}">
                  <a16:creationId xmlns:a16="http://schemas.microsoft.com/office/drawing/2014/main" id="{85D3CE44-371A-4B4A-A32E-28012C459C87}"/>
                </a:ext>
              </a:extLst>
            </p:cNvPr>
            <p:cNvGrpSpPr/>
            <p:nvPr/>
          </p:nvGrpSpPr>
          <p:grpSpPr>
            <a:xfrm>
              <a:off x="2362578" y="1735717"/>
              <a:ext cx="1219200" cy="1656115"/>
              <a:chOff x="3591599" y="1489041"/>
              <a:chExt cx="1219200" cy="1656115"/>
            </a:xfrm>
          </p:grpSpPr>
          <p:sp>
            <p:nvSpPr>
              <p:cNvPr id="21" name="椭圆 20">
                <a:extLst>
                  <a:ext uri="{FF2B5EF4-FFF2-40B4-BE49-F238E27FC236}">
                    <a16:creationId xmlns:a16="http://schemas.microsoft.com/office/drawing/2014/main" id="{49317573-8C79-486C-96AB-9E018B067785}"/>
                  </a:ext>
                </a:extLst>
              </p:cNvPr>
              <p:cNvSpPr/>
              <p:nvPr/>
            </p:nvSpPr>
            <p:spPr>
              <a:xfrm>
                <a:off x="4498003" y="1489041"/>
                <a:ext cx="312796" cy="314862"/>
              </a:xfrm>
              <a:prstGeom prst="ellipse">
                <a:avLst/>
              </a:prstGeom>
              <a:solidFill>
                <a:schemeClr val="accent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22" name="椭圆 21">
                <a:extLst>
                  <a:ext uri="{FF2B5EF4-FFF2-40B4-BE49-F238E27FC236}">
                    <a16:creationId xmlns:a16="http://schemas.microsoft.com/office/drawing/2014/main" id="{74BBFA29-F7C1-4E3E-AE72-67EDCE3C184A}"/>
                  </a:ext>
                </a:extLst>
              </p:cNvPr>
              <p:cNvSpPr/>
              <p:nvPr/>
            </p:nvSpPr>
            <p:spPr>
              <a:xfrm>
                <a:off x="3594559" y="1900060"/>
                <a:ext cx="312796" cy="31486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23" name="椭圆 22">
                <a:extLst>
                  <a:ext uri="{FF2B5EF4-FFF2-40B4-BE49-F238E27FC236}">
                    <a16:creationId xmlns:a16="http://schemas.microsoft.com/office/drawing/2014/main" id="{7A3DB8FA-2FDA-44CD-8F0E-99E99FC47DC6}"/>
                  </a:ext>
                </a:extLst>
              </p:cNvPr>
              <p:cNvSpPr/>
              <p:nvPr/>
            </p:nvSpPr>
            <p:spPr>
              <a:xfrm>
                <a:off x="3591599" y="2550796"/>
                <a:ext cx="312796" cy="31486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24" name="椭圆 23">
                <a:extLst>
                  <a:ext uri="{FF2B5EF4-FFF2-40B4-BE49-F238E27FC236}">
                    <a16:creationId xmlns:a16="http://schemas.microsoft.com/office/drawing/2014/main" id="{8CD8DC6C-F314-4640-96A6-FB742A2E3FAC}"/>
                  </a:ext>
                </a:extLst>
              </p:cNvPr>
              <p:cNvSpPr/>
              <p:nvPr/>
            </p:nvSpPr>
            <p:spPr>
              <a:xfrm>
                <a:off x="4498003" y="2158546"/>
                <a:ext cx="312796" cy="31486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25" name="椭圆 24">
                <a:extLst>
                  <a:ext uri="{FF2B5EF4-FFF2-40B4-BE49-F238E27FC236}">
                    <a16:creationId xmlns:a16="http://schemas.microsoft.com/office/drawing/2014/main" id="{34963B76-D715-4915-BE88-AB68972F7214}"/>
                  </a:ext>
                </a:extLst>
              </p:cNvPr>
              <p:cNvSpPr/>
              <p:nvPr/>
            </p:nvSpPr>
            <p:spPr>
              <a:xfrm>
                <a:off x="4498003" y="2830294"/>
                <a:ext cx="312796" cy="31486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cxnSp>
            <p:nvCxnSpPr>
              <p:cNvPr id="26" name="直接连接符 25">
                <a:extLst>
                  <a:ext uri="{FF2B5EF4-FFF2-40B4-BE49-F238E27FC236}">
                    <a16:creationId xmlns:a16="http://schemas.microsoft.com/office/drawing/2014/main" id="{BDB867F1-47D3-46C7-B248-77D6B8295156}"/>
                  </a:ext>
                </a:extLst>
              </p:cNvPr>
              <p:cNvCxnSpPr>
                <a:cxnSpLocks/>
                <a:stCxn id="22" idx="6"/>
                <a:endCxn id="21" idx="2"/>
              </p:cNvCxnSpPr>
              <p:nvPr/>
            </p:nvCxnSpPr>
            <p:spPr>
              <a:xfrm flipV="1">
                <a:off x="3907355" y="1646472"/>
                <a:ext cx="590648" cy="41101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7" name="直接连接符 26">
                <a:extLst>
                  <a:ext uri="{FF2B5EF4-FFF2-40B4-BE49-F238E27FC236}">
                    <a16:creationId xmlns:a16="http://schemas.microsoft.com/office/drawing/2014/main" id="{DAE16608-E250-4EB1-B98E-28949C10800F}"/>
                  </a:ext>
                </a:extLst>
              </p:cNvPr>
              <p:cNvCxnSpPr>
                <a:stCxn id="23" idx="6"/>
                <a:endCxn id="25" idx="2"/>
              </p:cNvCxnSpPr>
              <p:nvPr/>
            </p:nvCxnSpPr>
            <p:spPr>
              <a:xfrm>
                <a:off x="3904395" y="2708227"/>
                <a:ext cx="593608" cy="27949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8" name="文本框 27">
                <a:extLst>
                  <a:ext uri="{FF2B5EF4-FFF2-40B4-BE49-F238E27FC236}">
                    <a16:creationId xmlns:a16="http://schemas.microsoft.com/office/drawing/2014/main" id="{CC04D1B4-4A3B-4248-A301-299B0C107A18}"/>
                  </a:ext>
                </a:extLst>
              </p:cNvPr>
              <p:cNvSpPr txBox="1"/>
              <p:nvPr/>
            </p:nvSpPr>
            <p:spPr>
              <a:xfrm>
                <a:off x="4022503" y="1790952"/>
                <a:ext cx="553565" cy="400110"/>
              </a:xfrm>
              <a:prstGeom prst="rect">
                <a:avLst/>
              </a:prstGeom>
              <a:noFill/>
            </p:spPr>
            <p:txBody>
              <a:bodyPr wrap="square" rtlCol="0">
                <a:spAutoFit/>
              </a:bodyPr>
              <a:lstStyle/>
              <a:p>
                <a:r>
                  <a:rPr lang="en-US" sz="2000" dirty="0"/>
                  <a:t>s2</a:t>
                </a:r>
              </a:p>
            </p:txBody>
          </p:sp>
          <p:sp>
            <p:nvSpPr>
              <p:cNvPr id="29" name="文本框 28">
                <a:extLst>
                  <a:ext uri="{FF2B5EF4-FFF2-40B4-BE49-F238E27FC236}">
                    <a16:creationId xmlns:a16="http://schemas.microsoft.com/office/drawing/2014/main" id="{04ECD9DC-22FF-42A2-9D78-CBEB21FEE42C}"/>
                  </a:ext>
                </a:extLst>
              </p:cNvPr>
              <p:cNvSpPr txBox="1"/>
              <p:nvPr/>
            </p:nvSpPr>
            <p:spPr>
              <a:xfrm>
                <a:off x="4100499" y="2553288"/>
                <a:ext cx="440711" cy="400110"/>
              </a:xfrm>
              <a:prstGeom prst="rect">
                <a:avLst/>
              </a:prstGeom>
              <a:noFill/>
            </p:spPr>
            <p:txBody>
              <a:bodyPr wrap="square" rtlCol="0">
                <a:spAutoFit/>
              </a:bodyPr>
              <a:lstStyle/>
              <a:p>
                <a:r>
                  <a:rPr lang="en-US" sz="2000" dirty="0"/>
                  <a:t>s4</a:t>
                </a:r>
              </a:p>
            </p:txBody>
          </p:sp>
        </p:grpSp>
        <p:sp>
          <p:nvSpPr>
            <p:cNvPr id="109" name="文本框 108">
              <a:extLst>
                <a:ext uri="{FF2B5EF4-FFF2-40B4-BE49-F238E27FC236}">
                  <a16:creationId xmlns:a16="http://schemas.microsoft.com/office/drawing/2014/main" id="{A941121F-49AD-4871-A6D0-D2B9D02CE593}"/>
                </a:ext>
              </a:extLst>
            </p:cNvPr>
            <p:cNvSpPr txBox="1"/>
            <p:nvPr/>
          </p:nvSpPr>
          <p:spPr>
            <a:xfrm>
              <a:off x="2394816" y="3625596"/>
              <a:ext cx="1730693" cy="338554"/>
            </a:xfrm>
            <a:prstGeom prst="rect">
              <a:avLst/>
            </a:prstGeom>
            <a:noFill/>
          </p:spPr>
          <p:txBody>
            <a:bodyPr wrap="square" rtlCol="0">
              <a:spAutoFit/>
            </a:bodyPr>
            <a:lstStyle/>
            <a:p>
              <a:r>
                <a:rPr lang="en-US" sz="1600" dirty="0"/>
                <a:t>Video frame k+1</a:t>
              </a:r>
            </a:p>
          </p:txBody>
        </p:sp>
      </p:grpSp>
      <p:grpSp>
        <p:nvGrpSpPr>
          <p:cNvPr id="111" name="组合 110">
            <a:extLst>
              <a:ext uri="{FF2B5EF4-FFF2-40B4-BE49-F238E27FC236}">
                <a16:creationId xmlns:a16="http://schemas.microsoft.com/office/drawing/2014/main" id="{ABEC9F22-4BE5-401C-B2C8-B0A8382D1213}"/>
              </a:ext>
            </a:extLst>
          </p:cNvPr>
          <p:cNvGrpSpPr/>
          <p:nvPr/>
        </p:nvGrpSpPr>
        <p:grpSpPr>
          <a:xfrm>
            <a:off x="10054555" y="1665881"/>
            <a:ext cx="1574031" cy="2231071"/>
            <a:chOff x="4229478" y="1739527"/>
            <a:chExt cx="1574031" cy="2231071"/>
          </a:xfrm>
        </p:grpSpPr>
        <p:grpSp>
          <p:nvGrpSpPr>
            <p:cNvPr id="88" name="组合 87">
              <a:extLst>
                <a:ext uri="{FF2B5EF4-FFF2-40B4-BE49-F238E27FC236}">
                  <a16:creationId xmlns:a16="http://schemas.microsoft.com/office/drawing/2014/main" id="{20DB3972-B138-4672-AD0D-337F181AA3F9}"/>
                </a:ext>
              </a:extLst>
            </p:cNvPr>
            <p:cNvGrpSpPr/>
            <p:nvPr/>
          </p:nvGrpSpPr>
          <p:grpSpPr>
            <a:xfrm>
              <a:off x="4229478" y="1739527"/>
              <a:ext cx="1219200" cy="1656115"/>
              <a:chOff x="3591599" y="1489041"/>
              <a:chExt cx="1219200" cy="1656115"/>
            </a:xfrm>
          </p:grpSpPr>
          <p:sp>
            <p:nvSpPr>
              <p:cNvPr id="89" name="椭圆 88">
                <a:extLst>
                  <a:ext uri="{FF2B5EF4-FFF2-40B4-BE49-F238E27FC236}">
                    <a16:creationId xmlns:a16="http://schemas.microsoft.com/office/drawing/2014/main" id="{B962A394-E0DD-420E-A7CB-9D82E3469DA8}"/>
                  </a:ext>
                </a:extLst>
              </p:cNvPr>
              <p:cNvSpPr/>
              <p:nvPr/>
            </p:nvSpPr>
            <p:spPr>
              <a:xfrm>
                <a:off x="4498003" y="1489041"/>
                <a:ext cx="312796" cy="314862"/>
              </a:xfrm>
              <a:prstGeom prst="ellipse">
                <a:avLst/>
              </a:prstGeom>
              <a:solidFill>
                <a:schemeClr val="accent1"/>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90" name="椭圆 89">
                <a:extLst>
                  <a:ext uri="{FF2B5EF4-FFF2-40B4-BE49-F238E27FC236}">
                    <a16:creationId xmlns:a16="http://schemas.microsoft.com/office/drawing/2014/main" id="{5617569E-2680-4D7B-B9AE-9C47EE7805ED}"/>
                  </a:ext>
                </a:extLst>
              </p:cNvPr>
              <p:cNvSpPr/>
              <p:nvPr/>
            </p:nvSpPr>
            <p:spPr>
              <a:xfrm>
                <a:off x="3594559" y="1900060"/>
                <a:ext cx="312796" cy="31486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91" name="椭圆 90">
                <a:extLst>
                  <a:ext uri="{FF2B5EF4-FFF2-40B4-BE49-F238E27FC236}">
                    <a16:creationId xmlns:a16="http://schemas.microsoft.com/office/drawing/2014/main" id="{EDE69081-5493-46E1-920E-3FA2DBF7E7D8}"/>
                  </a:ext>
                </a:extLst>
              </p:cNvPr>
              <p:cNvSpPr/>
              <p:nvPr/>
            </p:nvSpPr>
            <p:spPr>
              <a:xfrm>
                <a:off x="3591599" y="2550796"/>
                <a:ext cx="312796" cy="314862"/>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92" name="椭圆 91">
                <a:extLst>
                  <a:ext uri="{FF2B5EF4-FFF2-40B4-BE49-F238E27FC236}">
                    <a16:creationId xmlns:a16="http://schemas.microsoft.com/office/drawing/2014/main" id="{662AF53A-DF35-432C-B9FF-E2A970F2DB3F}"/>
                  </a:ext>
                </a:extLst>
              </p:cNvPr>
              <p:cNvSpPr/>
              <p:nvPr/>
            </p:nvSpPr>
            <p:spPr>
              <a:xfrm>
                <a:off x="4498003" y="2158546"/>
                <a:ext cx="312796" cy="31486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93" name="椭圆 92">
                <a:extLst>
                  <a:ext uri="{FF2B5EF4-FFF2-40B4-BE49-F238E27FC236}">
                    <a16:creationId xmlns:a16="http://schemas.microsoft.com/office/drawing/2014/main" id="{1E635279-4967-4FC2-8B3E-24E7F6B384A0}"/>
                  </a:ext>
                </a:extLst>
              </p:cNvPr>
              <p:cNvSpPr/>
              <p:nvPr/>
            </p:nvSpPr>
            <p:spPr>
              <a:xfrm>
                <a:off x="4498003" y="2830294"/>
                <a:ext cx="312796" cy="314862"/>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cxnSp>
            <p:nvCxnSpPr>
              <p:cNvPr id="94" name="直接连接符 93">
                <a:extLst>
                  <a:ext uri="{FF2B5EF4-FFF2-40B4-BE49-F238E27FC236}">
                    <a16:creationId xmlns:a16="http://schemas.microsoft.com/office/drawing/2014/main" id="{B9CF496A-CDA0-4D0C-B97C-7AE14938799D}"/>
                  </a:ext>
                </a:extLst>
              </p:cNvPr>
              <p:cNvCxnSpPr>
                <a:cxnSpLocks/>
                <a:stCxn id="90" idx="6"/>
                <a:endCxn id="89" idx="2"/>
              </p:cNvCxnSpPr>
              <p:nvPr/>
            </p:nvCxnSpPr>
            <p:spPr>
              <a:xfrm flipV="1">
                <a:off x="3907355" y="1646472"/>
                <a:ext cx="590648" cy="411019"/>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5" name="直接连接符 94">
                <a:extLst>
                  <a:ext uri="{FF2B5EF4-FFF2-40B4-BE49-F238E27FC236}">
                    <a16:creationId xmlns:a16="http://schemas.microsoft.com/office/drawing/2014/main" id="{0015FD60-5EFA-440E-BD50-F74280D07D93}"/>
                  </a:ext>
                </a:extLst>
              </p:cNvPr>
              <p:cNvCxnSpPr>
                <a:cxnSpLocks/>
                <a:stCxn id="91" idx="6"/>
                <a:endCxn id="92" idx="2"/>
              </p:cNvCxnSpPr>
              <p:nvPr/>
            </p:nvCxnSpPr>
            <p:spPr>
              <a:xfrm flipV="1">
                <a:off x="3904395" y="2315977"/>
                <a:ext cx="593608" cy="39225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
            <p:nvSpPr>
              <p:cNvPr id="96" name="文本框 95">
                <a:extLst>
                  <a:ext uri="{FF2B5EF4-FFF2-40B4-BE49-F238E27FC236}">
                    <a16:creationId xmlns:a16="http://schemas.microsoft.com/office/drawing/2014/main" id="{3D5B1410-55A7-4EC2-8AD9-C935BE19392B}"/>
                  </a:ext>
                </a:extLst>
              </p:cNvPr>
              <p:cNvSpPr txBox="1"/>
              <p:nvPr/>
            </p:nvSpPr>
            <p:spPr>
              <a:xfrm>
                <a:off x="4022503" y="1790952"/>
                <a:ext cx="553565" cy="400110"/>
              </a:xfrm>
              <a:prstGeom prst="rect">
                <a:avLst/>
              </a:prstGeom>
              <a:noFill/>
            </p:spPr>
            <p:txBody>
              <a:bodyPr wrap="square" rtlCol="0">
                <a:spAutoFit/>
              </a:bodyPr>
              <a:lstStyle/>
              <a:p>
                <a:r>
                  <a:rPr lang="en-US" sz="2000" dirty="0"/>
                  <a:t>s2</a:t>
                </a:r>
              </a:p>
            </p:txBody>
          </p:sp>
          <p:sp>
            <p:nvSpPr>
              <p:cNvPr id="97" name="文本框 96">
                <a:extLst>
                  <a:ext uri="{FF2B5EF4-FFF2-40B4-BE49-F238E27FC236}">
                    <a16:creationId xmlns:a16="http://schemas.microsoft.com/office/drawing/2014/main" id="{0084AFB8-AACD-4638-B0F0-E3F3E593340D}"/>
                  </a:ext>
                </a:extLst>
              </p:cNvPr>
              <p:cNvSpPr txBox="1"/>
              <p:nvPr/>
            </p:nvSpPr>
            <p:spPr>
              <a:xfrm>
                <a:off x="4035034" y="2436742"/>
                <a:ext cx="440711" cy="400110"/>
              </a:xfrm>
              <a:prstGeom prst="rect">
                <a:avLst/>
              </a:prstGeom>
              <a:noFill/>
            </p:spPr>
            <p:txBody>
              <a:bodyPr wrap="square" rtlCol="0">
                <a:spAutoFit/>
              </a:bodyPr>
              <a:lstStyle/>
              <a:p>
                <a:r>
                  <a:rPr lang="en-US" sz="2000" dirty="0"/>
                  <a:t>s3</a:t>
                </a:r>
              </a:p>
            </p:txBody>
          </p:sp>
        </p:grpSp>
        <p:sp>
          <p:nvSpPr>
            <p:cNvPr id="110" name="文本框 109">
              <a:extLst>
                <a:ext uri="{FF2B5EF4-FFF2-40B4-BE49-F238E27FC236}">
                  <a16:creationId xmlns:a16="http://schemas.microsoft.com/office/drawing/2014/main" id="{3A0C04AB-5409-432F-89B3-6BD122FF01D4}"/>
                </a:ext>
              </a:extLst>
            </p:cNvPr>
            <p:cNvSpPr txBox="1"/>
            <p:nvPr/>
          </p:nvSpPr>
          <p:spPr>
            <a:xfrm>
              <a:off x="4235366" y="3632044"/>
              <a:ext cx="1568143" cy="338554"/>
            </a:xfrm>
            <a:prstGeom prst="rect">
              <a:avLst/>
            </a:prstGeom>
            <a:noFill/>
          </p:spPr>
          <p:txBody>
            <a:bodyPr wrap="square" rtlCol="0">
              <a:spAutoFit/>
            </a:bodyPr>
            <a:lstStyle/>
            <a:p>
              <a:r>
                <a:rPr lang="en-US" sz="1600" dirty="0"/>
                <a:t>Video frame k+2</a:t>
              </a:r>
            </a:p>
          </p:txBody>
        </p:sp>
      </p:grpSp>
      <p:sp>
        <p:nvSpPr>
          <p:cNvPr id="114" name="灯片编号占位符 113">
            <a:extLst>
              <a:ext uri="{FF2B5EF4-FFF2-40B4-BE49-F238E27FC236}">
                <a16:creationId xmlns:a16="http://schemas.microsoft.com/office/drawing/2014/main" id="{0FACE396-8955-4A45-AF1C-645746B7F1C8}"/>
              </a:ext>
            </a:extLst>
          </p:cNvPr>
          <p:cNvSpPr>
            <a:spLocks noGrp="1"/>
          </p:cNvSpPr>
          <p:nvPr>
            <p:ph type="sldNum" sz="quarter" idx="12"/>
          </p:nvPr>
        </p:nvSpPr>
        <p:spPr/>
        <p:txBody>
          <a:bodyPr/>
          <a:lstStyle/>
          <a:p>
            <a:fld id="{E28968F2-E780-458E-BEC0-AED72E8C9DF0}" type="slidenum">
              <a:rPr lang="en-US" smtClean="0"/>
              <a:pPr/>
              <a:t>15</a:t>
            </a:fld>
            <a:r>
              <a:rPr lang="en-US"/>
              <a:t>/17</a:t>
            </a:r>
            <a:endParaRPr lang="en-US" dirty="0"/>
          </a:p>
        </p:txBody>
      </p:sp>
    </p:spTree>
    <p:extLst>
      <p:ext uri="{BB962C8B-B14F-4D97-AF65-F5344CB8AC3E}">
        <p14:creationId xmlns:p14="http://schemas.microsoft.com/office/powerpoint/2010/main" val="135483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107"/>
                                        </p:tgtEl>
                                        <p:attrNameLst>
                                          <p:attrName>style.visibility</p:attrName>
                                        </p:attrNameLst>
                                      </p:cBhvr>
                                      <p:to>
                                        <p:strVal val="visible"/>
                                      </p:to>
                                    </p:set>
                                    <p:animEffect transition="in" filter="fade">
                                      <p:cBhvr>
                                        <p:cTn id="11" dur="500"/>
                                        <p:tgtEl>
                                          <p:spTgt spid="10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12"/>
                                        </p:tgtEl>
                                        <p:attrNameLst>
                                          <p:attrName>style.visibility</p:attrName>
                                        </p:attrNameLst>
                                      </p:cBhvr>
                                      <p:to>
                                        <p:strVal val="visible"/>
                                      </p:to>
                                    </p:set>
                                    <p:animEffect transition="in" filter="fade">
                                      <p:cBhvr>
                                        <p:cTn id="16" dur="500"/>
                                        <p:tgtEl>
                                          <p:spTgt spid="11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1"/>
                                        </p:tgtEl>
                                        <p:attrNameLst>
                                          <p:attrName>style.visibility</p:attrName>
                                        </p:attrNameLst>
                                      </p:cBhvr>
                                      <p:to>
                                        <p:strVal val="visible"/>
                                      </p:to>
                                    </p:set>
                                    <p:animEffect transition="in" filter="fade">
                                      <p:cBhvr>
                                        <p:cTn id="21" dur="500"/>
                                        <p:tgtEl>
                                          <p:spTgt spid="101"/>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1"/>
                                        </p:tgtEl>
                                        <p:attrNameLst>
                                          <p:attrName>style.visibility</p:attrName>
                                        </p:attrNameLst>
                                      </p:cBhvr>
                                      <p:to>
                                        <p:strVal val="visible"/>
                                      </p:to>
                                    </p:set>
                                    <p:animEffect transition="in" filter="fade">
                                      <p:cBhvr>
                                        <p:cTn id="26" dur="500"/>
                                        <p:tgtEl>
                                          <p:spTgt spid="111"/>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2"/>
                                        </p:tgtEl>
                                        <p:attrNameLst>
                                          <p:attrName>style.visibility</p:attrName>
                                        </p:attrNameLst>
                                      </p:cBhvr>
                                      <p:to>
                                        <p:strVal val="visible"/>
                                      </p:to>
                                    </p:set>
                                    <p:animEffect transition="in" filter="fade">
                                      <p:cBhvr>
                                        <p:cTn id="31" dur="500"/>
                                        <p:tgtEl>
                                          <p:spTgt spid="102"/>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67"/>
                                        </p:tgtEl>
                                        <p:attrNameLst>
                                          <p:attrName>style.visibility</p:attrName>
                                        </p:attrNameLst>
                                      </p:cBhvr>
                                      <p:to>
                                        <p:strVal val="visible"/>
                                      </p:to>
                                    </p:set>
                                    <p:animEffect transition="in" filter="fade">
                                      <p:cBhvr>
                                        <p:cTn id="36" dur="500"/>
                                        <p:tgtEl>
                                          <p:spTgt spid="6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0" end="0"/>
                                            </p:txEl>
                                          </p:spTgt>
                                        </p:tgtEl>
                                        <p:attrNameLst>
                                          <p:attrName>style.visibility</p:attrName>
                                        </p:attrNameLst>
                                      </p:cBhvr>
                                      <p:to>
                                        <p:strVal val="visible"/>
                                      </p:to>
                                    </p:set>
                                    <p:animEffect transition="in" filter="fade">
                                      <p:cBhvr>
                                        <p:cTn id="41" dur="500"/>
                                        <p:tgtEl>
                                          <p:spTgt spid="3">
                                            <p:txEl>
                                              <p:pRg st="0" end="0"/>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06"/>
                                        </p:tgtEl>
                                        <p:attrNameLst>
                                          <p:attrName>style.visibility</p:attrName>
                                        </p:attrNameLst>
                                      </p:cBhvr>
                                      <p:to>
                                        <p:strVal val="visible"/>
                                      </p:to>
                                    </p:set>
                                    <p:animEffect transition="in" filter="fade">
                                      <p:cBhvr>
                                        <p:cTn id="46" dur="500"/>
                                        <p:tgtEl>
                                          <p:spTgt spid="106"/>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1" end="1"/>
                                            </p:txEl>
                                          </p:spTgt>
                                        </p:tgtEl>
                                        <p:attrNameLst>
                                          <p:attrName>style.visibility</p:attrName>
                                        </p:attrNameLst>
                                      </p:cBhvr>
                                      <p:to>
                                        <p:strVal val="visible"/>
                                      </p:to>
                                    </p:set>
                                    <p:animEffect transition="in" filter="fade">
                                      <p:cBhvr>
                                        <p:cTn id="51"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2C897B8-1FCD-4139-A835-B025E315128E}"/>
              </a:ext>
            </a:extLst>
          </p:cNvPr>
          <p:cNvSpPr>
            <a:spLocks noGrp="1"/>
          </p:cNvSpPr>
          <p:nvPr>
            <p:ph type="title"/>
          </p:nvPr>
        </p:nvSpPr>
        <p:spPr/>
        <p:txBody>
          <a:bodyPr/>
          <a:lstStyle/>
          <a:p>
            <a:r>
              <a:rPr lang="en-US" dirty="0"/>
              <a:t>Wrap up</a:t>
            </a:r>
          </a:p>
        </p:txBody>
      </p:sp>
      <p:sp>
        <p:nvSpPr>
          <p:cNvPr id="3" name="内容占位符 2">
            <a:extLst>
              <a:ext uri="{FF2B5EF4-FFF2-40B4-BE49-F238E27FC236}">
                <a16:creationId xmlns:a16="http://schemas.microsoft.com/office/drawing/2014/main" id="{C1BD0437-B37D-4444-A487-44B4C77FFD97}"/>
              </a:ext>
            </a:extLst>
          </p:cNvPr>
          <p:cNvSpPr>
            <a:spLocks noGrp="1"/>
          </p:cNvSpPr>
          <p:nvPr>
            <p:ph idx="1"/>
          </p:nvPr>
        </p:nvSpPr>
        <p:spPr>
          <a:xfrm>
            <a:off x="838200" y="1601406"/>
            <a:ext cx="5257800" cy="4575557"/>
          </a:xfrm>
        </p:spPr>
        <p:txBody>
          <a:bodyPr/>
          <a:lstStyle/>
          <a:p>
            <a:pPr marL="0" indent="0">
              <a:buNone/>
            </a:pPr>
            <a:r>
              <a:rPr lang="en-US" b="1" dirty="0"/>
              <a:t>Conclusion</a:t>
            </a:r>
          </a:p>
          <a:p>
            <a:r>
              <a:rPr lang="en-US" dirty="0"/>
              <a:t>Deep features are more robust and discriminative</a:t>
            </a:r>
          </a:p>
          <a:p>
            <a:endParaRPr lang="en-US" dirty="0"/>
          </a:p>
          <a:p>
            <a:r>
              <a:rPr lang="en-US" dirty="0"/>
              <a:t>Spatial info didn’t provide robustness as expected due to sensing noise. </a:t>
            </a:r>
          </a:p>
        </p:txBody>
      </p:sp>
      <p:sp>
        <p:nvSpPr>
          <p:cNvPr id="4" name="日期占位符 3">
            <a:extLst>
              <a:ext uri="{FF2B5EF4-FFF2-40B4-BE49-F238E27FC236}">
                <a16:creationId xmlns:a16="http://schemas.microsoft.com/office/drawing/2014/main" id="{E4124BE1-169C-4FEC-8EE3-A81893965217}"/>
              </a:ext>
            </a:extLst>
          </p:cNvPr>
          <p:cNvSpPr>
            <a:spLocks noGrp="1"/>
          </p:cNvSpPr>
          <p:nvPr>
            <p:ph type="dt" sz="half" idx="10"/>
          </p:nvPr>
        </p:nvSpPr>
        <p:spPr/>
        <p:txBody>
          <a:bodyPr/>
          <a:lstStyle/>
          <a:p>
            <a:fld id="{7DB60822-AC84-4559-9C79-DF6B2A0D679F}" type="datetime1">
              <a:rPr lang="en-US" smtClean="0"/>
              <a:t>6/21/2019</a:t>
            </a:fld>
            <a:endParaRPr lang="en-US"/>
          </a:p>
        </p:txBody>
      </p:sp>
      <p:sp>
        <p:nvSpPr>
          <p:cNvPr id="5" name="页脚占位符 4">
            <a:extLst>
              <a:ext uri="{FF2B5EF4-FFF2-40B4-BE49-F238E27FC236}">
                <a16:creationId xmlns:a16="http://schemas.microsoft.com/office/drawing/2014/main" id="{741DA699-1564-41FC-8FE4-DB264EB74897}"/>
              </a:ext>
            </a:extLst>
          </p:cNvPr>
          <p:cNvSpPr>
            <a:spLocks noGrp="1"/>
          </p:cNvSpPr>
          <p:nvPr>
            <p:ph type="ftr" sz="quarter" idx="11"/>
          </p:nvPr>
        </p:nvSpPr>
        <p:spPr/>
        <p:txBody>
          <a:bodyPr/>
          <a:lstStyle/>
          <a:p>
            <a:r>
              <a:rPr lang="en-US"/>
              <a:t>Hansi Liu</a:t>
            </a:r>
            <a:endParaRPr lang="en-US" dirty="0"/>
          </a:p>
        </p:txBody>
      </p:sp>
      <p:sp>
        <p:nvSpPr>
          <p:cNvPr id="8" name="内容占位符 2">
            <a:extLst>
              <a:ext uri="{FF2B5EF4-FFF2-40B4-BE49-F238E27FC236}">
                <a16:creationId xmlns:a16="http://schemas.microsoft.com/office/drawing/2014/main" id="{55157F26-739D-4F8E-B334-510D557EA0B7}"/>
              </a:ext>
            </a:extLst>
          </p:cNvPr>
          <p:cNvSpPr txBox="1">
            <a:spLocks/>
          </p:cNvSpPr>
          <p:nvPr/>
        </p:nvSpPr>
        <p:spPr>
          <a:xfrm>
            <a:off x="6462251" y="1601405"/>
            <a:ext cx="5257800" cy="457555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b="1" dirty="0"/>
              <a:t>Future work</a:t>
            </a:r>
          </a:p>
          <a:p>
            <a:r>
              <a:rPr lang="en-US" dirty="0"/>
              <a:t>Scale it up</a:t>
            </a:r>
          </a:p>
          <a:p>
            <a:pPr lvl="1"/>
            <a:r>
              <a:rPr lang="en-US" dirty="0"/>
              <a:t>More than 2 vehicles</a:t>
            </a:r>
          </a:p>
          <a:p>
            <a:pPr lvl="1"/>
            <a:r>
              <a:rPr lang="en-US" dirty="0"/>
              <a:t>1-to-many communication</a:t>
            </a:r>
          </a:p>
          <a:p>
            <a:endParaRPr lang="en-US" dirty="0"/>
          </a:p>
          <a:p>
            <a:r>
              <a:rPr lang="en-US" dirty="0"/>
              <a:t>Drive it around</a:t>
            </a:r>
          </a:p>
          <a:p>
            <a:pPr lvl="1"/>
            <a:r>
              <a:rPr lang="en-US" dirty="0"/>
              <a:t>Varying relative positions</a:t>
            </a:r>
          </a:p>
          <a:p>
            <a:pPr lvl="1"/>
            <a:r>
              <a:rPr lang="en-US" dirty="0"/>
              <a:t>Curvy lanes</a:t>
            </a:r>
          </a:p>
          <a:p>
            <a:pPr lvl="1"/>
            <a:r>
              <a:rPr lang="en-US" dirty="0"/>
              <a:t>Varying number of lanes</a:t>
            </a:r>
          </a:p>
        </p:txBody>
      </p:sp>
      <p:sp>
        <p:nvSpPr>
          <p:cNvPr id="9" name="灯片编号占位符 8">
            <a:extLst>
              <a:ext uri="{FF2B5EF4-FFF2-40B4-BE49-F238E27FC236}">
                <a16:creationId xmlns:a16="http://schemas.microsoft.com/office/drawing/2014/main" id="{DC817AC8-5134-494F-A9C6-08DFADBE723B}"/>
              </a:ext>
            </a:extLst>
          </p:cNvPr>
          <p:cNvSpPr>
            <a:spLocks noGrp="1"/>
          </p:cNvSpPr>
          <p:nvPr>
            <p:ph type="sldNum" sz="quarter" idx="12"/>
          </p:nvPr>
        </p:nvSpPr>
        <p:spPr/>
        <p:txBody>
          <a:bodyPr/>
          <a:lstStyle/>
          <a:p>
            <a:fld id="{E28968F2-E780-458E-BEC0-AED72E8C9DF0}" type="slidenum">
              <a:rPr lang="en-US" smtClean="0"/>
              <a:pPr/>
              <a:t>16</a:t>
            </a:fld>
            <a:r>
              <a:rPr lang="en-US"/>
              <a:t>/17</a:t>
            </a:r>
            <a:endParaRPr lang="en-US" dirty="0"/>
          </a:p>
        </p:txBody>
      </p:sp>
    </p:spTree>
    <p:extLst>
      <p:ext uri="{BB962C8B-B14F-4D97-AF65-F5344CB8AC3E}">
        <p14:creationId xmlns:p14="http://schemas.microsoft.com/office/powerpoint/2010/main" val="13736625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0A8C6C9-A121-4A93-A97B-4C7412A81850}"/>
              </a:ext>
            </a:extLst>
          </p:cNvPr>
          <p:cNvSpPr>
            <a:spLocks noGrp="1"/>
          </p:cNvSpPr>
          <p:nvPr>
            <p:ph type="title"/>
          </p:nvPr>
        </p:nvSpPr>
        <p:spPr>
          <a:xfrm>
            <a:off x="838200" y="1907263"/>
            <a:ext cx="10515600" cy="877551"/>
          </a:xfrm>
        </p:spPr>
        <p:txBody>
          <a:bodyPr/>
          <a:lstStyle/>
          <a:p>
            <a:pPr algn="ctr"/>
            <a:r>
              <a:rPr lang="en-US" dirty="0"/>
              <a:t>Thank You</a:t>
            </a:r>
          </a:p>
        </p:txBody>
      </p:sp>
      <p:sp>
        <p:nvSpPr>
          <p:cNvPr id="3" name="内容占位符 2">
            <a:extLst>
              <a:ext uri="{FF2B5EF4-FFF2-40B4-BE49-F238E27FC236}">
                <a16:creationId xmlns:a16="http://schemas.microsoft.com/office/drawing/2014/main" id="{33C47613-E306-4D7E-96F3-0CDCEE4EBBAC}"/>
              </a:ext>
            </a:extLst>
          </p:cNvPr>
          <p:cNvSpPr>
            <a:spLocks noGrp="1"/>
          </p:cNvSpPr>
          <p:nvPr>
            <p:ph idx="1"/>
          </p:nvPr>
        </p:nvSpPr>
        <p:spPr>
          <a:xfrm>
            <a:off x="838200" y="3384487"/>
            <a:ext cx="10515600" cy="2079053"/>
          </a:xfrm>
        </p:spPr>
        <p:txBody>
          <a:bodyPr>
            <a:normAutofit/>
          </a:bodyPr>
          <a:lstStyle/>
          <a:p>
            <a:pPr marL="0" indent="0" algn="ctr">
              <a:buNone/>
            </a:pPr>
            <a:r>
              <a:rPr lang="en-US" dirty="0"/>
              <a:t>Hansi </a:t>
            </a:r>
            <a:r>
              <a:rPr lang="en-US" altLang="zh-CN" dirty="0"/>
              <a:t>Liu</a:t>
            </a:r>
          </a:p>
          <a:p>
            <a:pPr marL="0" indent="0" algn="ctr">
              <a:buNone/>
            </a:pPr>
            <a:r>
              <a:rPr lang="en-US" dirty="0"/>
              <a:t>WINLAB, Rutgers University</a:t>
            </a:r>
          </a:p>
          <a:p>
            <a:pPr marL="0" indent="0" algn="ctr">
              <a:buNone/>
            </a:pPr>
            <a:r>
              <a:rPr lang="en-US" dirty="0"/>
              <a:t>hansiiii@winlab.rutgers.edu</a:t>
            </a:r>
          </a:p>
        </p:txBody>
      </p:sp>
      <p:sp>
        <p:nvSpPr>
          <p:cNvPr id="4" name="日期占位符 3">
            <a:extLst>
              <a:ext uri="{FF2B5EF4-FFF2-40B4-BE49-F238E27FC236}">
                <a16:creationId xmlns:a16="http://schemas.microsoft.com/office/drawing/2014/main" id="{CD2689A4-1249-445E-8677-0BD6151347C0}"/>
              </a:ext>
            </a:extLst>
          </p:cNvPr>
          <p:cNvSpPr>
            <a:spLocks noGrp="1"/>
          </p:cNvSpPr>
          <p:nvPr>
            <p:ph type="dt" sz="half" idx="10"/>
          </p:nvPr>
        </p:nvSpPr>
        <p:spPr/>
        <p:txBody>
          <a:bodyPr/>
          <a:lstStyle/>
          <a:p>
            <a:fld id="{E86805E0-3D6E-4958-AA2B-94A94C09EA1F}" type="datetime1">
              <a:rPr lang="en-US" smtClean="0"/>
              <a:t>6/21/2019</a:t>
            </a:fld>
            <a:endParaRPr lang="en-US"/>
          </a:p>
        </p:txBody>
      </p:sp>
      <p:sp>
        <p:nvSpPr>
          <p:cNvPr id="5" name="页脚占位符 4">
            <a:extLst>
              <a:ext uri="{FF2B5EF4-FFF2-40B4-BE49-F238E27FC236}">
                <a16:creationId xmlns:a16="http://schemas.microsoft.com/office/drawing/2014/main" id="{4E837C2A-D3DB-439F-9776-D911181846A1}"/>
              </a:ext>
            </a:extLst>
          </p:cNvPr>
          <p:cNvSpPr>
            <a:spLocks noGrp="1"/>
          </p:cNvSpPr>
          <p:nvPr>
            <p:ph type="ftr" sz="quarter" idx="11"/>
          </p:nvPr>
        </p:nvSpPr>
        <p:spPr/>
        <p:txBody>
          <a:bodyPr/>
          <a:lstStyle/>
          <a:p>
            <a:r>
              <a:rPr lang="en-US"/>
              <a:t>Hansi Liu</a:t>
            </a:r>
            <a:endParaRPr lang="en-US" dirty="0"/>
          </a:p>
        </p:txBody>
      </p:sp>
      <p:sp>
        <p:nvSpPr>
          <p:cNvPr id="8" name="灯片编号占位符 7">
            <a:extLst>
              <a:ext uri="{FF2B5EF4-FFF2-40B4-BE49-F238E27FC236}">
                <a16:creationId xmlns:a16="http://schemas.microsoft.com/office/drawing/2014/main" id="{18FE4753-5586-4718-80C8-89C781D2099F}"/>
              </a:ext>
            </a:extLst>
          </p:cNvPr>
          <p:cNvSpPr>
            <a:spLocks noGrp="1"/>
          </p:cNvSpPr>
          <p:nvPr>
            <p:ph type="sldNum" sz="quarter" idx="12"/>
          </p:nvPr>
        </p:nvSpPr>
        <p:spPr/>
        <p:txBody>
          <a:bodyPr/>
          <a:lstStyle/>
          <a:p>
            <a:fld id="{E28968F2-E780-458E-BEC0-AED72E8C9DF0}" type="slidenum">
              <a:rPr lang="en-US" smtClean="0"/>
              <a:pPr/>
              <a:t>17</a:t>
            </a:fld>
            <a:r>
              <a:rPr lang="en-US"/>
              <a:t>/17</a:t>
            </a:r>
            <a:endParaRPr lang="en-US" dirty="0"/>
          </a:p>
        </p:txBody>
      </p:sp>
    </p:spTree>
    <p:extLst>
      <p:ext uri="{BB962C8B-B14F-4D97-AF65-F5344CB8AC3E}">
        <p14:creationId xmlns:p14="http://schemas.microsoft.com/office/powerpoint/2010/main" val="371068020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32C565F-D6B1-4C74-8ABE-B6CBB469AFD8}"/>
              </a:ext>
            </a:extLst>
          </p:cNvPr>
          <p:cNvSpPr>
            <a:spLocks noGrp="1"/>
          </p:cNvSpPr>
          <p:nvPr>
            <p:ph type="title"/>
          </p:nvPr>
        </p:nvSpPr>
        <p:spPr/>
        <p:txBody>
          <a:bodyPr/>
          <a:lstStyle/>
          <a:p>
            <a:r>
              <a:rPr lang="en-US" dirty="0"/>
              <a:t>Perception Generation</a:t>
            </a:r>
          </a:p>
        </p:txBody>
      </p:sp>
      <p:sp>
        <p:nvSpPr>
          <p:cNvPr id="3" name="内容占位符 2">
            <a:extLst>
              <a:ext uri="{FF2B5EF4-FFF2-40B4-BE49-F238E27FC236}">
                <a16:creationId xmlns:a16="http://schemas.microsoft.com/office/drawing/2014/main" id="{12A84D62-EC01-4DFB-8A14-8E4C62AAC2E5}"/>
              </a:ext>
            </a:extLst>
          </p:cNvPr>
          <p:cNvSpPr>
            <a:spLocks noGrp="1"/>
          </p:cNvSpPr>
          <p:nvPr>
            <p:ph idx="1"/>
          </p:nvPr>
        </p:nvSpPr>
        <p:spPr>
          <a:xfrm>
            <a:off x="838200" y="1601406"/>
            <a:ext cx="3638107" cy="4575557"/>
          </a:xfrm>
        </p:spPr>
        <p:txBody>
          <a:bodyPr>
            <a:normAutofit/>
          </a:bodyPr>
          <a:lstStyle/>
          <a:p>
            <a:r>
              <a:rPr lang="en-US" dirty="0"/>
              <a:t>Vehicle detection</a:t>
            </a:r>
          </a:p>
          <a:p>
            <a:pPr lvl="1"/>
            <a:r>
              <a:rPr lang="en-US" dirty="0"/>
              <a:t>YOLO: pre-trained deep neural network</a:t>
            </a:r>
          </a:p>
          <a:p>
            <a:endParaRPr lang="en-US" dirty="0"/>
          </a:p>
          <a:p>
            <a:r>
              <a:rPr lang="en-US" dirty="0"/>
              <a:t>Lane level position determination </a:t>
            </a:r>
          </a:p>
          <a:p>
            <a:pPr lvl="1"/>
            <a:r>
              <a:rPr lang="en-US" dirty="0"/>
              <a:t>Distance between bounding box corner and lane marker</a:t>
            </a:r>
          </a:p>
        </p:txBody>
      </p:sp>
      <p:sp>
        <p:nvSpPr>
          <p:cNvPr id="4" name="日期占位符 3">
            <a:extLst>
              <a:ext uri="{FF2B5EF4-FFF2-40B4-BE49-F238E27FC236}">
                <a16:creationId xmlns:a16="http://schemas.microsoft.com/office/drawing/2014/main" id="{37F51E47-EC2E-4A93-8E04-460CDB468E10}"/>
              </a:ext>
            </a:extLst>
          </p:cNvPr>
          <p:cNvSpPr>
            <a:spLocks noGrp="1"/>
          </p:cNvSpPr>
          <p:nvPr>
            <p:ph type="dt" sz="half" idx="10"/>
          </p:nvPr>
        </p:nvSpPr>
        <p:spPr/>
        <p:txBody>
          <a:bodyPr/>
          <a:lstStyle/>
          <a:p>
            <a:fld id="{B8489676-5C38-41C3-852D-0C61F727FC58}" type="datetime1">
              <a:rPr lang="en-US" smtClean="0"/>
              <a:t>6/21/2019</a:t>
            </a:fld>
            <a:endParaRPr lang="en-US"/>
          </a:p>
        </p:txBody>
      </p:sp>
      <p:sp>
        <p:nvSpPr>
          <p:cNvPr id="5" name="页脚占位符 4">
            <a:extLst>
              <a:ext uri="{FF2B5EF4-FFF2-40B4-BE49-F238E27FC236}">
                <a16:creationId xmlns:a16="http://schemas.microsoft.com/office/drawing/2014/main" id="{D6247672-EA48-4413-B67A-B2393E391F83}"/>
              </a:ext>
            </a:extLst>
          </p:cNvPr>
          <p:cNvSpPr>
            <a:spLocks noGrp="1"/>
          </p:cNvSpPr>
          <p:nvPr>
            <p:ph type="ftr" sz="quarter" idx="11"/>
          </p:nvPr>
        </p:nvSpPr>
        <p:spPr/>
        <p:txBody>
          <a:bodyPr/>
          <a:lstStyle/>
          <a:p>
            <a:r>
              <a:rPr lang="en-US"/>
              <a:t>Hansi Liu</a:t>
            </a:r>
            <a:endParaRPr lang="en-US" dirty="0"/>
          </a:p>
        </p:txBody>
      </p:sp>
      <p:pic>
        <p:nvPicPr>
          <p:cNvPr id="8" name="图片 7">
            <a:extLst>
              <a:ext uri="{FF2B5EF4-FFF2-40B4-BE49-F238E27FC236}">
                <a16:creationId xmlns:a16="http://schemas.microsoft.com/office/drawing/2014/main" id="{20647B88-BF3C-4BF3-895D-0C74876041FC}"/>
              </a:ext>
            </a:extLst>
          </p:cNvPr>
          <p:cNvPicPr>
            <a:picLocks noChangeAspect="1"/>
          </p:cNvPicPr>
          <p:nvPr/>
        </p:nvPicPr>
        <p:blipFill rotWithShape="1">
          <a:blip r:embed="rId3">
            <a:extLst>
              <a:ext uri="{28A0092B-C50C-407E-A947-70E740481C1C}">
                <a14:useLocalDpi xmlns:a14="http://schemas.microsoft.com/office/drawing/2010/main" val="0"/>
              </a:ext>
            </a:extLst>
          </a:blip>
          <a:srcRect l="2075" t="3901" b="3075"/>
          <a:stretch/>
        </p:blipFill>
        <p:spPr>
          <a:xfrm>
            <a:off x="4526367" y="1601406"/>
            <a:ext cx="7254065" cy="4134609"/>
          </a:xfrm>
          <a:prstGeom prst="rect">
            <a:avLst/>
          </a:prstGeom>
        </p:spPr>
      </p:pic>
      <p:cxnSp>
        <p:nvCxnSpPr>
          <p:cNvPr id="9" name="直接箭头连接符 8">
            <a:extLst>
              <a:ext uri="{FF2B5EF4-FFF2-40B4-BE49-F238E27FC236}">
                <a16:creationId xmlns:a16="http://schemas.microsoft.com/office/drawing/2014/main" id="{27187244-BD8D-47D4-9CD1-BF842312FF83}"/>
              </a:ext>
            </a:extLst>
          </p:cNvPr>
          <p:cNvCxnSpPr>
            <a:cxnSpLocks/>
          </p:cNvCxnSpPr>
          <p:nvPr/>
        </p:nvCxnSpPr>
        <p:spPr>
          <a:xfrm>
            <a:off x="6868633" y="3870251"/>
            <a:ext cx="340241" cy="552893"/>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0" name="直接箭头连接符 9">
            <a:extLst>
              <a:ext uri="{FF2B5EF4-FFF2-40B4-BE49-F238E27FC236}">
                <a16:creationId xmlns:a16="http://schemas.microsoft.com/office/drawing/2014/main" id="{C0EA419F-7F66-4755-8A66-D405F28C8A7D}"/>
              </a:ext>
            </a:extLst>
          </p:cNvPr>
          <p:cNvCxnSpPr>
            <a:cxnSpLocks/>
          </p:cNvCxnSpPr>
          <p:nvPr/>
        </p:nvCxnSpPr>
        <p:spPr>
          <a:xfrm>
            <a:off x="5996763" y="3668710"/>
            <a:ext cx="680484" cy="1147839"/>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4" name="直接箭头连接符 13">
            <a:extLst>
              <a:ext uri="{FF2B5EF4-FFF2-40B4-BE49-F238E27FC236}">
                <a16:creationId xmlns:a16="http://schemas.microsoft.com/office/drawing/2014/main" id="{6E922AFE-9E34-4B75-B3EC-AE2925678C69}"/>
              </a:ext>
            </a:extLst>
          </p:cNvPr>
          <p:cNvCxnSpPr>
            <a:cxnSpLocks/>
          </p:cNvCxnSpPr>
          <p:nvPr/>
        </p:nvCxnSpPr>
        <p:spPr>
          <a:xfrm flipH="1">
            <a:off x="9898912" y="4529470"/>
            <a:ext cx="202018" cy="287079"/>
          </a:xfrm>
          <a:prstGeom prst="straightConnector1">
            <a:avLst/>
          </a:prstGeom>
          <a:ln>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6" name="灯片编号占位符 5">
            <a:extLst>
              <a:ext uri="{FF2B5EF4-FFF2-40B4-BE49-F238E27FC236}">
                <a16:creationId xmlns:a16="http://schemas.microsoft.com/office/drawing/2014/main" id="{53518A18-7205-493A-B657-E09D8D734480}"/>
              </a:ext>
            </a:extLst>
          </p:cNvPr>
          <p:cNvSpPr>
            <a:spLocks noGrp="1"/>
          </p:cNvSpPr>
          <p:nvPr>
            <p:ph type="sldNum" sz="quarter" idx="12"/>
          </p:nvPr>
        </p:nvSpPr>
        <p:spPr/>
        <p:txBody>
          <a:bodyPr/>
          <a:lstStyle/>
          <a:p>
            <a:fld id="{E28968F2-E780-458E-BEC0-AED72E8C9DF0}" type="slidenum">
              <a:rPr lang="en-US" smtClean="0"/>
              <a:pPr/>
              <a:t>18</a:t>
            </a:fld>
            <a:r>
              <a:rPr lang="en-US"/>
              <a:t>/17</a:t>
            </a:r>
            <a:endParaRPr lang="en-US" dirty="0"/>
          </a:p>
        </p:txBody>
      </p:sp>
    </p:spTree>
    <p:extLst>
      <p:ext uri="{BB962C8B-B14F-4D97-AF65-F5344CB8AC3E}">
        <p14:creationId xmlns:p14="http://schemas.microsoft.com/office/powerpoint/2010/main" val="1648595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BC5248F-35C2-4605-9FC8-17A765853AB4}"/>
              </a:ext>
            </a:extLst>
          </p:cNvPr>
          <p:cNvSpPr>
            <a:spLocks noGrp="1"/>
          </p:cNvSpPr>
          <p:nvPr>
            <p:ph type="title"/>
          </p:nvPr>
        </p:nvSpPr>
        <p:spPr>
          <a:xfrm>
            <a:off x="838200" y="558523"/>
            <a:ext cx="6267994" cy="877551"/>
          </a:xfrm>
        </p:spPr>
        <p:txBody>
          <a:bodyPr/>
          <a:lstStyle/>
          <a:p>
            <a:r>
              <a:rPr lang="en-US" dirty="0"/>
              <a:t>Perception Generation cont.</a:t>
            </a:r>
          </a:p>
        </p:txBody>
      </p:sp>
      <p:sp>
        <p:nvSpPr>
          <p:cNvPr id="3" name="内容占位符 2">
            <a:extLst>
              <a:ext uri="{FF2B5EF4-FFF2-40B4-BE49-F238E27FC236}">
                <a16:creationId xmlns:a16="http://schemas.microsoft.com/office/drawing/2014/main" id="{D6F71926-C7D3-45AC-8C8E-810E046882BF}"/>
              </a:ext>
            </a:extLst>
          </p:cNvPr>
          <p:cNvSpPr>
            <a:spLocks noGrp="1"/>
          </p:cNvSpPr>
          <p:nvPr>
            <p:ph idx="1"/>
          </p:nvPr>
        </p:nvSpPr>
        <p:spPr>
          <a:xfrm>
            <a:off x="838200" y="1601598"/>
            <a:ext cx="3842827" cy="498991"/>
          </a:xfrm>
        </p:spPr>
        <p:txBody>
          <a:bodyPr>
            <a:normAutofit/>
          </a:bodyPr>
          <a:lstStyle/>
          <a:p>
            <a:r>
              <a:rPr lang="en-US" dirty="0"/>
              <a:t>Distance estimation</a:t>
            </a:r>
          </a:p>
          <a:p>
            <a:endParaRPr lang="en-US" dirty="0"/>
          </a:p>
        </p:txBody>
      </p:sp>
      <p:sp>
        <p:nvSpPr>
          <p:cNvPr id="4" name="日期占位符 3">
            <a:extLst>
              <a:ext uri="{FF2B5EF4-FFF2-40B4-BE49-F238E27FC236}">
                <a16:creationId xmlns:a16="http://schemas.microsoft.com/office/drawing/2014/main" id="{14EEBFA8-9E25-454C-AF33-D00813CBC361}"/>
              </a:ext>
            </a:extLst>
          </p:cNvPr>
          <p:cNvSpPr>
            <a:spLocks noGrp="1"/>
          </p:cNvSpPr>
          <p:nvPr>
            <p:ph type="dt" sz="half" idx="10"/>
          </p:nvPr>
        </p:nvSpPr>
        <p:spPr>
          <a:xfrm>
            <a:off x="838200" y="6356350"/>
            <a:ext cx="2743200" cy="365125"/>
          </a:xfrm>
        </p:spPr>
        <p:txBody>
          <a:bodyPr/>
          <a:lstStyle/>
          <a:p>
            <a:fld id="{1271632B-5A2D-41CB-9922-524A2903EF85}" type="datetime1">
              <a:rPr lang="en-US" smtClean="0"/>
              <a:t>6/21/2019</a:t>
            </a:fld>
            <a:endParaRPr lang="en-US"/>
          </a:p>
        </p:txBody>
      </p:sp>
      <p:sp>
        <p:nvSpPr>
          <p:cNvPr id="5" name="页脚占位符 4">
            <a:extLst>
              <a:ext uri="{FF2B5EF4-FFF2-40B4-BE49-F238E27FC236}">
                <a16:creationId xmlns:a16="http://schemas.microsoft.com/office/drawing/2014/main" id="{9BEE2783-FC80-49DC-91B1-0F4D7C43715C}"/>
              </a:ext>
            </a:extLst>
          </p:cNvPr>
          <p:cNvSpPr>
            <a:spLocks noGrp="1"/>
          </p:cNvSpPr>
          <p:nvPr>
            <p:ph type="ftr" sz="quarter" idx="11"/>
          </p:nvPr>
        </p:nvSpPr>
        <p:spPr>
          <a:xfrm>
            <a:off x="4038600" y="6356350"/>
            <a:ext cx="4114800" cy="365125"/>
          </a:xfrm>
        </p:spPr>
        <p:txBody>
          <a:bodyPr/>
          <a:lstStyle/>
          <a:p>
            <a:r>
              <a:rPr lang="en-US"/>
              <a:t>Hansi Liu</a:t>
            </a:r>
            <a:endParaRPr lang="en-US" dirty="0"/>
          </a:p>
        </p:txBody>
      </p:sp>
      <p:pic>
        <p:nvPicPr>
          <p:cNvPr id="8" name="图片 7">
            <a:extLst>
              <a:ext uri="{FF2B5EF4-FFF2-40B4-BE49-F238E27FC236}">
                <a16:creationId xmlns:a16="http://schemas.microsoft.com/office/drawing/2014/main" id="{75C0C805-4242-4FE3-859A-A2A076CA411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84336" y="2474633"/>
            <a:ext cx="4841180" cy="3846642"/>
          </a:xfrm>
          <a:prstGeom prst="rect">
            <a:avLst/>
          </a:prstGeom>
        </p:spPr>
      </p:pic>
      <p:pic>
        <p:nvPicPr>
          <p:cNvPr id="10" name="图片 9">
            <a:extLst>
              <a:ext uri="{FF2B5EF4-FFF2-40B4-BE49-F238E27FC236}">
                <a16:creationId xmlns:a16="http://schemas.microsoft.com/office/drawing/2014/main" id="{4E177A38-5714-4823-AF65-51486B703809}"/>
              </a:ext>
            </a:extLst>
          </p:cNvPr>
          <p:cNvPicPr>
            <a:picLocks noChangeAspect="1"/>
          </p:cNvPicPr>
          <p:nvPr/>
        </p:nvPicPr>
        <p:blipFill rotWithShape="1">
          <a:blip r:embed="rId4">
            <a:extLst>
              <a:ext uri="{28A0092B-C50C-407E-A947-70E740481C1C}">
                <a14:useLocalDpi xmlns:a14="http://schemas.microsoft.com/office/drawing/2010/main" val="0"/>
              </a:ext>
            </a:extLst>
          </a:blip>
          <a:srcRect l="387" t="4031" b="3100"/>
          <a:stretch/>
        </p:blipFill>
        <p:spPr>
          <a:xfrm>
            <a:off x="6864640" y="692787"/>
            <a:ext cx="2439557" cy="1364634"/>
          </a:xfrm>
          <a:prstGeom prst="rect">
            <a:avLst/>
          </a:prstGeom>
        </p:spPr>
      </p:pic>
      <p:pic>
        <p:nvPicPr>
          <p:cNvPr id="11" name="图片 10">
            <a:extLst>
              <a:ext uri="{FF2B5EF4-FFF2-40B4-BE49-F238E27FC236}">
                <a16:creationId xmlns:a16="http://schemas.microsoft.com/office/drawing/2014/main" id="{33CA577D-CE6D-4F56-8E1D-B1AACC203741}"/>
              </a:ext>
            </a:extLst>
          </p:cNvPr>
          <p:cNvPicPr>
            <a:picLocks noChangeAspect="1"/>
          </p:cNvPicPr>
          <p:nvPr/>
        </p:nvPicPr>
        <p:blipFill rotWithShape="1">
          <a:blip r:embed="rId5">
            <a:extLst>
              <a:ext uri="{28A0092B-C50C-407E-A947-70E740481C1C}">
                <a14:useLocalDpi xmlns:a14="http://schemas.microsoft.com/office/drawing/2010/main" val="0"/>
              </a:ext>
            </a:extLst>
          </a:blip>
          <a:srcRect l="2075" t="3901" b="3075"/>
          <a:stretch/>
        </p:blipFill>
        <p:spPr>
          <a:xfrm>
            <a:off x="9533439" y="692787"/>
            <a:ext cx="2439557" cy="1356588"/>
          </a:xfrm>
          <a:prstGeom prst="rect">
            <a:avLst/>
          </a:prstGeom>
        </p:spPr>
      </p:pic>
      <p:grpSp>
        <p:nvGrpSpPr>
          <p:cNvPr id="6" name="组合 5">
            <a:extLst>
              <a:ext uri="{FF2B5EF4-FFF2-40B4-BE49-F238E27FC236}">
                <a16:creationId xmlns:a16="http://schemas.microsoft.com/office/drawing/2014/main" id="{37E8E392-24F0-483A-B76A-CA257C35D4E2}"/>
              </a:ext>
            </a:extLst>
          </p:cNvPr>
          <p:cNvGrpSpPr/>
          <p:nvPr/>
        </p:nvGrpSpPr>
        <p:grpSpPr>
          <a:xfrm>
            <a:off x="760861" y="2374350"/>
            <a:ext cx="3865037" cy="1593459"/>
            <a:chOff x="838200" y="2207334"/>
            <a:chExt cx="3865037" cy="1593459"/>
          </a:xfrm>
        </p:grpSpPr>
        <p:pic>
          <p:nvPicPr>
            <p:cNvPr id="12" name="Picture 4" descr="\left [  \begin{matrix}   x \\   y \\  w \end{matrix} \right ] = \left [ \begin{matrix}   f_x &amp; 0 &amp; c_x \\  0 &amp; f_y &amp; c_y \\   0 &amp; 0 &amp; 1 \end{matrix} \right ] \left [ \begin{matrix}  X \\  Y \\   Z \end{matrix} \right ]">
              <a:extLst>
                <a:ext uri="{FF2B5EF4-FFF2-40B4-BE49-F238E27FC236}">
                  <a16:creationId xmlns:a16="http://schemas.microsoft.com/office/drawing/2014/main" id="{7D95173F-7BD7-486C-A319-DA6E8EC532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92131" y="2207334"/>
              <a:ext cx="3051244" cy="105378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6">
              <a:extLst>
                <a:ext uri="{FF2B5EF4-FFF2-40B4-BE49-F238E27FC236}">
                  <a16:creationId xmlns:a16="http://schemas.microsoft.com/office/drawing/2014/main" id="{A9425421-285A-4AA7-AEF4-7E14B113BD05}"/>
                </a:ext>
              </a:extLst>
            </p:cNvPr>
            <p:cNvSpPr txBox="1"/>
            <p:nvPr/>
          </p:nvSpPr>
          <p:spPr>
            <a:xfrm>
              <a:off x="838200" y="3252618"/>
              <a:ext cx="1192017" cy="523220"/>
            </a:xfrm>
            <a:prstGeom prst="rect">
              <a:avLst/>
            </a:prstGeom>
            <a:noFill/>
          </p:spPr>
          <p:txBody>
            <a:bodyPr wrap="square" rtlCol="0">
              <a:spAutoFit/>
            </a:bodyPr>
            <a:lstStyle/>
            <a:p>
              <a:pPr algn="ctr"/>
              <a:r>
                <a:rPr lang="en-US" sz="1400" dirty="0"/>
                <a:t>Pixel coordinates</a:t>
              </a:r>
            </a:p>
          </p:txBody>
        </p:sp>
        <p:sp>
          <p:nvSpPr>
            <p:cNvPr id="14" name="TextBox 9">
              <a:extLst>
                <a:ext uri="{FF2B5EF4-FFF2-40B4-BE49-F238E27FC236}">
                  <a16:creationId xmlns:a16="http://schemas.microsoft.com/office/drawing/2014/main" id="{1DC2D329-D588-4166-A0B7-94671AEC7CEC}"/>
                </a:ext>
              </a:extLst>
            </p:cNvPr>
            <p:cNvSpPr txBox="1"/>
            <p:nvPr/>
          </p:nvSpPr>
          <p:spPr>
            <a:xfrm>
              <a:off x="3418382" y="3277573"/>
              <a:ext cx="1284855" cy="523220"/>
            </a:xfrm>
            <a:prstGeom prst="rect">
              <a:avLst/>
            </a:prstGeom>
            <a:noFill/>
          </p:spPr>
          <p:txBody>
            <a:bodyPr wrap="square" rtlCol="0">
              <a:spAutoFit/>
            </a:bodyPr>
            <a:lstStyle/>
            <a:p>
              <a:pPr algn="ctr"/>
              <a:r>
                <a:rPr lang="en-US" sz="1400" dirty="0"/>
                <a:t>3D world coordinates</a:t>
              </a:r>
            </a:p>
          </p:txBody>
        </p:sp>
        <p:sp>
          <p:nvSpPr>
            <p:cNvPr id="15" name="TextBox 10">
              <a:extLst>
                <a:ext uri="{FF2B5EF4-FFF2-40B4-BE49-F238E27FC236}">
                  <a16:creationId xmlns:a16="http://schemas.microsoft.com/office/drawing/2014/main" id="{8BBAE9CE-F07D-4560-AE09-EA4F8A1E4106}"/>
                </a:ext>
              </a:extLst>
            </p:cNvPr>
            <p:cNvSpPr txBox="1"/>
            <p:nvPr/>
          </p:nvSpPr>
          <p:spPr>
            <a:xfrm>
              <a:off x="2175283" y="3354237"/>
              <a:ext cx="1421271" cy="307777"/>
            </a:xfrm>
            <a:prstGeom prst="rect">
              <a:avLst/>
            </a:prstGeom>
            <a:noFill/>
          </p:spPr>
          <p:txBody>
            <a:bodyPr wrap="square" rtlCol="0">
              <a:spAutoFit/>
            </a:bodyPr>
            <a:lstStyle/>
            <a:p>
              <a:pPr algn="ctr"/>
              <a:r>
                <a:rPr lang="en-US" sz="1400" dirty="0"/>
                <a:t>Camera matrix</a:t>
              </a:r>
            </a:p>
          </p:txBody>
        </p:sp>
      </p:grpSp>
      <p:grpSp>
        <p:nvGrpSpPr>
          <p:cNvPr id="22" name="组合 21">
            <a:extLst>
              <a:ext uri="{FF2B5EF4-FFF2-40B4-BE49-F238E27FC236}">
                <a16:creationId xmlns:a16="http://schemas.microsoft.com/office/drawing/2014/main" id="{780E45BA-5973-429A-AFBB-FE16EC0AD595}"/>
              </a:ext>
            </a:extLst>
          </p:cNvPr>
          <p:cNvGrpSpPr/>
          <p:nvPr/>
        </p:nvGrpSpPr>
        <p:grpSpPr>
          <a:xfrm>
            <a:off x="1047573" y="4180213"/>
            <a:ext cx="3467156" cy="1159879"/>
            <a:chOff x="768532" y="4085726"/>
            <a:chExt cx="3467156" cy="1159879"/>
          </a:xfrm>
        </p:grpSpPr>
        <mc:AlternateContent xmlns:mc="http://schemas.openxmlformats.org/markup-compatibility/2006" xmlns:a14="http://schemas.microsoft.com/office/drawing/2010/main">
          <mc:Choice Requires="a14">
            <p:sp>
              <p:nvSpPr>
                <p:cNvPr id="16" name="TextBox 7">
                  <a:extLst>
                    <a:ext uri="{FF2B5EF4-FFF2-40B4-BE49-F238E27FC236}">
                      <a16:creationId xmlns:a16="http://schemas.microsoft.com/office/drawing/2014/main" id="{41677506-3A2F-4BE1-95EF-F26485A3E607}"/>
                    </a:ext>
                  </a:extLst>
                </p:cNvPr>
                <p:cNvSpPr txBox="1"/>
                <p:nvPr/>
              </p:nvSpPr>
              <p:spPr>
                <a:xfrm>
                  <a:off x="837663" y="4085726"/>
                  <a:ext cx="3398025" cy="369332"/>
                </a:xfrm>
                <a:prstGeom prst="rect">
                  <a:avLst/>
                </a:prstGeom>
                <a:noFill/>
              </p:spPr>
              <p:txBody>
                <a:bodyPr wrap="square" lIns="0" tIns="0" rIns="0" bIns="0" rtlCol="0">
                  <a:spAutoFit/>
                </a:bodyPr>
                <a:lstStyle/>
                <a:p>
                  <a14:m>
                    <m:oMath xmlns:m="http://schemas.openxmlformats.org/officeDocument/2006/math">
                      <m:r>
                        <a:rPr lang="en-US" sz="2400" b="0" i="1" smtClean="0">
                          <a:latin typeface="Cambria Math" panose="02040503050406030204" pitchFamily="18" charset="0"/>
                        </a:rPr>
                        <m:t>𝑥</m:t>
                      </m:r>
                      <m:r>
                        <a:rPr lang="en-US" sz="240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 ⋅</m:t>
                      </m:r>
                      <m:r>
                        <a:rPr lang="en-US" sz="2400" b="0" i="1" smtClean="0">
                          <a:latin typeface="Cambria Math" panose="02040503050406030204" pitchFamily="18" charset="0"/>
                        </a:rPr>
                        <m:t>𝑋</m:t>
                      </m:r>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m:t>
                      </m:r>
                      <m:r>
                        <a:rPr lang="en-US" sz="2400" b="0" i="1" smtClean="0">
                          <a:latin typeface="Cambria Math" panose="02040503050406030204" pitchFamily="18" charset="0"/>
                        </a:rPr>
                        <m:t>𝑍</m:t>
                      </m:r>
                    </m:oMath>
                  </a14:m>
                  <a:r>
                    <a:rPr lang="en-US" sz="2400" b="0" i="1" dirty="0"/>
                    <a:t>, </a:t>
                  </a:r>
                  <a14:m>
                    <m:oMath xmlns:m="http://schemas.openxmlformats.org/officeDocument/2006/math">
                      <m:r>
                        <a:rPr lang="en-US" sz="2400" i="1">
                          <a:latin typeface="Cambria Math" panose="02040503050406030204" pitchFamily="18" charset="0"/>
                        </a:rPr>
                        <m:t>𝑤</m:t>
                      </m:r>
                      <m:r>
                        <a:rPr lang="en-US" sz="2400" i="1">
                          <a:latin typeface="Cambria Math" panose="02040503050406030204" pitchFamily="18" charset="0"/>
                        </a:rPr>
                        <m:t>=</m:t>
                      </m:r>
                      <m:r>
                        <a:rPr lang="en-US" sz="2400" i="1">
                          <a:latin typeface="Cambria Math" panose="02040503050406030204" pitchFamily="18" charset="0"/>
                        </a:rPr>
                        <m:t>𝑍</m:t>
                      </m:r>
                    </m:oMath>
                  </a14:m>
                  <a:endParaRPr lang="en-US" sz="2400" b="0" i="1" dirty="0"/>
                </a:p>
              </p:txBody>
            </p:sp>
          </mc:Choice>
          <mc:Fallback xmlns="">
            <p:sp>
              <p:nvSpPr>
                <p:cNvPr id="16" name="TextBox 7">
                  <a:extLst>
                    <a:ext uri="{FF2B5EF4-FFF2-40B4-BE49-F238E27FC236}">
                      <a16:creationId xmlns:a16="http://schemas.microsoft.com/office/drawing/2014/main" id="{41677506-3A2F-4BE1-95EF-F26485A3E607}"/>
                    </a:ext>
                  </a:extLst>
                </p:cNvPr>
                <p:cNvSpPr txBox="1">
                  <a:spLocks noRot="1" noChangeAspect="1" noMove="1" noResize="1" noEditPoints="1" noAdjustHandles="1" noChangeArrowheads="1" noChangeShapeType="1" noTextEdit="1"/>
                </p:cNvSpPr>
                <p:nvPr/>
              </p:nvSpPr>
              <p:spPr>
                <a:xfrm>
                  <a:off x="837663" y="4085726"/>
                  <a:ext cx="3398025" cy="369332"/>
                </a:xfrm>
                <a:prstGeom prst="rect">
                  <a:avLst/>
                </a:prstGeom>
                <a:blipFill>
                  <a:blip r:embed="rId7"/>
                  <a:stretch>
                    <a:fillRect l="-2151" t="-26667" r="-896" b="-50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60DBC9E1-642E-48D4-82C7-B4DE71F1C9AF}"/>
                    </a:ext>
                  </a:extLst>
                </p:cNvPr>
                <p:cNvSpPr txBox="1"/>
                <p:nvPr/>
              </p:nvSpPr>
              <p:spPr>
                <a:xfrm>
                  <a:off x="768532" y="4556570"/>
                  <a:ext cx="2230984" cy="689035"/>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𝑝</m:t>
                            </m:r>
                          </m:sub>
                        </m:sSub>
                        <m:r>
                          <a:rPr lang="en-US" sz="240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𝑥</m:t>
                            </m:r>
                          </m:sub>
                        </m:sSub>
                        <m:r>
                          <a:rPr lang="en-US" sz="2400" b="0" i="1" smtClean="0">
                            <a:latin typeface="Cambria Math" panose="02040503050406030204" pitchFamily="18" charset="0"/>
                          </a:rPr>
                          <m:t> ⋅</m:t>
                        </m:r>
                        <m:f>
                          <m:fPr>
                            <m:ctrlPr>
                              <a:rPr lang="en-US" sz="2400" b="0" i="1" smtClean="0">
                                <a:latin typeface="Cambria Math" panose="02040503050406030204" pitchFamily="18" charset="0"/>
                              </a:rPr>
                            </m:ctrlPr>
                          </m:fPr>
                          <m:num>
                            <m:r>
                              <a:rPr lang="en-US" sz="2400" b="0" i="1" smtClean="0">
                                <a:latin typeface="Cambria Math" panose="02040503050406030204" pitchFamily="18" charset="0"/>
                              </a:rPr>
                              <m:t>𝑋</m:t>
                            </m:r>
                          </m:num>
                          <m:den>
                            <m:r>
                              <a:rPr lang="en-US" sz="2400" b="0" i="1" smtClean="0">
                                <a:latin typeface="Cambria Math" panose="02040503050406030204" pitchFamily="18" charset="0"/>
                              </a:rPr>
                              <m:t>𝑍</m:t>
                            </m:r>
                          </m:den>
                        </m:f>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𝑐</m:t>
                            </m:r>
                          </m:e>
                          <m:sub>
                            <m:r>
                              <a:rPr lang="en-US" sz="2400" b="0" i="1" smtClean="0">
                                <a:latin typeface="Cambria Math" panose="02040503050406030204" pitchFamily="18" charset="0"/>
                              </a:rPr>
                              <m:t>𝑥</m:t>
                            </m:r>
                          </m:sub>
                        </m:sSub>
                      </m:oMath>
                    </m:oMathPara>
                  </a14:m>
                  <a:endParaRPr lang="en-US" sz="2400" b="0" i="1" dirty="0"/>
                </a:p>
              </p:txBody>
            </p:sp>
          </mc:Choice>
          <mc:Fallback xmlns="">
            <p:sp>
              <p:nvSpPr>
                <p:cNvPr id="18" name="TextBox 17">
                  <a:extLst>
                    <a:ext uri="{FF2B5EF4-FFF2-40B4-BE49-F238E27FC236}">
                      <a16:creationId xmlns:a16="http://schemas.microsoft.com/office/drawing/2014/main" id="{60DBC9E1-642E-48D4-82C7-B4DE71F1C9AF}"/>
                    </a:ext>
                  </a:extLst>
                </p:cNvPr>
                <p:cNvSpPr txBox="1">
                  <a:spLocks noRot="1" noChangeAspect="1" noMove="1" noResize="1" noEditPoints="1" noAdjustHandles="1" noChangeArrowheads="1" noChangeShapeType="1" noTextEdit="1"/>
                </p:cNvSpPr>
                <p:nvPr/>
              </p:nvSpPr>
              <p:spPr>
                <a:xfrm>
                  <a:off x="768532" y="4556570"/>
                  <a:ext cx="2230984" cy="689035"/>
                </a:xfrm>
                <a:prstGeom prst="rect">
                  <a:avLst/>
                </a:prstGeom>
                <a:blipFill>
                  <a:blip r:embed="rId8"/>
                  <a:stretch>
                    <a:fillRect/>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88FB17EB-0E74-408E-8C9B-A02AE656A738}"/>
                  </a:ext>
                </a:extLst>
              </p:cNvPr>
              <p:cNvSpPr txBox="1"/>
              <p:nvPr/>
            </p:nvSpPr>
            <p:spPr>
              <a:xfrm>
                <a:off x="1037564" y="5441604"/>
                <a:ext cx="3540031" cy="804259"/>
              </a:xfrm>
              <a:prstGeom prst="rect">
                <a:avLst/>
              </a:prstGeom>
              <a:noFill/>
            </p:spPr>
            <p:txBody>
              <a:bodyPr wrap="square" lIns="0" tIns="0" rIns="0" bIns="0" rtlCol="0">
                <a:spAutoFit/>
              </a:bodyPr>
              <a:lstStyle/>
              <a:p>
                <a:pPr/>
                <a14:m>
                  <m:oMathPara xmlns:m="http://schemas.openxmlformats.org/officeDocument/2006/math">
                    <m:oMathParaPr>
                      <m:jc m:val="left"/>
                    </m:oMathParaPr>
                    <m:oMath xmlns:m="http://schemas.openxmlformats.org/officeDocument/2006/math">
                      <m:r>
                        <a:rPr lang="en-US" sz="2400" b="0" i="1" smtClean="0">
                          <a:latin typeface="Cambria Math" panose="02040503050406030204" pitchFamily="18" charset="0"/>
                        </a:rPr>
                        <m:t> </m:t>
                      </m:r>
                      <m:r>
                        <a:rPr lang="en-US" sz="2400" b="0" i="1" smtClean="0">
                          <a:solidFill>
                            <a:srgbClr val="FF0000"/>
                          </a:solidFill>
                          <a:latin typeface="Cambria Math" panose="02040503050406030204" pitchFamily="18" charset="0"/>
                        </a:rPr>
                        <m:t>𝐷</m:t>
                      </m:r>
                      <m:r>
                        <a:rPr lang="en-US" sz="2400" b="0" i="1" smtClean="0">
                          <a:solidFill>
                            <a:srgbClr val="FF0000"/>
                          </a:solidFill>
                          <a:latin typeface="Cambria Math" panose="02040503050406030204" pitchFamily="18" charset="0"/>
                        </a:rPr>
                        <m:t>=</m:t>
                      </m:r>
                      <m:r>
                        <a:rPr lang="en-US" sz="2400" b="0" i="1" smtClean="0">
                          <a:solidFill>
                            <a:srgbClr val="FF0000"/>
                          </a:solidFill>
                          <a:latin typeface="Cambria Math" panose="02040503050406030204" pitchFamily="18" charset="0"/>
                        </a:rPr>
                        <m:t>𝑍</m:t>
                      </m:r>
                      <m:r>
                        <a:rPr lang="en-US" sz="2400" i="1" smtClean="0">
                          <a:solidFill>
                            <a:srgbClr val="FF0000"/>
                          </a:solidFill>
                          <a:latin typeface="Cambria Math" panose="02040503050406030204" pitchFamily="18" charset="0"/>
                        </a:rPr>
                        <m:t>=</m:t>
                      </m:r>
                      <m:sSub>
                        <m:sSubPr>
                          <m:ctrlPr>
                            <a:rPr lang="en-US" sz="2400" b="0" i="1" smtClean="0">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𝑓</m:t>
                          </m:r>
                        </m:e>
                        <m:sub>
                          <m:r>
                            <a:rPr lang="en-US" sz="2400" b="0" i="1" smtClean="0">
                              <a:solidFill>
                                <a:srgbClr val="FF0000"/>
                              </a:solidFill>
                              <a:latin typeface="Cambria Math" panose="02040503050406030204" pitchFamily="18" charset="0"/>
                            </a:rPr>
                            <m:t>𝑥</m:t>
                          </m:r>
                        </m:sub>
                      </m:sSub>
                      <m:r>
                        <a:rPr lang="en-US" sz="2400" b="0" i="1" smtClean="0">
                          <a:solidFill>
                            <a:srgbClr val="FF0000"/>
                          </a:solidFill>
                          <a:latin typeface="Cambria Math" panose="02040503050406030204" pitchFamily="18" charset="0"/>
                        </a:rPr>
                        <m:t> ⋅</m:t>
                      </m:r>
                      <m:f>
                        <m:fPr>
                          <m:ctrlPr>
                            <a:rPr lang="en-US" sz="2400" b="0" i="1" smtClean="0">
                              <a:solidFill>
                                <a:srgbClr val="FF0000"/>
                              </a:solidFill>
                              <a:latin typeface="Cambria Math" panose="02040503050406030204" pitchFamily="18" charset="0"/>
                            </a:rPr>
                          </m:ctrlPr>
                        </m:fPr>
                        <m:num>
                          <m:r>
                            <a:rPr lang="en-US" sz="2400" b="0" i="1" smtClean="0">
                              <a:solidFill>
                                <a:srgbClr val="FF0000"/>
                              </a:solidFill>
                              <a:latin typeface="Cambria Math" panose="02040503050406030204" pitchFamily="18" charset="0"/>
                            </a:rPr>
                            <m:t>𝑛</m:t>
                          </m:r>
                          <m:r>
                            <a:rPr lang="en-US" sz="2400" b="0" i="1" smtClean="0">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𝐿</m:t>
                          </m:r>
                        </m:num>
                        <m:den>
                          <m:sSub>
                            <m:sSubPr>
                              <m:ctrlPr>
                                <a:rPr lang="en-US" sz="2400" i="1">
                                  <a:solidFill>
                                    <a:srgbClr val="FF0000"/>
                                  </a:solidFill>
                                  <a:latin typeface="Cambria Math" panose="02040503050406030204" pitchFamily="18" charset="0"/>
                                </a:rPr>
                              </m:ctrlPr>
                            </m:sSubPr>
                            <m:e>
                              <m:r>
                                <a:rPr lang="en-US" sz="2400" b="0" i="1" smtClean="0">
                                  <a:solidFill>
                                    <a:srgbClr val="FF0000"/>
                                  </a:solidFill>
                                  <a:latin typeface="Cambria Math" panose="02040503050406030204" pitchFamily="18" charset="0"/>
                                </a:rPr>
                                <m:t>|</m:t>
                              </m:r>
                              <m:r>
                                <a:rPr lang="en-US" sz="2400" i="1">
                                  <a:solidFill>
                                    <a:srgbClr val="FF0000"/>
                                  </a:solidFill>
                                  <a:latin typeface="Cambria Math" panose="02040503050406030204" pitchFamily="18" charset="0"/>
                                </a:rPr>
                                <m:t>𝑥</m:t>
                              </m:r>
                            </m:e>
                            <m:sub>
                              <m:r>
                                <a:rPr lang="en-US" sz="2400" i="1">
                                  <a:solidFill>
                                    <a:srgbClr val="FF0000"/>
                                  </a:solidFill>
                                  <a:latin typeface="Cambria Math" panose="02040503050406030204" pitchFamily="18" charset="0"/>
                                </a:rPr>
                                <m:t>𝑝</m:t>
                              </m:r>
                            </m:sub>
                          </m:sSub>
                          <m:r>
                            <a:rPr lang="en-US" sz="2400" i="1">
                              <a:solidFill>
                                <a:srgbClr val="FF0000"/>
                              </a:solidFill>
                              <a:latin typeface="Cambria Math" panose="02040503050406030204" pitchFamily="18" charset="0"/>
                            </a:rPr>
                            <m:t>−</m:t>
                          </m:r>
                          <m:sSub>
                            <m:sSubPr>
                              <m:ctrlPr>
                                <a:rPr lang="en-US" sz="2400" i="1">
                                  <a:solidFill>
                                    <a:srgbClr val="FF0000"/>
                                  </a:solidFill>
                                  <a:latin typeface="Cambria Math" panose="02040503050406030204" pitchFamily="18" charset="0"/>
                                </a:rPr>
                              </m:ctrlPr>
                            </m:sSubPr>
                            <m:e>
                              <m:r>
                                <a:rPr lang="en-US" sz="2400" i="1">
                                  <a:solidFill>
                                    <a:srgbClr val="FF0000"/>
                                  </a:solidFill>
                                  <a:latin typeface="Cambria Math" panose="02040503050406030204" pitchFamily="18" charset="0"/>
                                </a:rPr>
                                <m:t>𝑐</m:t>
                              </m:r>
                            </m:e>
                            <m:sub>
                              <m:r>
                                <a:rPr lang="en-US" sz="2400" i="1">
                                  <a:solidFill>
                                    <a:srgbClr val="FF0000"/>
                                  </a:solidFill>
                                  <a:latin typeface="Cambria Math" panose="02040503050406030204" pitchFamily="18" charset="0"/>
                                </a:rPr>
                                <m:t>𝑥</m:t>
                              </m:r>
                            </m:sub>
                          </m:sSub>
                          <m:r>
                            <a:rPr lang="en-US" sz="2400" b="0" i="1" smtClean="0">
                              <a:solidFill>
                                <a:srgbClr val="FF0000"/>
                              </a:solidFill>
                              <a:latin typeface="Cambria Math" panose="02040503050406030204" pitchFamily="18" charset="0"/>
                            </a:rPr>
                            <m:t>|</m:t>
                          </m:r>
                        </m:den>
                      </m:f>
                    </m:oMath>
                  </m:oMathPara>
                </a14:m>
                <a:endParaRPr lang="en-US" sz="2400" b="0" i="1" dirty="0"/>
              </a:p>
            </p:txBody>
          </p:sp>
        </mc:Choice>
        <mc:Fallback xmlns="">
          <p:sp>
            <p:nvSpPr>
              <p:cNvPr id="19" name="TextBox 18">
                <a:extLst>
                  <a:ext uri="{FF2B5EF4-FFF2-40B4-BE49-F238E27FC236}">
                    <a16:creationId xmlns:a16="http://schemas.microsoft.com/office/drawing/2014/main" id="{88FB17EB-0E74-408E-8C9B-A02AE656A738}"/>
                  </a:ext>
                </a:extLst>
              </p:cNvPr>
              <p:cNvSpPr txBox="1">
                <a:spLocks noRot="1" noChangeAspect="1" noMove="1" noResize="1" noEditPoints="1" noAdjustHandles="1" noChangeArrowheads="1" noChangeShapeType="1" noTextEdit="1"/>
              </p:cNvSpPr>
              <p:nvPr/>
            </p:nvSpPr>
            <p:spPr>
              <a:xfrm>
                <a:off x="1037564" y="5441604"/>
                <a:ext cx="3540031" cy="804259"/>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12">
                <a:extLst>
                  <a:ext uri="{FF2B5EF4-FFF2-40B4-BE49-F238E27FC236}">
                    <a16:creationId xmlns:a16="http://schemas.microsoft.com/office/drawing/2014/main" id="{185C25F4-1DF0-407B-9B65-CB043CD28517}"/>
                  </a:ext>
                </a:extLst>
              </p:cNvPr>
              <p:cNvSpPr txBox="1"/>
              <p:nvPr/>
            </p:nvSpPr>
            <p:spPr>
              <a:xfrm>
                <a:off x="7036985" y="3353555"/>
                <a:ext cx="685252" cy="276999"/>
              </a:xfrm>
              <a:prstGeom prst="rect">
                <a:avLst/>
              </a:prstGeom>
              <a:noFill/>
            </p:spPr>
            <p:txBody>
              <a:bodyPr wrap="none" lIns="0" tIns="0" rIns="0" bIns="0" rtlCol="0">
                <a:spAutoFit/>
              </a:bodyPr>
              <a:lstStyle/>
              <a:p>
                <a:pPr/>
                <a14:m>
                  <m:oMathPara xmlns:m="http://schemas.openxmlformats.org/officeDocument/2006/math">
                    <m:oMathParaPr>
                      <m:jc m:val="left"/>
                    </m:oMathParaPr>
                    <m:oMath xmlns:m="http://schemas.openxmlformats.org/officeDocument/2006/math">
                      <m:r>
                        <a:rPr lang="en-US" b="0" i="1" smtClean="0">
                          <a:solidFill>
                            <a:srgbClr val="FF0000"/>
                          </a:solidFill>
                          <a:latin typeface="Cambria Math" panose="02040503050406030204" pitchFamily="18" charset="0"/>
                        </a:rPr>
                        <m:t> </m:t>
                      </m:r>
                      <m:r>
                        <a:rPr lang="en-US" b="0" i="1" smtClean="0">
                          <a:solidFill>
                            <a:srgbClr val="FF0000"/>
                          </a:solidFill>
                          <a:latin typeface="Cambria Math" panose="02040503050406030204" pitchFamily="18" charset="0"/>
                        </a:rPr>
                        <m:t>𝑋</m:t>
                      </m:r>
                      <m:r>
                        <a:rPr lang="en-US" b="0" i="1" smtClean="0">
                          <a:solidFill>
                            <a:srgbClr val="FF0000"/>
                          </a:solidFill>
                          <a:latin typeface="Cambria Math" panose="02040503050406030204" pitchFamily="18" charset="0"/>
                        </a:rPr>
                        <m:t>≈</m:t>
                      </m:r>
                      <m:r>
                        <a:rPr lang="en-US" b="0" i="1" smtClean="0">
                          <a:solidFill>
                            <a:srgbClr val="FF0000"/>
                          </a:solidFill>
                          <a:latin typeface="Cambria Math" panose="02040503050406030204" pitchFamily="18" charset="0"/>
                        </a:rPr>
                        <m:t>𝐿</m:t>
                      </m:r>
                    </m:oMath>
                  </m:oMathPara>
                </a14:m>
                <a:endParaRPr lang="en-US" b="0" i="1" dirty="0">
                  <a:solidFill>
                    <a:srgbClr val="FF0000"/>
                  </a:solidFill>
                </a:endParaRPr>
              </a:p>
            </p:txBody>
          </p:sp>
        </mc:Choice>
        <mc:Fallback xmlns="">
          <p:sp>
            <p:nvSpPr>
              <p:cNvPr id="21" name="TextBox 12">
                <a:extLst>
                  <a:ext uri="{FF2B5EF4-FFF2-40B4-BE49-F238E27FC236}">
                    <a16:creationId xmlns:a16="http://schemas.microsoft.com/office/drawing/2014/main" id="{185C25F4-1DF0-407B-9B65-CB043CD28517}"/>
                  </a:ext>
                </a:extLst>
              </p:cNvPr>
              <p:cNvSpPr txBox="1">
                <a:spLocks noRot="1" noChangeAspect="1" noMove="1" noResize="1" noEditPoints="1" noAdjustHandles="1" noChangeArrowheads="1" noChangeShapeType="1" noTextEdit="1"/>
              </p:cNvSpPr>
              <p:nvPr/>
            </p:nvSpPr>
            <p:spPr>
              <a:xfrm>
                <a:off x="7036985" y="3353555"/>
                <a:ext cx="685252" cy="276999"/>
              </a:xfrm>
              <a:prstGeom prst="rect">
                <a:avLst/>
              </a:prstGeom>
              <a:blipFill>
                <a:blip r:embed="rId10"/>
                <a:stretch>
                  <a:fillRect l="-4425" r="-2655" b="-6522"/>
                </a:stretch>
              </a:blipFill>
            </p:spPr>
            <p:txBody>
              <a:bodyPr/>
              <a:lstStyle/>
              <a:p>
                <a:r>
                  <a:rPr lang="en-US">
                    <a:noFill/>
                  </a:rPr>
                  <a:t> </a:t>
                </a:r>
              </a:p>
            </p:txBody>
          </p:sp>
        </mc:Fallback>
      </mc:AlternateContent>
      <p:cxnSp>
        <p:nvCxnSpPr>
          <p:cNvPr id="23" name="Straight Connector 15">
            <a:extLst>
              <a:ext uri="{FF2B5EF4-FFF2-40B4-BE49-F238E27FC236}">
                <a16:creationId xmlns:a16="http://schemas.microsoft.com/office/drawing/2014/main" id="{0E7E9A55-F795-43BA-AE08-7C0AF03F5B93}"/>
              </a:ext>
            </a:extLst>
          </p:cNvPr>
          <p:cNvCxnSpPr>
            <a:cxnSpLocks/>
          </p:cNvCxnSpPr>
          <p:nvPr/>
        </p:nvCxnSpPr>
        <p:spPr>
          <a:xfrm flipH="1">
            <a:off x="7421975" y="2595387"/>
            <a:ext cx="26351" cy="3805414"/>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24" name="Straight Connector 15">
            <a:extLst>
              <a:ext uri="{FF2B5EF4-FFF2-40B4-BE49-F238E27FC236}">
                <a16:creationId xmlns:a16="http://schemas.microsoft.com/office/drawing/2014/main" id="{A7527B55-D33B-44DC-AACC-6056CD48F957}"/>
              </a:ext>
            </a:extLst>
          </p:cNvPr>
          <p:cNvCxnSpPr>
            <a:cxnSpLocks/>
          </p:cNvCxnSpPr>
          <p:nvPr/>
        </p:nvCxnSpPr>
        <p:spPr>
          <a:xfrm>
            <a:off x="7992880" y="2569051"/>
            <a:ext cx="0" cy="383175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nvGrpSpPr>
          <p:cNvPr id="126" name="组合 125">
            <a:extLst>
              <a:ext uri="{FF2B5EF4-FFF2-40B4-BE49-F238E27FC236}">
                <a16:creationId xmlns:a16="http://schemas.microsoft.com/office/drawing/2014/main" id="{1942DB79-5AC3-43E4-B73B-47DC7D50E36E}"/>
              </a:ext>
            </a:extLst>
          </p:cNvPr>
          <p:cNvGrpSpPr/>
          <p:nvPr/>
        </p:nvGrpSpPr>
        <p:grpSpPr>
          <a:xfrm>
            <a:off x="7399917" y="2705109"/>
            <a:ext cx="690268" cy="397791"/>
            <a:chOff x="7399917" y="2705109"/>
            <a:chExt cx="690268" cy="397791"/>
          </a:xfrm>
        </p:grpSpPr>
        <p:cxnSp>
          <p:nvCxnSpPr>
            <p:cNvPr id="33" name="直接箭头连接符 32">
              <a:extLst>
                <a:ext uri="{FF2B5EF4-FFF2-40B4-BE49-F238E27FC236}">
                  <a16:creationId xmlns:a16="http://schemas.microsoft.com/office/drawing/2014/main" id="{7EECE6B9-841B-4526-B1BE-F8B4E76AA2B1}"/>
                </a:ext>
              </a:extLst>
            </p:cNvPr>
            <p:cNvCxnSpPr>
              <a:cxnSpLocks/>
            </p:cNvCxnSpPr>
            <p:nvPr/>
          </p:nvCxnSpPr>
          <p:spPr>
            <a:xfrm>
              <a:off x="7429761" y="3102900"/>
              <a:ext cx="59208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文本框 33">
                  <a:extLst>
                    <a:ext uri="{FF2B5EF4-FFF2-40B4-BE49-F238E27FC236}">
                      <a16:creationId xmlns:a16="http://schemas.microsoft.com/office/drawing/2014/main" id="{598C165C-488F-427D-8751-8F6640CE86E0}"/>
                    </a:ext>
                  </a:extLst>
                </p:cNvPr>
                <p:cNvSpPr txBox="1"/>
                <p:nvPr/>
              </p:nvSpPr>
              <p:spPr>
                <a:xfrm>
                  <a:off x="7399917" y="2705109"/>
                  <a:ext cx="690268"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i="1" smtClean="0">
                            <a:solidFill>
                              <a:schemeClr val="tx1"/>
                            </a:solidFill>
                            <a:latin typeface="Cambria Math" panose="02040503050406030204" pitchFamily="18" charset="0"/>
                          </a:rPr>
                          <m:t>𝐿</m:t>
                        </m:r>
                      </m:oMath>
                    </m:oMathPara>
                  </a14:m>
                  <a:endParaRPr lang="en-US" dirty="0">
                    <a:solidFill>
                      <a:schemeClr val="tx1"/>
                    </a:solidFill>
                  </a:endParaRPr>
                </a:p>
              </p:txBody>
            </p:sp>
          </mc:Choice>
          <mc:Fallback xmlns="">
            <p:sp>
              <p:nvSpPr>
                <p:cNvPr id="34" name="文本框 33">
                  <a:extLst>
                    <a:ext uri="{FF2B5EF4-FFF2-40B4-BE49-F238E27FC236}">
                      <a16:creationId xmlns:a16="http://schemas.microsoft.com/office/drawing/2014/main" id="{598C165C-488F-427D-8751-8F6640CE86E0}"/>
                    </a:ext>
                  </a:extLst>
                </p:cNvPr>
                <p:cNvSpPr txBox="1">
                  <a:spLocks noRot="1" noChangeAspect="1" noMove="1" noResize="1" noEditPoints="1" noAdjustHandles="1" noChangeArrowheads="1" noChangeShapeType="1" noTextEdit="1"/>
                </p:cNvSpPr>
                <p:nvPr/>
              </p:nvSpPr>
              <p:spPr>
                <a:xfrm>
                  <a:off x="7399917" y="2705109"/>
                  <a:ext cx="690268" cy="369332"/>
                </a:xfrm>
                <a:prstGeom prst="rect">
                  <a:avLst/>
                </a:prstGeom>
                <a:blipFill>
                  <a:blip r:embed="rId11"/>
                  <a:stretch>
                    <a:fillRect/>
                  </a:stretch>
                </a:blipFill>
              </p:spPr>
              <p:txBody>
                <a:bodyPr/>
                <a:lstStyle/>
                <a:p>
                  <a:r>
                    <a:rPr lang="en-US">
                      <a:noFill/>
                    </a:rPr>
                    <a:t> </a:t>
                  </a:r>
                </a:p>
              </p:txBody>
            </p:sp>
          </mc:Fallback>
        </mc:AlternateContent>
      </p:grpSp>
      <p:sp>
        <p:nvSpPr>
          <p:cNvPr id="30" name="文本框 29">
            <a:extLst>
              <a:ext uri="{FF2B5EF4-FFF2-40B4-BE49-F238E27FC236}">
                <a16:creationId xmlns:a16="http://schemas.microsoft.com/office/drawing/2014/main" id="{7634CD68-9E54-429C-A444-66B02861DC9B}"/>
              </a:ext>
            </a:extLst>
          </p:cNvPr>
          <p:cNvSpPr txBox="1"/>
          <p:nvPr/>
        </p:nvSpPr>
        <p:spPr>
          <a:xfrm>
            <a:off x="-1554480" y="1711234"/>
            <a:ext cx="2062521" cy="369332"/>
          </a:xfrm>
          <a:prstGeom prst="rect">
            <a:avLst/>
          </a:prstGeom>
          <a:noFill/>
        </p:spPr>
        <p:txBody>
          <a:bodyPr wrap="square" rtlCol="0">
            <a:spAutoFit/>
          </a:bodyPr>
          <a:lstStyle/>
          <a:p>
            <a:r>
              <a:rPr lang="en-US" dirty="0"/>
              <a:t>What we have: </a:t>
            </a:r>
          </a:p>
        </p:txBody>
      </p:sp>
      <p:sp>
        <p:nvSpPr>
          <p:cNvPr id="31" name="文本框 30">
            <a:extLst>
              <a:ext uri="{FF2B5EF4-FFF2-40B4-BE49-F238E27FC236}">
                <a16:creationId xmlns:a16="http://schemas.microsoft.com/office/drawing/2014/main" id="{402D1CB7-67F8-44C8-ACD4-DFEEA08ED43A}"/>
              </a:ext>
            </a:extLst>
          </p:cNvPr>
          <p:cNvSpPr txBox="1"/>
          <p:nvPr/>
        </p:nvSpPr>
        <p:spPr>
          <a:xfrm>
            <a:off x="-2952206" y="1190891"/>
            <a:ext cx="1436915" cy="6186309"/>
          </a:xfrm>
          <a:prstGeom prst="rect">
            <a:avLst/>
          </a:prstGeom>
          <a:noFill/>
        </p:spPr>
        <p:txBody>
          <a:bodyPr wrap="square" rtlCol="0">
            <a:spAutoFit/>
          </a:bodyPr>
          <a:lstStyle/>
          <a:p>
            <a:r>
              <a:rPr lang="en-US" dirty="0" err="1"/>
              <a:t>Usally</a:t>
            </a:r>
            <a:r>
              <a:rPr lang="en-US" dirty="0"/>
              <a:t> we need depth camera or structure from motion to…..</a:t>
            </a:r>
          </a:p>
          <a:p>
            <a:endParaRPr lang="en-US" dirty="0"/>
          </a:p>
          <a:p>
            <a:r>
              <a:rPr lang="en-US" dirty="0"/>
              <a:t>Here we can estimate the depth with the </a:t>
            </a:r>
            <a:r>
              <a:rPr lang="en-US" dirty="0" err="1"/>
              <a:t>detectged</a:t>
            </a:r>
            <a:r>
              <a:rPr lang="en-US" dirty="0"/>
              <a:t> vehicle’s lane position (On the straight </a:t>
            </a:r>
            <a:r>
              <a:rPr lang="en-US" dirty="0" err="1"/>
              <a:t>road,,,assuming</a:t>
            </a:r>
            <a:r>
              <a:rPr lang="en-US" dirty="0"/>
              <a:t>  the lane width and the known lane level position, we can )</a:t>
            </a:r>
          </a:p>
        </p:txBody>
      </p:sp>
      <p:pic>
        <p:nvPicPr>
          <p:cNvPr id="56" name="图片 55">
            <a:extLst>
              <a:ext uri="{FF2B5EF4-FFF2-40B4-BE49-F238E27FC236}">
                <a16:creationId xmlns:a16="http://schemas.microsoft.com/office/drawing/2014/main" id="{3B4374D0-07EE-4D5E-BCF0-5B4552311663}"/>
              </a:ext>
            </a:extLst>
          </p:cNvPr>
          <p:cNvPicPr>
            <a:picLocks noChangeAspect="1"/>
          </p:cNvPicPr>
          <p:nvPr/>
        </p:nvPicPr>
        <p:blipFill>
          <a:blip r:embed="rId12">
            <a:extLst>
              <a:ext uri="{28A0092B-C50C-407E-A947-70E740481C1C}">
                <a14:useLocalDpi xmlns:a14="http://schemas.microsoft.com/office/drawing/2010/main" val="0"/>
              </a:ext>
              <a:ext uri="{837473B0-CC2E-450A-ABE3-18F120FF3D39}">
                <a1611:picAttrSrcUrl xmlns:a1611="http://schemas.microsoft.com/office/drawing/2016/11/main" r:id="rId13"/>
              </a:ext>
            </a:extLst>
          </a:blip>
          <a:stretch>
            <a:fillRect/>
          </a:stretch>
        </p:blipFill>
        <p:spPr>
          <a:xfrm rot="5400000">
            <a:off x="7475154" y="5541403"/>
            <a:ext cx="432949" cy="234386"/>
          </a:xfrm>
          <a:prstGeom prst="rect">
            <a:avLst/>
          </a:prstGeom>
        </p:spPr>
      </p:pic>
      <p:pic>
        <p:nvPicPr>
          <p:cNvPr id="57" name="Picture 37" descr="Black &lt;strong&gt;car topview&lt;/strong&gt; by ckhoo - &lt;strong&gt;Top&lt;/strong&gt; &lt;strong&gt;view&lt;/strong&gt; of a black &lt;strong&gt;car&lt;/strong&gt;">
            <a:extLst>
              <a:ext uri="{FF2B5EF4-FFF2-40B4-BE49-F238E27FC236}">
                <a16:creationId xmlns:a16="http://schemas.microsoft.com/office/drawing/2014/main" id="{10ED31BE-72DC-473E-A298-1AE330CE394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17809" y="3734689"/>
            <a:ext cx="217520" cy="438773"/>
          </a:xfrm>
          <a:prstGeom prst="rect">
            <a:avLst/>
          </a:prstGeom>
          <a:effectLst/>
        </p:spPr>
      </p:pic>
      <p:cxnSp>
        <p:nvCxnSpPr>
          <p:cNvPr id="58" name="Straight Connector 15">
            <a:extLst>
              <a:ext uri="{FF2B5EF4-FFF2-40B4-BE49-F238E27FC236}">
                <a16:creationId xmlns:a16="http://schemas.microsoft.com/office/drawing/2014/main" id="{4FF0D3F6-476E-4836-B94E-9966557F6252}"/>
              </a:ext>
            </a:extLst>
          </p:cNvPr>
          <p:cNvCxnSpPr>
            <a:cxnSpLocks/>
          </p:cNvCxnSpPr>
          <p:nvPr/>
        </p:nvCxnSpPr>
        <p:spPr>
          <a:xfrm>
            <a:off x="8521796" y="2546640"/>
            <a:ext cx="0" cy="385416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9" name="Picture 37" descr="Black &lt;strong&gt;car topview&lt;/strong&gt; by ckhoo - &lt;strong&gt;Top&lt;/strong&gt; &lt;strong&gt;view&lt;/strong&gt; of a black &lt;strong&gt;car&lt;/strong&gt;">
            <a:extLst>
              <a:ext uri="{FF2B5EF4-FFF2-40B4-BE49-F238E27FC236}">
                <a16:creationId xmlns:a16="http://schemas.microsoft.com/office/drawing/2014/main" id="{9F32F9DB-7538-4E69-9916-2F92D281963A}"/>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022292" y="4478757"/>
            <a:ext cx="217520" cy="438773"/>
          </a:xfrm>
          <a:prstGeom prst="rect">
            <a:avLst/>
          </a:prstGeom>
          <a:effectLst/>
        </p:spPr>
      </p:pic>
      <p:pic>
        <p:nvPicPr>
          <p:cNvPr id="60" name="Picture 37" descr="Black &lt;strong&gt;car topview&lt;/strong&gt; by ckhoo - &lt;strong&gt;Top&lt;/strong&gt; &lt;strong&gt;view&lt;/strong&gt; of a black &lt;strong&gt;car&lt;/strong&gt;">
            <a:extLst>
              <a:ext uri="{FF2B5EF4-FFF2-40B4-BE49-F238E27FC236}">
                <a16:creationId xmlns:a16="http://schemas.microsoft.com/office/drawing/2014/main" id="{BDA74D61-33A4-4F6A-ABD7-80AA7AEA909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03167" y="4438416"/>
            <a:ext cx="217520" cy="438773"/>
          </a:xfrm>
          <a:prstGeom prst="rect">
            <a:avLst/>
          </a:prstGeom>
          <a:effectLst/>
        </p:spPr>
      </p:pic>
      <p:pic>
        <p:nvPicPr>
          <p:cNvPr id="61" name="Picture 37" descr="Black &lt;strong&gt;car topview&lt;/strong&gt; by ckhoo - &lt;strong&gt;Top&lt;/strong&gt; &lt;strong&gt;view&lt;/strong&gt; of a black &lt;strong&gt;car&lt;/strong&gt;">
            <a:extLst>
              <a:ext uri="{FF2B5EF4-FFF2-40B4-BE49-F238E27FC236}">
                <a16:creationId xmlns:a16="http://schemas.microsoft.com/office/drawing/2014/main" id="{E9AA1CFD-7707-4BAB-AE81-76AF78B0F8B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8703167" y="2690306"/>
            <a:ext cx="217520" cy="438773"/>
          </a:xfrm>
          <a:prstGeom prst="rect">
            <a:avLst/>
          </a:prstGeom>
          <a:effectLst/>
        </p:spPr>
      </p:pic>
      <p:grpSp>
        <p:nvGrpSpPr>
          <p:cNvPr id="125" name="组合 124">
            <a:extLst>
              <a:ext uri="{FF2B5EF4-FFF2-40B4-BE49-F238E27FC236}">
                <a16:creationId xmlns:a16="http://schemas.microsoft.com/office/drawing/2014/main" id="{A0039897-59A2-4B68-8C88-1B5B3EFF9A6E}"/>
              </a:ext>
            </a:extLst>
          </p:cNvPr>
          <p:cNvGrpSpPr/>
          <p:nvPr/>
        </p:nvGrpSpPr>
        <p:grpSpPr>
          <a:xfrm>
            <a:off x="9890992" y="2524229"/>
            <a:ext cx="1898395" cy="3854161"/>
            <a:chOff x="9890992" y="2524229"/>
            <a:chExt cx="1898395" cy="3854161"/>
          </a:xfrm>
        </p:grpSpPr>
        <p:cxnSp>
          <p:nvCxnSpPr>
            <p:cNvPr id="88" name="Straight Connector 15">
              <a:extLst>
                <a:ext uri="{FF2B5EF4-FFF2-40B4-BE49-F238E27FC236}">
                  <a16:creationId xmlns:a16="http://schemas.microsoft.com/office/drawing/2014/main" id="{F45FCC1A-52D6-4B82-93AE-EF7E1BFDF9B6}"/>
                </a:ext>
              </a:extLst>
            </p:cNvPr>
            <p:cNvCxnSpPr>
              <a:cxnSpLocks/>
            </p:cNvCxnSpPr>
            <p:nvPr/>
          </p:nvCxnSpPr>
          <p:spPr>
            <a:xfrm flipH="1">
              <a:off x="10290675" y="2572976"/>
              <a:ext cx="26351" cy="3805414"/>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89" name="Straight Connector 15">
              <a:extLst>
                <a:ext uri="{FF2B5EF4-FFF2-40B4-BE49-F238E27FC236}">
                  <a16:creationId xmlns:a16="http://schemas.microsoft.com/office/drawing/2014/main" id="{D880242E-26C7-4535-B933-0CC85FC9E224}"/>
                </a:ext>
              </a:extLst>
            </p:cNvPr>
            <p:cNvCxnSpPr>
              <a:cxnSpLocks/>
            </p:cNvCxnSpPr>
            <p:nvPr/>
          </p:nvCxnSpPr>
          <p:spPr>
            <a:xfrm>
              <a:off x="10861580" y="2546640"/>
              <a:ext cx="0" cy="3831750"/>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0" name="Straight Connector 15">
              <a:extLst>
                <a:ext uri="{FF2B5EF4-FFF2-40B4-BE49-F238E27FC236}">
                  <a16:creationId xmlns:a16="http://schemas.microsoft.com/office/drawing/2014/main" id="{84519483-B921-4E08-8208-115A4E7ED31D}"/>
                </a:ext>
              </a:extLst>
            </p:cNvPr>
            <p:cNvCxnSpPr>
              <a:cxnSpLocks/>
            </p:cNvCxnSpPr>
            <p:nvPr/>
          </p:nvCxnSpPr>
          <p:spPr>
            <a:xfrm>
              <a:off x="11390496" y="2524229"/>
              <a:ext cx="0" cy="3854161"/>
            </a:xfrm>
            <a:prstGeom prst="line">
              <a:avLst/>
            </a:prstGeom>
            <a:ln w="9525" cap="flat" cmpd="sng" algn="ctr">
              <a:solidFill>
                <a:schemeClr val="accent3"/>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1" name="Picture 37" descr="Black &lt;strong&gt;car topview&lt;/strong&gt; by ckhoo - &lt;strong&gt;Top&lt;/strong&gt; &lt;strong&gt;view&lt;/strong&gt; of a black &lt;strong&gt;car&lt;/strong&gt;">
              <a:extLst>
                <a:ext uri="{FF2B5EF4-FFF2-40B4-BE49-F238E27FC236}">
                  <a16:creationId xmlns:a16="http://schemas.microsoft.com/office/drawing/2014/main" id="{3263457A-6BAF-4C83-9B0B-F1E95B79D72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90992" y="4416005"/>
              <a:ext cx="217520" cy="438773"/>
            </a:xfrm>
            <a:prstGeom prst="rect">
              <a:avLst/>
            </a:prstGeom>
            <a:effectLst/>
          </p:spPr>
        </p:pic>
        <p:pic>
          <p:nvPicPr>
            <p:cNvPr id="102" name="Picture 37" descr="Black &lt;strong&gt;car topview&lt;/strong&gt; by ckhoo - &lt;strong&gt;Top&lt;/strong&gt; &lt;strong&gt;view&lt;/strong&gt; of a black &lt;strong&gt;car&lt;/strong&gt;">
              <a:extLst>
                <a:ext uri="{FF2B5EF4-FFF2-40B4-BE49-F238E27FC236}">
                  <a16:creationId xmlns:a16="http://schemas.microsoft.com/office/drawing/2014/main" id="{FBA27645-85B9-4688-93F4-3DAB47A752EC}"/>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71867" y="4900097"/>
              <a:ext cx="217520" cy="438773"/>
            </a:xfrm>
            <a:prstGeom prst="rect">
              <a:avLst/>
            </a:prstGeom>
            <a:effectLst/>
          </p:spPr>
        </p:pic>
        <p:pic>
          <p:nvPicPr>
            <p:cNvPr id="103" name="Picture 37" descr="Black &lt;strong&gt;car topview&lt;/strong&gt; by ckhoo - &lt;strong&gt;Top&lt;/strong&gt; &lt;strong&gt;view&lt;/strong&gt; of a black &lt;strong&gt;car&lt;/strong&gt;">
              <a:extLst>
                <a:ext uri="{FF2B5EF4-FFF2-40B4-BE49-F238E27FC236}">
                  <a16:creationId xmlns:a16="http://schemas.microsoft.com/office/drawing/2014/main" id="{FF18243B-8C5C-4839-8970-0FF4F0E6F86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571867" y="2667895"/>
              <a:ext cx="217520" cy="438773"/>
            </a:xfrm>
            <a:prstGeom prst="rect">
              <a:avLst/>
            </a:prstGeom>
            <a:effectLst/>
          </p:spPr>
        </p:pic>
        <p:pic>
          <p:nvPicPr>
            <p:cNvPr id="105" name="Picture 23" descr="Kostenlose Vektorgrafik: Auto, Transport, Fahrzeug - Kostenloses Bild ...">
              <a:extLst>
                <a:ext uri="{FF2B5EF4-FFF2-40B4-BE49-F238E27FC236}">
                  <a16:creationId xmlns:a16="http://schemas.microsoft.com/office/drawing/2014/main" id="{C3D90CDF-BB2F-41E5-96BD-E43232AC3C8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5400000" flipV="1">
              <a:off x="10914709" y="5590922"/>
              <a:ext cx="429852" cy="232709"/>
            </a:xfrm>
            <a:prstGeom prst="rect">
              <a:avLst/>
            </a:prstGeom>
          </p:spPr>
        </p:pic>
        <p:pic>
          <p:nvPicPr>
            <p:cNvPr id="106" name="Picture 37" descr="Black &lt;strong&gt;car topview&lt;/strong&gt; by ckhoo - &lt;strong&gt;Top&lt;/strong&gt; &lt;strong&gt;view&lt;/strong&gt; of a black &lt;strong&gt;car&lt;/strong&gt;">
              <a:extLst>
                <a:ext uri="{FF2B5EF4-FFF2-40B4-BE49-F238E27FC236}">
                  <a16:creationId xmlns:a16="http://schemas.microsoft.com/office/drawing/2014/main" id="{2C518E6F-8DB9-4CE8-BBC6-FE3D3A45BF1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899958" y="3913983"/>
              <a:ext cx="217520" cy="438773"/>
            </a:xfrm>
            <a:prstGeom prst="rect">
              <a:avLst/>
            </a:prstGeom>
            <a:effectLst/>
          </p:spPr>
        </p:pic>
        <p:pic>
          <p:nvPicPr>
            <p:cNvPr id="107" name="Picture 37" descr="Black &lt;strong&gt;car topview&lt;/strong&gt; by ckhoo - &lt;strong&gt;Top&lt;/strong&gt; &lt;strong&gt;view&lt;/strong&gt; of a black &lt;strong&gt;car&lt;/strong&gt;">
              <a:extLst>
                <a:ext uri="{FF2B5EF4-FFF2-40B4-BE49-F238E27FC236}">
                  <a16:creationId xmlns:a16="http://schemas.microsoft.com/office/drawing/2014/main" id="{FEDCD115-A464-48B4-B8AB-E9525B731AF6}"/>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904433" y="3192328"/>
              <a:ext cx="217520" cy="438773"/>
            </a:xfrm>
            <a:prstGeom prst="rect">
              <a:avLst/>
            </a:prstGeom>
            <a:effectLst/>
          </p:spPr>
        </p:pic>
      </p:grpSp>
      <p:cxnSp>
        <p:nvCxnSpPr>
          <p:cNvPr id="111" name="直接箭头连接符 110">
            <a:extLst>
              <a:ext uri="{FF2B5EF4-FFF2-40B4-BE49-F238E27FC236}">
                <a16:creationId xmlns:a16="http://schemas.microsoft.com/office/drawing/2014/main" id="{B6766A0C-CA0B-4D89-A5B1-BCF851239433}"/>
              </a:ext>
            </a:extLst>
          </p:cNvPr>
          <p:cNvCxnSpPr>
            <a:cxnSpLocks/>
          </p:cNvCxnSpPr>
          <p:nvPr/>
        </p:nvCxnSpPr>
        <p:spPr>
          <a:xfrm flipV="1">
            <a:off x="6669742" y="2561174"/>
            <a:ext cx="0" cy="3754483"/>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1" name="文本框 120">
            <a:extLst>
              <a:ext uri="{FF2B5EF4-FFF2-40B4-BE49-F238E27FC236}">
                <a16:creationId xmlns:a16="http://schemas.microsoft.com/office/drawing/2014/main" id="{0150529A-FABC-4D15-B309-1E4724C370A5}"/>
              </a:ext>
            </a:extLst>
          </p:cNvPr>
          <p:cNvSpPr txBox="1"/>
          <p:nvPr/>
        </p:nvSpPr>
        <p:spPr>
          <a:xfrm>
            <a:off x="7490822" y="2095661"/>
            <a:ext cx="1074950" cy="369332"/>
          </a:xfrm>
          <a:prstGeom prst="rect">
            <a:avLst/>
          </a:prstGeom>
          <a:noFill/>
        </p:spPr>
        <p:txBody>
          <a:bodyPr wrap="square" rtlCol="0">
            <a:spAutoFit/>
          </a:bodyPr>
          <a:lstStyle/>
          <a:p>
            <a:r>
              <a:rPr lang="en-US" altLang="zh-CN" dirty="0"/>
              <a:t>Left view</a:t>
            </a:r>
            <a:endParaRPr lang="en-US" dirty="0"/>
          </a:p>
        </p:txBody>
      </p:sp>
      <p:sp>
        <p:nvSpPr>
          <p:cNvPr id="122" name="文本框 121">
            <a:extLst>
              <a:ext uri="{FF2B5EF4-FFF2-40B4-BE49-F238E27FC236}">
                <a16:creationId xmlns:a16="http://schemas.microsoft.com/office/drawing/2014/main" id="{E6CEF711-4C4A-49D1-93EE-51640C28B6C3}"/>
              </a:ext>
            </a:extLst>
          </p:cNvPr>
          <p:cNvSpPr txBox="1"/>
          <p:nvPr/>
        </p:nvSpPr>
        <p:spPr>
          <a:xfrm>
            <a:off x="10217552" y="2057421"/>
            <a:ext cx="1168123" cy="369332"/>
          </a:xfrm>
          <a:prstGeom prst="rect">
            <a:avLst/>
          </a:prstGeom>
          <a:noFill/>
        </p:spPr>
        <p:txBody>
          <a:bodyPr wrap="square" rtlCol="0">
            <a:spAutoFit/>
          </a:bodyPr>
          <a:lstStyle/>
          <a:p>
            <a:r>
              <a:rPr lang="en-US" altLang="zh-CN" dirty="0"/>
              <a:t>Right view</a:t>
            </a:r>
            <a:endParaRPr lang="en-US" dirty="0"/>
          </a:p>
        </p:txBody>
      </p:sp>
      <p:sp>
        <p:nvSpPr>
          <p:cNvPr id="124" name="文本框 123">
            <a:extLst>
              <a:ext uri="{FF2B5EF4-FFF2-40B4-BE49-F238E27FC236}">
                <a16:creationId xmlns:a16="http://schemas.microsoft.com/office/drawing/2014/main" id="{CF4AE08D-89FB-434D-92DC-E376D9064842}"/>
              </a:ext>
            </a:extLst>
          </p:cNvPr>
          <p:cNvSpPr txBox="1"/>
          <p:nvPr/>
        </p:nvSpPr>
        <p:spPr>
          <a:xfrm rot="10800000">
            <a:off x="6209099" y="3404392"/>
            <a:ext cx="461665" cy="1967497"/>
          </a:xfrm>
          <a:prstGeom prst="rect">
            <a:avLst/>
          </a:prstGeom>
          <a:noFill/>
        </p:spPr>
        <p:txBody>
          <a:bodyPr vert="eaVert" wrap="square" rtlCol="0">
            <a:spAutoFit/>
          </a:bodyPr>
          <a:lstStyle/>
          <a:p>
            <a:r>
              <a:rPr lang="en-US" dirty="0"/>
              <a:t>Estimated distance</a:t>
            </a:r>
          </a:p>
        </p:txBody>
      </p:sp>
      <p:grpSp>
        <p:nvGrpSpPr>
          <p:cNvPr id="133" name="组合 132">
            <a:extLst>
              <a:ext uri="{FF2B5EF4-FFF2-40B4-BE49-F238E27FC236}">
                <a16:creationId xmlns:a16="http://schemas.microsoft.com/office/drawing/2014/main" id="{BC1CDAFB-E9FC-4F92-82B5-D18D8C40B61A}"/>
              </a:ext>
            </a:extLst>
          </p:cNvPr>
          <p:cNvGrpSpPr/>
          <p:nvPr/>
        </p:nvGrpSpPr>
        <p:grpSpPr>
          <a:xfrm>
            <a:off x="7060066" y="3609185"/>
            <a:ext cx="1077323" cy="2936060"/>
            <a:chOff x="7060066" y="3609185"/>
            <a:chExt cx="1077323" cy="2936060"/>
          </a:xfrm>
        </p:grpSpPr>
        <p:cxnSp>
          <p:nvCxnSpPr>
            <p:cNvPr id="17" name="直接连接符 16">
              <a:extLst>
                <a:ext uri="{FF2B5EF4-FFF2-40B4-BE49-F238E27FC236}">
                  <a16:creationId xmlns:a16="http://schemas.microsoft.com/office/drawing/2014/main" id="{F449E7DC-435E-4E11-865E-3DAB021E0B34}"/>
                </a:ext>
              </a:extLst>
            </p:cNvPr>
            <p:cNvCxnSpPr>
              <a:cxnSpLocks/>
            </p:cNvCxnSpPr>
            <p:nvPr/>
          </p:nvCxnSpPr>
          <p:spPr>
            <a:xfrm>
              <a:off x="7088759" y="3940575"/>
              <a:ext cx="823439" cy="2299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37" name="直接连接符 36">
              <a:extLst>
                <a:ext uri="{FF2B5EF4-FFF2-40B4-BE49-F238E27FC236}">
                  <a16:creationId xmlns:a16="http://schemas.microsoft.com/office/drawing/2014/main" id="{AE584B25-4B5B-48D5-AA82-E15B25D42868}"/>
                </a:ext>
              </a:extLst>
            </p:cNvPr>
            <p:cNvCxnSpPr>
              <a:cxnSpLocks/>
            </p:cNvCxnSpPr>
            <p:nvPr/>
          </p:nvCxnSpPr>
          <p:spPr>
            <a:xfrm flipH="1">
              <a:off x="7675401" y="3940575"/>
              <a:ext cx="18056" cy="2299602"/>
            </a:xfrm>
            <a:prstGeom prst="line">
              <a:avLst/>
            </a:prstGeom>
          </p:spPr>
          <p:style>
            <a:lnRef idx="1">
              <a:schemeClr val="accent1"/>
            </a:lnRef>
            <a:fillRef idx="0">
              <a:schemeClr val="accent1"/>
            </a:fillRef>
            <a:effectRef idx="0">
              <a:schemeClr val="accent1"/>
            </a:effectRef>
            <a:fontRef idx="minor">
              <a:schemeClr val="tx1"/>
            </a:fontRef>
          </p:style>
        </p:cxnSp>
        <p:cxnSp>
          <p:nvCxnSpPr>
            <p:cNvPr id="48" name="直接箭头连接符 47">
              <a:extLst>
                <a:ext uri="{FF2B5EF4-FFF2-40B4-BE49-F238E27FC236}">
                  <a16:creationId xmlns:a16="http://schemas.microsoft.com/office/drawing/2014/main" id="{30BC10C9-F3A4-4955-BAC4-66830998643A}"/>
                </a:ext>
              </a:extLst>
            </p:cNvPr>
            <p:cNvCxnSpPr>
              <a:cxnSpLocks/>
            </p:cNvCxnSpPr>
            <p:nvPr/>
          </p:nvCxnSpPr>
          <p:spPr>
            <a:xfrm flipV="1">
              <a:off x="7060066" y="3940575"/>
              <a:ext cx="633391" cy="5657"/>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49" name="文本框 48">
                  <a:extLst>
                    <a:ext uri="{FF2B5EF4-FFF2-40B4-BE49-F238E27FC236}">
                      <a16:creationId xmlns:a16="http://schemas.microsoft.com/office/drawing/2014/main" id="{FDD1568A-A1DC-43B5-8B90-96CAECC74978}"/>
                    </a:ext>
                  </a:extLst>
                </p:cNvPr>
                <p:cNvSpPr txBox="1"/>
                <p:nvPr/>
              </p:nvSpPr>
              <p:spPr>
                <a:xfrm>
                  <a:off x="7227070" y="3609185"/>
                  <a:ext cx="272716" cy="36933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b="0" i="1" smtClean="0">
                            <a:solidFill>
                              <a:schemeClr val="tx1"/>
                            </a:solidFill>
                            <a:latin typeface="Cambria Math" panose="02040503050406030204" pitchFamily="18" charset="0"/>
                          </a:rPr>
                          <m:t>𝑋</m:t>
                        </m:r>
                      </m:oMath>
                    </m:oMathPara>
                  </a14:m>
                  <a:endParaRPr lang="en-US" dirty="0">
                    <a:solidFill>
                      <a:schemeClr val="tx1"/>
                    </a:solidFill>
                  </a:endParaRPr>
                </a:p>
              </p:txBody>
            </p:sp>
          </mc:Choice>
          <mc:Fallback xmlns="">
            <p:sp>
              <p:nvSpPr>
                <p:cNvPr id="49" name="文本框 48">
                  <a:extLst>
                    <a:ext uri="{FF2B5EF4-FFF2-40B4-BE49-F238E27FC236}">
                      <a16:creationId xmlns:a16="http://schemas.microsoft.com/office/drawing/2014/main" id="{FDD1568A-A1DC-43B5-8B90-96CAECC74978}"/>
                    </a:ext>
                  </a:extLst>
                </p:cNvPr>
                <p:cNvSpPr txBox="1">
                  <a:spLocks noRot="1" noChangeAspect="1" noMove="1" noResize="1" noEditPoints="1" noAdjustHandles="1" noChangeArrowheads="1" noChangeShapeType="1" noTextEdit="1"/>
                </p:cNvSpPr>
                <p:nvPr/>
              </p:nvSpPr>
              <p:spPr>
                <a:xfrm>
                  <a:off x="7227070" y="3609185"/>
                  <a:ext cx="272716" cy="369332"/>
                </a:xfrm>
                <a:prstGeom prst="rect">
                  <a:avLst/>
                </a:prstGeom>
                <a:blipFill>
                  <a:blip r:embed="rId16"/>
                  <a:stretch>
                    <a:fillRect r="-2045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文本框 49">
                  <a:extLst>
                    <a:ext uri="{FF2B5EF4-FFF2-40B4-BE49-F238E27FC236}">
                      <a16:creationId xmlns:a16="http://schemas.microsoft.com/office/drawing/2014/main" id="{2F68B295-175E-4313-AAE5-D2D7DD9A7E55}"/>
                    </a:ext>
                  </a:extLst>
                </p:cNvPr>
                <p:cNvSpPr txBox="1"/>
                <p:nvPr/>
              </p:nvSpPr>
              <p:spPr>
                <a:xfrm>
                  <a:off x="7421975" y="6154497"/>
                  <a:ext cx="715414" cy="39074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𝑥</m:t>
                            </m:r>
                          </m:e>
                          <m:sub>
                            <m:r>
                              <a:rPr lang="en-US" i="1">
                                <a:latin typeface="Cambria Math" panose="02040503050406030204" pitchFamily="18" charset="0"/>
                              </a:rPr>
                              <m:t>𝑝</m:t>
                            </m:r>
                          </m:sub>
                        </m:sSub>
                      </m:oMath>
                    </m:oMathPara>
                  </a14:m>
                  <a:endParaRPr lang="en-US" dirty="0"/>
                </a:p>
              </p:txBody>
            </p:sp>
          </mc:Choice>
          <mc:Fallback xmlns="">
            <p:sp>
              <p:nvSpPr>
                <p:cNvPr id="50" name="文本框 49">
                  <a:extLst>
                    <a:ext uri="{FF2B5EF4-FFF2-40B4-BE49-F238E27FC236}">
                      <a16:creationId xmlns:a16="http://schemas.microsoft.com/office/drawing/2014/main" id="{2F68B295-175E-4313-AAE5-D2D7DD9A7E55}"/>
                    </a:ext>
                  </a:extLst>
                </p:cNvPr>
                <p:cNvSpPr txBox="1">
                  <a:spLocks noRot="1" noChangeAspect="1" noMove="1" noResize="1" noEditPoints="1" noAdjustHandles="1" noChangeArrowheads="1" noChangeShapeType="1" noTextEdit="1"/>
                </p:cNvSpPr>
                <p:nvPr/>
              </p:nvSpPr>
              <p:spPr>
                <a:xfrm>
                  <a:off x="7421975" y="6154497"/>
                  <a:ext cx="715414" cy="390748"/>
                </a:xfrm>
                <a:prstGeom prst="rect">
                  <a:avLst/>
                </a:prstGeom>
                <a:blipFill>
                  <a:blip r:embed="rId17"/>
                  <a:stretch>
                    <a:fillRect b="-3125"/>
                  </a:stretch>
                </a:blipFill>
              </p:spPr>
              <p:txBody>
                <a:bodyPr/>
                <a:lstStyle/>
                <a:p>
                  <a:r>
                    <a:rPr lang="en-US">
                      <a:noFill/>
                    </a:rPr>
                    <a:t> </a:t>
                  </a:r>
                </a:p>
              </p:txBody>
            </p:sp>
          </mc:Fallback>
        </mc:AlternateContent>
        <p:cxnSp>
          <p:nvCxnSpPr>
            <p:cNvPr id="52" name="直接箭头连接符 51">
              <a:extLst>
                <a:ext uri="{FF2B5EF4-FFF2-40B4-BE49-F238E27FC236}">
                  <a16:creationId xmlns:a16="http://schemas.microsoft.com/office/drawing/2014/main" id="{D8FE4510-B6CC-4E9F-A5D9-6D1B29481A18}"/>
                </a:ext>
              </a:extLst>
            </p:cNvPr>
            <p:cNvCxnSpPr>
              <a:cxnSpLocks/>
            </p:cNvCxnSpPr>
            <p:nvPr/>
          </p:nvCxnSpPr>
          <p:spPr>
            <a:xfrm flipV="1">
              <a:off x="7675401" y="6230411"/>
              <a:ext cx="236797" cy="9766"/>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2" name="文本框 131">
              <a:extLst>
                <a:ext uri="{FF2B5EF4-FFF2-40B4-BE49-F238E27FC236}">
                  <a16:creationId xmlns:a16="http://schemas.microsoft.com/office/drawing/2014/main" id="{7B6AC666-3C3F-41E9-BBDB-232A3BF42698}"/>
                </a:ext>
              </a:extLst>
            </p:cNvPr>
            <p:cNvSpPr txBox="1"/>
            <p:nvPr/>
          </p:nvSpPr>
          <p:spPr>
            <a:xfrm>
              <a:off x="7617674" y="4532986"/>
              <a:ext cx="458878" cy="369332"/>
            </a:xfrm>
            <a:prstGeom prst="rect">
              <a:avLst/>
            </a:prstGeom>
            <a:noFill/>
          </p:spPr>
          <p:txBody>
            <a:bodyPr wrap="square" rtlCol="0">
              <a:spAutoFit/>
            </a:bodyPr>
            <a:lstStyle/>
            <a:p>
              <a:r>
                <a:rPr lang="en-US" dirty="0"/>
                <a:t>d?</a:t>
              </a:r>
            </a:p>
          </p:txBody>
        </p:sp>
      </p:grpSp>
      <p:sp>
        <p:nvSpPr>
          <p:cNvPr id="7" name="灯片编号占位符 6">
            <a:extLst>
              <a:ext uri="{FF2B5EF4-FFF2-40B4-BE49-F238E27FC236}">
                <a16:creationId xmlns:a16="http://schemas.microsoft.com/office/drawing/2014/main" id="{B2911F41-E68D-417C-B5AA-5198C486593E}"/>
              </a:ext>
            </a:extLst>
          </p:cNvPr>
          <p:cNvSpPr>
            <a:spLocks noGrp="1"/>
          </p:cNvSpPr>
          <p:nvPr>
            <p:ph type="sldNum" sz="quarter" idx="12"/>
          </p:nvPr>
        </p:nvSpPr>
        <p:spPr/>
        <p:txBody>
          <a:bodyPr/>
          <a:lstStyle/>
          <a:p>
            <a:fld id="{E28968F2-E780-458E-BEC0-AED72E8C9DF0}" type="slidenum">
              <a:rPr lang="en-US" smtClean="0"/>
              <a:pPr/>
              <a:t>19</a:t>
            </a:fld>
            <a:r>
              <a:rPr lang="en-US"/>
              <a:t>/17</a:t>
            </a:r>
            <a:endParaRPr lang="en-US" dirty="0"/>
          </a:p>
        </p:txBody>
      </p:sp>
    </p:spTree>
    <p:extLst>
      <p:ext uri="{BB962C8B-B14F-4D97-AF65-F5344CB8AC3E}">
        <p14:creationId xmlns:p14="http://schemas.microsoft.com/office/powerpoint/2010/main" val="1794558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3"/>
                                        </p:tgtEl>
                                        <p:attrNameLst>
                                          <p:attrName>style.visibility</p:attrName>
                                        </p:attrNameLst>
                                      </p:cBhvr>
                                      <p:to>
                                        <p:strVal val="visible"/>
                                      </p:to>
                                    </p:set>
                                    <p:animEffect transition="in" filter="fade">
                                      <p:cBhvr>
                                        <p:cTn id="7" dur="500"/>
                                        <p:tgtEl>
                                          <p:spTgt spid="13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par>
                                <p:cTn id="13" presetID="10" presetClass="entr" presetSubtype="0" fill="hold" nodeType="withEffect">
                                  <p:stCondLst>
                                    <p:cond delay="0"/>
                                  </p:stCondLst>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126"/>
                                        </p:tgtEl>
                                        <p:attrNameLst>
                                          <p:attrName>style.visibility</p:attrName>
                                        </p:attrNameLst>
                                      </p:cBhvr>
                                      <p:to>
                                        <p:strVal val="visible"/>
                                      </p:to>
                                    </p:set>
                                    <p:animEffect transition="in" filter="fade">
                                      <p:cBhvr>
                                        <p:cTn id="20" dur="500"/>
                                        <p:tgtEl>
                                          <p:spTgt spid="12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fade">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par>
                                <p:cTn id="36" presetID="10" presetClass="entr" presetSubtype="0" fill="hold" nodeType="with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500"/>
                                        <p:tgtEl>
                                          <p:spTgt spid="61"/>
                                        </p:tgtEl>
                                      </p:cBhvr>
                                    </p:animEffect>
                                  </p:childTnLst>
                                </p:cTn>
                              </p:par>
                              <p:par>
                                <p:cTn id="39" presetID="10" presetClass="entr" presetSubtype="0" fill="hold" nodeType="withEffect">
                                  <p:stCondLst>
                                    <p:cond delay="0"/>
                                  </p:stCondLst>
                                  <p:childTnLst>
                                    <p:set>
                                      <p:cBhvr>
                                        <p:cTn id="40" dur="1" fill="hold">
                                          <p:stCondLst>
                                            <p:cond delay="0"/>
                                          </p:stCondLst>
                                        </p:cTn>
                                        <p:tgtEl>
                                          <p:spTgt spid="60"/>
                                        </p:tgtEl>
                                        <p:attrNameLst>
                                          <p:attrName>style.visibility</p:attrName>
                                        </p:attrNameLst>
                                      </p:cBhvr>
                                      <p:to>
                                        <p:strVal val="visible"/>
                                      </p:to>
                                    </p:set>
                                    <p:animEffect transition="in" filter="fade">
                                      <p:cBhvr>
                                        <p:cTn id="41" dur="500"/>
                                        <p:tgtEl>
                                          <p:spTgt spid="60"/>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125"/>
                                        </p:tgtEl>
                                        <p:attrNameLst>
                                          <p:attrName>style.visibility</p:attrName>
                                        </p:attrNameLst>
                                      </p:cBhvr>
                                      <p:to>
                                        <p:strVal val="visible"/>
                                      </p:to>
                                    </p:set>
                                    <p:animEffect transition="in" filter="fade">
                                      <p:cBhvr>
                                        <p:cTn id="46" dur="500"/>
                                        <p:tgtEl>
                                          <p:spTgt spid="125"/>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xit" presetSubtype="0" fill="hold" grpId="1" nodeType="clickEffect">
                                  <p:stCondLst>
                                    <p:cond delay="0"/>
                                  </p:stCondLst>
                                  <p:childTnLst>
                                    <p:animEffect transition="out" filter="fade">
                                      <p:cBhvr>
                                        <p:cTn id="50" dur="500"/>
                                        <p:tgtEl>
                                          <p:spTgt spid="21"/>
                                        </p:tgtEl>
                                      </p:cBhvr>
                                    </p:animEffect>
                                    <p:set>
                                      <p:cBhvr>
                                        <p:cTn id="51" dur="1" fill="hold">
                                          <p:stCondLst>
                                            <p:cond delay="499"/>
                                          </p:stCondLst>
                                        </p:cTn>
                                        <p:tgtEl>
                                          <p:spTgt spid="21"/>
                                        </p:tgtEl>
                                        <p:attrNameLst>
                                          <p:attrName>style.visibility</p:attrName>
                                        </p:attrNameLst>
                                      </p:cBhvr>
                                      <p:to>
                                        <p:strVal val="hidden"/>
                                      </p:to>
                                    </p:set>
                                  </p:childTnLst>
                                </p:cTn>
                              </p:par>
                              <p:par>
                                <p:cTn id="52" presetID="10" presetClass="exit" presetSubtype="0" fill="hold" nodeType="withEffect">
                                  <p:stCondLst>
                                    <p:cond delay="0"/>
                                  </p:stCondLst>
                                  <p:childTnLst>
                                    <p:animEffect transition="out" filter="fade">
                                      <p:cBhvr>
                                        <p:cTn id="53" dur="500"/>
                                        <p:tgtEl>
                                          <p:spTgt spid="59"/>
                                        </p:tgtEl>
                                      </p:cBhvr>
                                    </p:animEffect>
                                    <p:set>
                                      <p:cBhvr>
                                        <p:cTn id="54" dur="1" fill="hold">
                                          <p:stCondLst>
                                            <p:cond delay="499"/>
                                          </p:stCondLst>
                                        </p:cTn>
                                        <p:tgtEl>
                                          <p:spTgt spid="59"/>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500"/>
                                        <p:tgtEl>
                                          <p:spTgt spid="61"/>
                                        </p:tgtEl>
                                      </p:cBhvr>
                                    </p:animEffect>
                                    <p:set>
                                      <p:cBhvr>
                                        <p:cTn id="57" dur="1" fill="hold">
                                          <p:stCondLst>
                                            <p:cond delay="499"/>
                                          </p:stCondLst>
                                        </p:cTn>
                                        <p:tgtEl>
                                          <p:spTgt spid="61"/>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60"/>
                                        </p:tgtEl>
                                      </p:cBhvr>
                                    </p:animEffect>
                                    <p:set>
                                      <p:cBhvr>
                                        <p:cTn id="60" dur="1" fill="hold">
                                          <p:stCondLst>
                                            <p:cond delay="499"/>
                                          </p:stCondLst>
                                        </p:cTn>
                                        <p:tgtEl>
                                          <p:spTgt spid="60"/>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125"/>
                                        </p:tgtEl>
                                      </p:cBhvr>
                                    </p:animEffect>
                                    <p:set>
                                      <p:cBhvr>
                                        <p:cTn id="63" dur="1" fill="hold">
                                          <p:stCondLst>
                                            <p:cond delay="499"/>
                                          </p:stCondLst>
                                        </p:cTn>
                                        <p:tgtEl>
                                          <p:spTgt spid="125"/>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23"/>
                                        </p:tgtEl>
                                      </p:cBhvr>
                                    </p:animEffect>
                                    <p:set>
                                      <p:cBhvr>
                                        <p:cTn id="66" dur="1" fill="hold">
                                          <p:stCondLst>
                                            <p:cond delay="499"/>
                                          </p:stCondLst>
                                        </p:cTn>
                                        <p:tgtEl>
                                          <p:spTgt spid="23"/>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4"/>
                                        </p:tgtEl>
                                      </p:cBhvr>
                                    </p:animEffect>
                                    <p:set>
                                      <p:cBhvr>
                                        <p:cTn id="69" dur="1" fill="hold">
                                          <p:stCondLst>
                                            <p:cond delay="499"/>
                                          </p:stCondLst>
                                        </p:cTn>
                                        <p:tgtEl>
                                          <p:spTgt spid="24"/>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6"/>
                                        </p:tgtEl>
                                      </p:cBhvr>
                                    </p:animEffect>
                                    <p:set>
                                      <p:cBhvr>
                                        <p:cTn id="72" dur="1" fill="hold">
                                          <p:stCondLst>
                                            <p:cond delay="499"/>
                                          </p:stCondLst>
                                        </p:cTn>
                                        <p:tgtEl>
                                          <p:spTgt spid="56"/>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57"/>
                                        </p:tgtEl>
                                      </p:cBhvr>
                                    </p:animEffect>
                                    <p:set>
                                      <p:cBhvr>
                                        <p:cTn id="75" dur="1" fill="hold">
                                          <p:stCondLst>
                                            <p:cond delay="499"/>
                                          </p:stCondLst>
                                        </p:cTn>
                                        <p:tgtEl>
                                          <p:spTgt spid="57"/>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58"/>
                                        </p:tgtEl>
                                      </p:cBhvr>
                                    </p:animEffect>
                                    <p:set>
                                      <p:cBhvr>
                                        <p:cTn id="78" dur="1" fill="hold">
                                          <p:stCondLst>
                                            <p:cond delay="499"/>
                                          </p:stCondLst>
                                        </p:cTn>
                                        <p:tgtEl>
                                          <p:spTgt spid="58"/>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111"/>
                                        </p:tgtEl>
                                      </p:cBhvr>
                                    </p:animEffect>
                                    <p:set>
                                      <p:cBhvr>
                                        <p:cTn id="81" dur="1" fill="hold">
                                          <p:stCondLst>
                                            <p:cond delay="499"/>
                                          </p:stCondLst>
                                        </p:cTn>
                                        <p:tgtEl>
                                          <p:spTgt spid="111"/>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124"/>
                                        </p:tgtEl>
                                      </p:cBhvr>
                                    </p:animEffect>
                                    <p:set>
                                      <p:cBhvr>
                                        <p:cTn id="84" dur="1" fill="hold">
                                          <p:stCondLst>
                                            <p:cond delay="499"/>
                                          </p:stCondLst>
                                        </p:cTn>
                                        <p:tgtEl>
                                          <p:spTgt spid="124"/>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133"/>
                                        </p:tgtEl>
                                      </p:cBhvr>
                                    </p:animEffect>
                                    <p:set>
                                      <p:cBhvr>
                                        <p:cTn id="87" dur="1" fill="hold">
                                          <p:stCondLst>
                                            <p:cond delay="499"/>
                                          </p:stCondLst>
                                        </p:cTn>
                                        <p:tgtEl>
                                          <p:spTgt spid="133"/>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126"/>
                                        </p:tgtEl>
                                      </p:cBhvr>
                                    </p:animEffect>
                                    <p:set>
                                      <p:cBhvr>
                                        <p:cTn id="90" dur="1" fill="hold">
                                          <p:stCondLst>
                                            <p:cond delay="499"/>
                                          </p:stCondLst>
                                        </p:cTn>
                                        <p:tgtEl>
                                          <p:spTgt spid="126"/>
                                        </p:tgtEl>
                                        <p:attrNameLst>
                                          <p:attrName>style.visibility</p:attrName>
                                        </p:attrNameLst>
                                      </p:cBhvr>
                                      <p:to>
                                        <p:strVal val="hidden"/>
                                      </p:to>
                                    </p:set>
                                  </p:childTnLst>
                                </p:cTn>
                              </p:par>
                              <p:par>
                                <p:cTn id="91" presetID="10" presetClass="entr" presetSubtype="0" fill="hold" nodeType="withEffect">
                                  <p:stCondLst>
                                    <p:cond delay="0"/>
                                  </p:stCondLst>
                                  <p:childTnLst>
                                    <p:set>
                                      <p:cBhvr>
                                        <p:cTn id="92" dur="1" fill="hold">
                                          <p:stCondLst>
                                            <p:cond delay="0"/>
                                          </p:stCondLst>
                                        </p:cTn>
                                        <p:tgtEl>
                                          <p:spTgt spid="8"/>
                                        </p:tgtEl>
                                        <p:attrNameLst>
                                          <p:attrName>style.visibility</p:attrName>
                                        </p:attrNameLst>
                                      </p:cBhvr>
                                      <p:to>
                                        <p:strVal val="visible"/>
                                      </p:to>
                                    </p:set>
                                    <p:animEffect transition="in" filter="fade">
                                      <p:cBhvr>
                                        <p:cTn id="9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1" grpId="1"/>
      <p:bldP spid="1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图片 22">
            <a:extLst>
              <a:ext uri="{FF2B5EF4-FFF2-40B4-BE49-F238E27FC236}">
                <a16:creationId xmlns:a16="http://schemas.microsoft.com/office/drawing/2014/main" id="{ACDB1FD8-5D66-40F9-A271-78F871DEEC4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2185" y="2834559"/>
            <a:ext cx="6204796" cy="3521791"/>
          </a:xfrm>
          <a:prstGeom prst="rect">
            <a:avLst/>
          </a:prstGeom>
        </p:spPr>
      </p:pic>
      <p:sp>
        <p:nvSpPr>
          <p:cNvPr id="2" name="标题 1">
            <a:extLst>
              <a:ext uri="{FF2B5EF4-FFF2-40B4-BE49-F238E27FC236}">
                <a16:creationId xmlns:a16="http://schemas.microsoft.com/office/drawing/2014/main" id="{F269EFBA-3CF0-410A-946D-B6D1998FE37D}"/>
              </a:ext>
            </a:extLst>
          </p:cNvPr>
          <p:cNvSpPr>
            <a:spLocks noGrp="1"/>
          </p:cNvSpPr>
          <p:nvPr>
            <p:ph type="title"/>
          </p:nvPr>
        </p:nvSpPr>
        <p:spPr>
          <a:xfrm>
            <a:off x="838200" y="594746"/>
            <a:ext cx="7168154" cy="877551"/>
          </a:xfrm>
        </p:spPr>
        <p:txBody>
          <a:bodyPr>
            <a:normAutofit/>
          </a:bodyPr>
          <a:lstStyle/>
          <a:p>
            <a:r>
              <a:rPr lang="en-US" dirty="0"/>
              <a:t>Limited sensing range</a:t>
            </a:r>
          </a:p>
        </p:txBody>
      </p:sp>
      <p:sp>
        <p:nvSpPr>
          <p:cNvPr id="3" name="内容占位符 2">
            <a:extLst>
              <a:ext uri="{FF2B5EF4-FFF2-40B4-BE49-F238E27FC236}">
                <a16:creationId xmlns:a16="http://schemas.microsoft.com/office/drawing/2014/main" id="{5992C06F-2519-4E3F-AF0B-0D2136E0790D}"/>
              </a:ext>
            </a:extLst>
          </p:cNvPr>
          <p:cNvSpPr>
            <a:spLocks noGrp="1"/>
          </p:cNvSpPr>
          <p:nvPr>
            <p:ph idx="1"/>
          </p:nvPr>
        </p:nvSpPr>
        <p:spPr>
          <a:xfrm>
            <a:off x="838199" y="1825625"/>
            <a:ext cx="5572406" cy="4351338"/>
          </a:xfrm>
        </p:spPr>
        <p:txBody>
          <a:bodyPr/>
          <a:lstStyle/>
          <a:p>
            <a:r>
              <a:rPr lang="en-US" dirty="0"/>
              <a:t>Various sensors on a vehicle for surrounding awareness</a:t>
            </a:r>
          </a:p>
          <a:p>
            <a:endParaRPr lang="en-US" dirty="0"/>
          </a:p>
          <a:p>
            <a:r>
              <a:rPr lang="en-US" dirty="0"/>
              <a:t>Limited sensing range causes hazards or accidents</a:t>
            </a:r>
          </a:p>
          <a:p>
            <a:endParaRPr lang="en-US" dirty="0"/>
          </a:p>
          <a:p>
            <a:r>
              <a:rPr lang="en-US" dirty="0"/>
              <a:t>Sharing perception between vehicles can prevent such accidents</a:t>
            </a:r>
          </a:p>
        </p:txBody>
      </p:sp>
      <p:sp>
        <p:nvSpPr>
          <p:cNvPr id="21" name="日期占位符 20">
            <a:extLst>
              <a:ext uri="{FF2B5EF4-FFF2-40B4-BE49-F238E27FC236}">
                <a16:creationId xmlns:a16="http://schemas.microsoft.com/office/drawing/2014/main" id="{8ACA9420-5BC7-4E87-9B9C-9D44CAF9641B}"/>
              </a:ext>
            </a:extLst>
          </p:cNvPr>
          <p:cNvSpPr>
            <a:spLocks noGrp="1"/>
          </p:cNvSpPr>
          <p:nvPr>
            <p:ph type="dt" sz="half" idx="10"/>
          </p:nvPr>
        </p:nvSpPr>
        <p:spPr/>
        <p:txBody>
          <a:bodyPr/>
          <a:lstStyle/>
          <a:p>
            <a:fld id="{F1C7629B-4FD2-4BC8-94EE-2808027C87AA}" type="datetime1">
              <a:rPr lang="en-US" smtClean="0"/>
              <a:t>6/21/2019</a:t>
            </a:fld>
            <a:endParaRPr lang="en-US"/>
          </a:p>
        </p:txBody>
      </p:sp>
      <p:sp>
        <p:nvSpPr>
          <p:cNvPr id="22" name="页脚占位符 21">
            <a:extLst>
              <a:ext uri="{FF2B5EF4-FFF2-40B4-BE49-F238E27FC236}">
                <a16:creationId xmlns:a16="http://schemas.microsoft.com/office/drawing/2014/main" id="{B46C6994-619A-47BB-9E0F-D43B9665D477}"/>
              </a:ext>
            </a:extLst>
          </p:cNvPr>
          <p:cNvSpPr>
            <a:spLocks noGrp="1"/>
          </p:cNvSpPr>
          <p:nvPr>
            <p:ph type="ftr" sz="quarter" idx="11"/>
          </p:nvPr>
        </p:nvSpPr>
        <p:spPr>
          <a:xfrm>
            <a:off x="4038600" y="6356350"/>
            <a:ext cx="4114800" cy="365125"/>
          </a:xfrm>
        </p:spPr>
        <p:txBody>
          <a:bodyPr/>
          <a:lstStyle/>
          <a:p>
            <a:r>
              <a:rPr lang="en-US"/>
              <a:t>Hansi Liu</a:t>
            </a:r>
            <a:endParaRPr lang="en-US" dirty="0"/>
          </a:p>
        </p:txBody>
      </p:sp>
      <p:cxnSp>
        <p:nvCxnSpPr>
          <p:cNvPr id="11" name="Straight Connector 12">
            <a:extLst>
              <a:ext uri="{FF2B5EF4-FFF2-40B4-BE49-F238E27FC236}">
                <a16:creationId xmlns:a16="http://schemas.microsoft.com/office/drawing/2014/main" id="{C3FFB341-D84D-4386-A82B-FBAEF500A58C}"/>
              </a:ext>
            </a:extLst>
          </p:cNvPr>
          <p:cNvCxnSpPr>
            <a:cxnSpLocks/>
          </p:cNvCxnSpPr>
          <p:nvPr/>
        </p:nvCxnSpPr>
        <p:spPr>
          <a:xfrm>
            <a:off x="9848132" y="594746"/>
            <a:ext cx="0" cy="556925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2" name="Straight Connector 15">
            <a:extLst>
              <a:ext uri="{FF2B5EF4-FFF2-40B4-BE49-F238E27FC236}">
                <a16:creationId xmlns:a16="http://schemas.microsoft.com/office/drawing/2014/main" id="{50389887-9548-4639-A73B-FF318CD83246}"/>
              </a:ext>
            </a:extLst>
          </p:cNvPr>
          <p:cNvCxnSpPr>
            <a:cxnSpLocks/>
          </p:cNvCxnSpPr>
          <p:nvPr/>
        </p:nvCxnSpPr>
        <p:spPr>
          <a:xfrm>
            <a:off x="8973560" y="594746"/>
            <a:ext cx="0" cy="5562830"/>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3" name="Straight Connector 16">
            <a:extLst>
              <a:ext uri="{FF2B5EF4-FFF2-40B4-BE49-F238E27FC236}">
                <a16:creationId xmlns:a16="http://schemas.microsoft.com/office/drawing/2014/main" id="{3C052F0C-7CE1-496D-97E0-C1ADB4426AEC}"/>
              </a:ext>
            </a:extLst>
          </p:cNvPr>
          <p:cNvCxnSpPr>
            <a:cxnSpLocks/>
          </p:cNvCxnSpPr>
          <p:nvPr/>
        </p:nvCxnSpPr>
        <p:spPr>
          <a:xfrm>
            <a:off x="10718504" y="594746"/>
            <a:ext cx="39739" cy="55692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5" name="Picture 23" descr="Kostenlose Vektorgrafik: Auto, Transport, Fahrzeug - Kostenloses Bild ...">
            <a:extLst>
              <a:ext uri="{FF2B5EF4-FFF2-40B4-BE49-F238E27FC236}">
                <a16:creationId xmlns:a16="http://schemas.microsoft.com/office/drawing/2014/main" id="{35F64469-DA1A-4B8E-9A26-6CF139EC3D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5400000" flipV="1">
            <a:off x="10011937" y="5564263"/>
            <a:ext cx="738484" cy="369242"/>
          </a:xfrm>
          <a:prstGeom prst="rect">
            <a:avLst/>
          </a:prstGeom>
        </p:spPr>
      </p:pic>
      <p:sp>
        <p:nvSpPr>
          <p:cNvPr id="33" name="箭头: 下 32">
            <a:extLst>
              <a:ext uri="{FF2B5EF4-FFF2-40B4-BE49-F238E27FC236}">
                <a16:creationId xmlns:a16="http://schemas.microsoft.com/office/drawing/2014/main" id="{269D9E97-5F05-49E5-9489-8ACF1F00C271}"/>
              </a:ext>
            </a:extLst>
          </p:cNvPr>
          <p:cNvSpPr/>
          <p:nvPr/>
        </p:nvSpPr>
        <p:spPr>
          <a:xfrm rot="9770923" flipH="1">
            <a:off x="9852559" y="1773286"/>
            <a:ext cx="105283" cy="3552723"/>
          </a:xfrm>
          <a:prstGeom prst="downArrow">
            <a:avLst>
              <a:gd name="adj1" fmla="val 36950"/>
              <a:gd name="adj2" fmla="val 258546"/>
            </a:avLst>
          </a:prstGeom>
          <a:solidFill>
            <a:srgbClr val="0070C0"/>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箭头: 下 33">
            <a:extLst>
              <a:ext uri="{FF2B5EF4-FFF2-40B4-BE49-F238E27FC236}">
                <a16:creationId xmlns:a16="http://schemas.microsoft.com/office/drawing/2014/main" id="{82C83A76-AD89-482A-B82D-8700A8F2C290}"/>
              </a:ext>
            </a:extLst>
          </p:cNvPr>
          <p:cNvSpPr/>
          <p:nvPr/>
        </p:nvSpPr>
        <p:spPr>
          <a:xfrm rot="12981084" flipH="1">
            <a:off x="8910483" y="1227262"/>
            <a:ext cx="101268" cy="1045107"/>
          </a:xfrm>
          <a:prstGeom prst="downArrow">
            <a:avLst>
              <a:gd name="adj1" fmla="val 36950"/>
              <a:gd name="adj2" fmla="val 258546"/>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6" name="Picture 37" descr="Black &lt;strong&gt;car topview&lt;/strong&gt; by ckhoo - &lt;strong&gt;Top&lt;/strong&gt; &lt;strong&gt;view&lt;/strong&gt; of a black &lt;strong&gt;car&lt;/strong&gt;">
            <a:extLst>
              <a:ext uri="{FF2B5EF4-FFF2-40B4-BE49-F238E27FC236}">
                <a16:creationId xmlns:a16="http://schemas.microsoft.com/office/drawing/2014/main" id="{5BDE7E3D-DC0B-4EB9-BC96-EE07A28D22E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7347" y="4884713"/>
            <a:ext cx="314677" cy="687274"/>
          </a:xfrm>
          <a:prstGeom prst="rect">
            <a:avLst/>
          </a:prstGeom>
          <a:effectLst/>
        </p:spPr>
      </p:pic>
      <p:pic>
        <p:nvPicPr>
          <p:cNvPr id="63" name="Picture 37" descr="Black &lt;strong&gt;car topview&lt;/strong&gt; by ckhoo - &lt;strong&gt;Top&lt;/strong&gt; &lt;strong&gt;view&lt;/strong&gt; of a black &lt;strong&gt;car&lt;/strong&gt;">
            <a:extLst>
              <a:ext uri="{FF2B5EF4-FFF2-40B4-BE49-F238E27FC236}">
                <a16:creationId xmlns:a16="http://schemas.microsoft.com/office/drawing/2014/main" id="{F503F2C7-FB53-4510-ABA7-36C7BAD24B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039779" y="2741726"/>
            <a:ext cx="314677" cy="687274"/>
          </a:xfrm>
          <a:prstGeom prst="rect">
            <a:avLst/>
          </a:prstGeom>
          <a:effectLst/>
        </p:spPr>
      </p:pic>
      <p:sp>
        <p:nvSpPr>
          <p:cNvPr id="25" name="爆炸形: 8 pt  24">
            <a:extLst>
              <a:ext uri="{FF2B5EF4-FFF2-40B4-BE49-F238E27FC236}">
                <a16:creationId xmlns:a16="http://schemas.microsoft.com/office/drawing/2014/main" id="{FCDB2BBE-4A00-4DA1-85C3-E4C4D7F2C09F}"/>
              </a:ext>
            </a:extLst>
          </p:cNvPr>
          <p:cNvSpPr/>
          <p:nvPr/>
        </p:nvSpPr>
        <p:spPr>
          <a:xfrm>
            <a:off x="8792373" y="428516"/>
            <a:ext cx="1307558" cy="677914"/>
          </a:xfrm>
          <a:prstGeom prst="irregularSeal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Bang</a:t>
            </a:r>
          </a:p>
        </p:txBody>
      </p:sp>
      <p:sp>
        <p:nvSpPr>
          <p:cNvPr id="27" name="文本框 26">
            <a:extLst>
              <a:ext uri="{FF2B5EF4-FFF2-40B4-BE49-F238E27FC236}">
                <a16:creationId xmlns:a16="http://schemas.microsoft.com/office/drawing/2014/main" id="{493E0E5D-4921-4817-86AA-952381C40CFC}"/>
              </a:ext>
            </a:extLst>
          </p:cNvPr>
          <p:cNvSpPr txBox="1"/>
          <p:nvPr/>
        </p:nvSpPr>
        <p:spPr>
          <a:xfrm>
            <a:off x="7540379" y="1568728"/>
            <a:ext cx="1050794" cy="954107"/>
          </a:xfrm>
          <a:prstGeom prst="rect">
            <a:avLst/>
          </a:prstGeom>
          <a:noFill/>
        </p:spPr>
        <p:txBody>
          <a:bodyPr wrap="square" rtlCol="0">
            <a:spAutoFit/>
          </a:bodyPr>
          <a:lstStyle/>
          <a:p>
            <a:r>
              <a:rPr lang="en-US" sz="1400" dirty="0">
                <a:solidFill>
                  <a:srgbClr val="C00000"/>
                </a:solidFill>
              </a:rPr>
              <a:t>Cannot be seen by Blue due to blockage</a:t>
            </a:r>
          </a:p>
        </p:txBody>
      </p:sp>
      <p:pic>
        <p:nvPicPr>
          <p:cNvPr id="29" name="Picture 37" descr="Black &lt;strong&gt;car topview&lt;/strong&gt; by ckhoo - &lt;strong&gt;Top&lt;/strong&gt; &lt;strong&gt;view&lt;/strong&gt; of a black &lt;strong&gt;car&lt;/strong&gt;">
            <a:extLst>
              <a:ext uri="{FF2B5EF4-FFF2-40B4-BE49-F238E27FC236}">
                <a16:creationId xmlns:a16="http://schemas.microsoft.com/office/drawing/2014/main" id="{D457C380-41DD-4C20-B432-34D543031C4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88813" y="3644282"/>
            <a:ext cx="314677" cy="687274"/>
          </a:xfrm>
          <a:prstGeom prst="rect">
            <a:avLst/>
          </a:prstGeom>
          <a:effectLst/>
        </p:spPr>
      </p:pic>
      <p:cxnSp>
        <p:nvCxnSpPr>
          <p:cNvPr id="7" name="直接箭头连接符 6">
            <a:extLst>
              <a:ext uri="{FF2B5EF4-FFF2-40B4-BE49-F238E27FC236}">
                <a16:creationId xmlns:a16="http://schemas.microsoft.com/office/drawing/2014/main" id="{48A363FF-E8F5-4558-BA86-172836A34E41}"/>
              </a:ext>
            </a:extLst>
          </p:cNvPr>
          <p:cNvCxnSpPr>
            <a:cxnSpLocks/>
            <a:stCxn id="15" idx="1"/>
          </p:cNvCxnSpPr>
          <p:nvPr/>
        </p:nvCxnSpPr>
        <p:spPr>
          <a:xfrm flipH="1" flipV="1">
            <a:off x="8633418" y="2930624"/>
            <a:ext cx="1747761" cy="2449018"/>
          </a:xfrm>
          <a:prstGeom prst="straightConnector1">
            <a:avLst/>
          </a:prstGeom>
          <a:ln w="9525" cap="flat" cmpd="sng" algn="ctr">
            <a:solidFill>
              <a:srgbClr val="C00000"/>
            </a:solidFill>
            <a:prstDash val="dash"/>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26" name="Straight Connector 55">
            <a:extLst>
              <a:ext uri="{FF2B5EF4-FFF2-40B4-BE49-F238E27FC236}">
                <a16:creationId xmlns:a16="http://schemas.microsoft.com/office/drawing/2014/main" id="{E8E8D7F2-444A-4F11-A1ED-6AD406B5FF90}"/>
              </a:ext>
            </a:extLst>
          </p:cNvPr>
          <p:cNvCxnSpPr>
            <a:cxnSpLocks/>
            <a:endCxn id="15" idx="1"/>
          </p:cNvCxnSpPr>
          <p:nvPr/>
        </p:nvCxnSpPr>
        <p:spPr>
          <a:xfrm flipH="1">
            <a:off x="10381179" y="3021252"/>
            <a:ext cx="1622810" cy="235839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28" name="Straight Connector 55">
            <a:extLst>
              <a:ext uri="{FF2B5EF4-FFF2-40B4-BE49-F238E27FC236}">
                <a16:creationId xmlns:a16="http://schemas.microsoft.com/office/drawing/2014/main" id="{73E2D965-818E-42C9-96A6-D386040076C6}"/>
              </a:ext>
            </a:extLst>
          </p:cNvPr>
          <p:cNvCxnSpPr>
            <a:cxnSpLocks/>
            <a:endCxn id="15" idx="1"/>
          </p:cNvCxnSpPr>
          <p:nvPr/>
        </p:nvCxnSpPr>
        <p:spPr>
          <a:xfrm>
            <a:off x="8006354" y="3021252"/>
            <a:ext cx="2374825" cy="2358390"/>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35" name="Picture 37" descr="Black &lt;strong&gt;car topview&lt;/strong&gt; by ckhoo - &lt;strong&gt;Top&lt;/strong&gt; &lt;strong&gt;view&lt;/strong&gt; of a black &lt;strong&gt;car&lt;/strong&gt;">
            <a:extLst>
              <a:ext uri="{FF2B5EF4-FFF2-40B4-BE49-F238E27FC236}">
                <a16:creationId xmlns:a16="http://schemas.microsoft.com/office/drawing/2014/main" id="{17A44EB0-5451-4013-A90E-A4594ACEA3D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452059" y="2187384"/>
            <a:ext cx="314677" cy="687274"/>
          </a:xfrm>
          <a:prstGeom prst="rect">
            <a:avLst/>
          </a:prstGeom>
          <a:effectLst/>
        </p:spPr>
      </p:pic>
      <p:sp>
        <p:nvSpPr>
          <p:cNvPr id="6" name="灯片编号占位符 5">
            <a:extLst>
              <a:ext uri="{FF2B5EF4-FFF2-40B4-BE49-F238E27FC236}">
                <a16:creationId xmlns:a16="http://schemas.microsoft.com/office/drawing/2014/main" id="{15B80263-78D9-4B49-9DA6-B1562E8A7581}"/>
              </a:ext>
            </a:extLst>
          </p:cNvPr>
          <p:cNvSpPr>
            <a:spLocks noGrp="1"/>
          </p:cNvSpPr>
          <p:nvPr>
            <p:ph type="sldNum" sz="quarter" idx="12"/>
          </p:nvPr>
        </p:nvSpPr>
        <p:spPr/>
        <p:txBody>
          <a:bodyPr/>
          <a:lstStyle/>
          <a:p>
            <a:fld id="{E28968F2-E780-458E-BEC0-AED72E8C9DF0}" type="slidenum">
              <a:rPr lang="en-US" smtClean="0"/>
              <a:pPr/>
              <a:t>2</a:t>
            </a:fld>
            <a:r>
              <a:rPr lang="en-US"/>
              <a:t>/17</a:t>
            </a:r>
            <a:endParaRPr lang="en-US" dirty="0"/>
          </a:p>
        </p:txBody>
      </p:sp>
    </p:spTree>
    <p:extLst>
      <p:ext uri="{BB962C8B-B14F-4D97-AF65-F5344CB8AC3E}">
        <p14:creationId xmlns:p14="http://schemas.microsoft.com/office/powerpoint/2010/main" val="2832600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23"/>
                                        </p:tgtEl>
                                      </p:cBhvr>
                                    </p:animEffect>
                                    <p:set>
                                      <p:cBhvr>
                                        <p:cTn id="7" dur="1" fill="hold">
                                          <p:stCondLst>
                                            <p:cond delay="499"/>
                                          </p:stCondLst>
                                        </p:cTn>
                                        <p:tgtEl>
                                          <p:spTgt spid="2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fade">
                                      <p:cBhvr>
                                        <p:cTn id="17" dur="500"/>
                                        <p:tgtEl>
                                          <p:spTgt spid="28"/>
                                        </p:tgtEl>
                                      </p:cBhvr>
                                    </p:animEffect>
                                  </p:childTnLst>
                                </p:cTn>
                              </p:par>
                              <p:par>
                                <p:cTn id="18" presetID="10" presetClass="entr" presetSubtype="0" fill="hold" nodeType="with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500"/>
                                        <p:tgtEl>
                                          <p:spTgt spid="26"/>
                                        </p:tgtEl>
                                      </p:cBhvr>
                                    </p:animEffect>
                                  </p:childTnLst>
                                </p:cTn>
                              </p:par>
                              <p:par>
                                <p:cTn id="21" presetID="10"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par>
                                <p:cTn id="24" presetID="10" presetClass="entr" presetSubtype="0" fill="hold" nodeType="withEffect">
                                  <p:stCondLst>
                                    <p:cond delay="0"/>
                                  </p:stCondLst>
                                  <p:childTnLst>
                                    <p:set>
                                      <p:cBhvr>
                                        <p:cTn id="25" dur="1" fill="hold">
                                          <p:stCondLst>
                                            <p:cond delay="0"/>
                                          </p:stCondLst>
                                        </p:cTn>
                                        <p:tgtEl>
                                          <p:spTgt spid="35"/>
                                        </p:tgtEl>
                                        <p:attrNameLst>
                                          <p:attrName>style.visibility</p:attrName>
                                        </p:attrNameLst>
                                      </p:cBhvr>
                                      <p:to>
                                        <p:strVal val="visible"/>
                                      </p:to>
                                    </p:set>
                                    <p:animEffect transition="in" filter="fade">
                                      <p:cBhvr>
                                        <p:cTn id="26" dur="500"/>
                                        <p:tgtEl>
                                          <p:spTgt spid="35"/>
                                        </p:tgtEl>
                                      </p:cBhvr>
                                    </p:animEffect>
                                  </p:childTnLst>
                                </p:cTn>
                              </p:par>
                              <p:par>
                                <p:cTn id="27" presetID="10" presetClass="entr" presetSubtype="0" fill="hold" nodeType="withEffect">
                                  <p:stCondLst>
                                    <p:cond delay="0"/>
                                  </p:stCondLst>
                                  <p:childTnLst>
                                    <p:set>
                                      <p:cBhvr>
                                        <p:cTn id="28" dur="1" fill="hold">
                                          <p:stCondLst>
                                            <p:cond delay="0"/>
                                          </p:stCondLst>
                                        </p:cTn>
                                        <p:tgtEl>
                                          <p:spTgt spid="36"/>
                                        </p:tgtEl>
                                        <p:attrNameLst>
                                          <p:attrName>style.visibility</p:attrName>
                                        </p:attrNameLst>
                                      </p:cBhvr>
                                      <p:to>
                                        <p:strVal val="visible"/>
                                      </p:to>
                                    </p:set>
                                    <p:animEffect transition="in" filter="fade">
                                      <p:cBhvr>
                                        <p:cTn id="29" dur="500"/>
                                        <p:tgtEl>
                                          <p:spTgt spid="36"/>
                                        </p:tgtEl>
                                      </p:cBhvr>
                                    </p:animEffect>
                                  </p:childTnLst>
                                </p:cTn>
                              </p:par>
                              <p:par>
                                <p:cTn id="30" presetID="10" presetClass="entr" presetSubtype="0" fill="hold" nodeType="withEffect">
                                  <p:stCondLst>
                                    <p:cond delay="0"/>
                                  </p:stCondLst>
                                  <p:childTnLst>
                                    <p:set>
                                      <p:cBhvr>
                                        <p:cTn id="31" dur="1" fill="hold">
                                          <p:stCondLst>
                                            <p:cond delay="0"/>
                                          </p:stCondLst>
                                        </p:cTn>
                                        <p:tgtEl>
                                          <p:spTgt spid="63"/>
                                        </p:tgtEl>
                                        <p:attrNameLst>
                                          <p:attrName>style.visibility</p:attrName>
                                        </p:attrNameLst>
                                      </p:cBhvr>
                                      <p:to>
                                        <p:strVal val="visible"/>
                                      </p:to>
                                    </p:set>
                                    <p:animEffect transition="in" filter="fade">
                                      <p:cBhvr>
                                        <p:cTn id="32" dur="500"/>
                                        <p:tgtEl>
                                          <p:spTgt spid="63"/>
                                        </p:tgtEl>
                                      </p:cBhvr>
                                    </p:animEffect>
                                  </p:childTnLst>
                                </p:cTn>
                              </p:par>
                              <p:par>
                                <p:cTn id="33" presetID="10" presetClass="entr" presetSubtype="0" fill="hold" nodeType="withEffect">
                                  <p:stCondLst>
                                    <p:cond delay="0"/>
                                  </p:stCondLst>
                                  <p:childTnLst>
                                    <p:set>
                                      <p:cBhvr>
                                        <p:cTn id="34" dur="1" fill="hold">
                                          <p:stCondLst>
                                            <p:cond delay="0"/>
                                          </p:stCondLst>
                                        </p:cTn>
                                        <p:tgtEl>
                                          <p:spTgt spid="29"/>
                                        </p:tgtEl>
                                        <p:attrNameLst>
                                          <p:attrName>style.visibility</p:attrName>
                                        </p:attrNameLst>
                                      </p:cBhvr>
                                      <p:to>
                                        <p:strVal val="visible"/>
                                      </p:to>
                                    </p:set>
                                    <p:animEffect transition="in" filter="fade">
                                      <p:cBhvr>
                                        <p:cTn id="35" dur="500"/>
                                        <p:tgtEl>
                                          <p:spTgt spid="29"/>
                                        </p:tgtEl>
                                      </p:cBhvr>
                                    </p:animEffect>
                                  </p:childTnLst>
                                </p:cTn>
                              </p:par>
                              <p:par>
                                <p:cTn id="36" presetID="10" presetClass="entr" presetSubtype="0" fill="hold"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fade">
                                      <p:cBhvr>
                                        <p:cTn id="49" dur="500"/>
                                        <p:tgtEl>
                                          <p:spTgt spid="27"/>
                                        </p:tgtEl>
                                      </p:cBhvr>
                                    </p:animEffect>
                                  </p:childTnLst>
                                </p:cTn>
                              </p:par>
                              <p:par>
                                <p:cTn id="50" presetID="10" presetClass="entr" presetSubtype="0" fill="hold" nodeType="withEffect">
                                  <p:stCondLst>
                                    <p:cond delay="0"/>
                                  </p:stCondLst>
                                  <p:childTnLst>
                                    <p:set>
                                      <p:cBhvr>
                                        <p:cTn id="51" dur="1" fill="hold">
                                          <p:stCondLst>
                                            <p:cond delay="0"/>
                                          </p:stCondLst>
                                        </p:cTn>
                                        <p:tgtEl>
                                          <p:spTgt spid="7"/>
                                        </p:tgtEl>
                                        <p:attrNameLst>
                                          <p:attrName>style.visibility</p:attrName>
                                        </p:attrNameLst>
                                      </p:cBhvr>
                                      <p:to>
                                        <p:strVal val="visible"/>
                                      </p:to>
                                    </p:set>
                                    <p:animEffect transition="in" filter="fade">
                                      <p:cBhvr>
                                        <p:cTn id="52" dur="500"/>
                                        <p:tgtEl>
                                          <p:spTgt spid="7"/>
                                        </p:tgtEl>
                                      </p:cBhvr>
                                    </p:animEffect>
                                  </p:childTnLst>
                                </p:cTn>
                              </p:par>
                            </p:childTnLst>
                          </p:cTn>
                        </p:par>
                        <p:par>
                          <p:cTn id="53" fill="hold">
                            <p:stCondLst>
                              <p:cond delay="500"/>
                            </p:stCondLst>
                            <p:childTnLst>
                              <p:par>
                                <p:cTn id="54" presetID="9" presetClass="emph" presetSubtype="0" nodeType="afterEffect">
                                  <p:stCondLst>
                                    <p:cond delay="0"/>
                                  </p:stCondLst>
                                  <p:childTnLst>
                                    <p:set>
                                      <p:cBhvr>
                                        <p:cTn id="55" dur="indefinite"/>
                                        <p:tgtEl>
                                          <p:spTgt spid="35"/>
                                        </p:tgtEl>
                                        <p:attrNameLst>
                                          <p:attrName>style.opacity</p:attrName>
                                        </p:attrNameLst>
                                      </p:cBhvr>
                                      <p:to>
                                        <p:strVal val="0.25"/>
                                      </p:to>
                                    </p:set>
                                    <p:animEffect filter="image" prLst="opacity: 0.25">
                                      <p:cBhvr rctx="IE">
                                        <p:cTn id="56" dur="indefinite"/>
                                        <p:tgtEl>
                                          <p:spTgt spid="35"/>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4"/>
                                        </p:tgtEl>
                                        <p:attrNameLst>
                                          <p:attrName>style.visibility</p:attrName>
                                        </p:attrNameLst>
                                      </p:cBhvr>
                                      <p:to>
                                        <p:strVal val="visible"/>
                                      </p:to>
                                    </p:set>
                                    <p:animEffect transition="in" filter="fade">
                                      <p:cBhvr>
                                        <p:cTn id="61" dur="500"/>
                                        <p:tgtEl>
                                          <p:spTgt spid="34"/>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500"/>
                                        <p:tgtEl>
                                          <p:spTgt spid="33"/>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xit" presetSubtype="0" fill="hold" grpId="1" nodeType="clickEffect">
                                  <p:stCondLst>
                                    <p:cond delay="0"/>
                                  </p:stCondLst>
                                  <p:childTnLst>
                                    <p:set>
                                      <p:cBhvr>
                                        <p:cTn id="70" dur="1" fill="hold">
                                          <p:stCondLst>
                                            <p:cond delay="0"/>
                                          </p:stCondLst>
                                        </p:cTn>
                                        <p:tgtEl>
                                          <p:spTgt spid="33"/>
                                        </p:tgtEl>
                                        <p:attrNameLst>
                                          <p:attrName>style.visibility</p:attrName>
                                        </p:attrNameLst>
                                      </p:cBhvr>
                                      <p:to>
                                        <p:strVal val="hidden"/>
                                      </p:to>
                                    </p:set>
                                  </p:childTnLst>
                                </p:cTn>
                              </p:par>
                              <p:par>
                                <p:cTn id="71" presetID="1" presetClass="exit" presetSubtype="0" fill="hold" grpId="1" nodeType="withEffect">
                                  <p:stCondLst>
                                    <p:cond delay="0"/>
                                  </p:stCondLst>
                                  <p:childTnLst>
                                    <p:set>
                                      <p:cBhvr>
                                        <p:cTn id="72" dur="1" fill="hold">
                                          <p:stCondLst>
                                            <p:cond delay="0"/>
                                          </p:stCondLst>
                                        </p:cTn>
                                        <p:tgtEl>
                                          <p:spTgt spid="34"/>
                                        </p:tgtEl>
                                        <p:attrNameLst>
                                          <p:attrName>style.visibility</p:attrName>
                                        </p:attrNameLst>
                                      </p:cBhvr>
                                      <p:to>
                                        <p:strVal val="hidden"/>
                                      </p:to>
                                    </p:set>
                                  </p:childTnLst>
                                </p:cTn>
                              </p:par>
                              <p:par>
                                <p:cTn id="73" presetID="1" presetClass="exit" presetSubtype="0" fill="hold" grpId="1" nodeType="withEffect">
                                  <p:stCondLst>
                                    <p:cond delay="0"/>
                                  </p:stCondLst>
                                  <p:childTnLst>
                                    <p:set>
                                      <p:cBhvr>
                                        <p:cTn id="74" dur="1" fill="hold">
                                          <p:stCondLst>
                                            <p:cond delay="0"/>
                                          </p:stCondLst>
                                        </p:cTn>
                                        <p:tgtEl>
                                          <p:spTgt spid="27"/>
                                        </p:tgtEl>
                                        <p:attrNameLst>
                                          <p:attrName>style.visibility</p:attrName>
                                        </p:attrNameLst>
                                      </p:cBhvr>
                                      <p:to>
                                        <p:strVal val="hidden"/>
                                      </p:to>
                                    </p:set>
                                  </p:childTnLst>
                                </p:cTn>
                              </p:par>
                              <p:par>
                                <p:cTn id="75" presetID="1" presetClass="exit" presetSubtype="0" fill="hold" nodeType="withEffect">
                                  <p:stCondLst>
                                    <p:cond delay="0"/>
                                  </p:stCondLst>
                                  <p:childTnLst>
                                    <p:set>
                                      <p:cBhvr>
                                        <p:cTn id="76" dur="1" fill="hold">
                                          <p:stCondLst>
                                            <p:cond delay="0"/>
                                          </p:stCondLst>
                                        </p:cTn>
                                        <p:tgtEl>
                                          <p:spTgt spid="7"/>
                                        </p:tgtEl>
                                        <p:attrNameLst>
                                          <p:attrName>style.visibility</p:attrName>
                                        </p:attrNameLst>
                                      </p:cBhvr>
                                      <p:to>
                                        <p:strVal val="hidden"/>
                                      </p:to>
                                    </p:set>
                                  </p:childTnLst>
                                </p:cTn>
                              </p:par>
                              <p:par>
                                <p:cTn id="77" presetID="1" presetClass="exit" presetSubtype="0" fill="hold" nodeType="withEffect">
                                  <p:stCondLst>
                                    <p:cond delay="0"/>
                                  </p:stCondLst>
                                  <p:childTnLst>
                                    <p:set>
                                      <p:cBhvr>
                                        <p:cTn id="78" dur="1" fill="hold">
                                          <p:stCondLst>
                                            <p:cond delay="0"/>
                                          </p:stCondLst>
                                        </p:cTn>
                                        <p:tgtEl>
                                          <p:spTgt spid="28"/>
                                        </p:tgtEl>
                                        <p:attrNameLst>
                                          <p:attrName>style.visibility</p:attrName>
                                        </p:attrNameLst>
                                      </p:cBhvr>
                                      <p:to>
                                        <p:strVal val="hidden"/>
                                      </p:to>
                                    </p:set>
                                  </p:childTnLst>
                                </p:cTn>
                              </p:par>
                              <p:par>
                                <p:cTn id="79" presetID="1" presetClass="exit" presetSubtype="0" fill="hold" nodeType="withEffect">
                                  <p:stCondLst>
                                    <p:cond delay="0"/>
                                  </p:stCondLst>
                                  <p:childTnLst>
                                    <p:set>
                                      <p:cBhvr>
                                        <p:cTn id="80" dur="1" fill="hold">
                                          <p:stCondLst>
                                            <p:cond delay="0"/>
                                          </p:stCondLst>
                                        </p:cTn>
                                        <p:tgtEl>
                                          <p:spTgt spid="26"/>
                                        </p:tgtEl>
                                        <p:attrNameLst>
                                          <p:attrName>style.visibility</p:attrName>
                                        </p:attrNameLst>
                                      </p:cBhvr>
                                      <p:to>
                                        <p:strVal val="hidden"/>
                                      </p:to>
                                    </p:set>
                                  </p:childTnLst>
                                </p:cTn>
                              </p:par>
                              <p:par>
                                <p:cTn id="81" presetID="42" presetClass="path" presetSubtype="0" accel="50000" decel="50000" fill="hold" nodeType="withEffect">
                                  <p:stCondLst>
                                    <p:cond delay="0"/>
                                  </p:stCondLst>
                                  <p:childTnLst>
                                    <p:animMotion origin="layout" path="M -2.29167E-6 -4.44444E-6 L -0.0681 -0.64884 " pathEditMode="relative" rAng="0" ptsTypes="AA">
                                      <p:cBhvr>
                                        <p:cTn id="82" dur="2000" fill="hold"/>
                                        <p:tgtEl>
                                          <p:spTgt spid="15"/>
                                        </p:tgtEl>
                                        <p:attrNameLst>
                                          <p:attrName>ppt_x</p:attrName>
                                          <p:attrName>ppt_y</p:attrName>
                                        </p:attrNameLst>
                                      </p:cBhvr>
                                      <p:rCtr x="-3411" y="-32454"/>
                                    </p:animMotion>
                                  </p:childTnLst>
                                </p:cTn>
                              </p:par>
                              <p:par>
                                <p:cTn id="83" presetID="42" presetClass="path" presetSubtype="0" accel="50000" decel="50000" fill="hold" nodeType="withEffect">
                                  <p:stCondLst>
                                    <p:cond delay="0"/>
                                  </p:stCondLst>
                                  <p:childTnLst>
                                    <p:animMotion origin="layout" path="M 1.11022E-16 1.48148E-6 L -0.00208 -0.2544 " pathEditMode="relative" rAng="0" ptsTypes="AA">
                                      <p:cBhvr>
                                        <p:cTn id="84" dur="2000" fill="hold"/>
                                        <p:tgtEl>
                                          <p:spTgt spid="36"/>
                                        </p:tgtEl>
                                        <p:attrNameLst>
                                          <p:attrName>ppt_x</p:attrName>
                                          <p:attrName>ppt_y</p:attrName>
                                        </p:attrNameLst>
                                      </p:cBhvr>
                                      <p:rCtr x="-104" y="-12731"/>
                                    </p:animMotion>
                                  </p:childTnLst>
                                </p:cTn>
                              </p:par>
                              <p:par>
                                <p:cTn id="85" presetID="42" presetClass="path" presetSubtype="0" accel="50000" decel="50000" fill="hold" nodeType="withEffect">
                                  <p:stCondLst>
                                    <p:cond delay="0"/>
                                  </p:stCondLst>
                                  <p:childTnLst>
                                    <p:animMotion origin="layout" path="M 6.25E-7 1.48148E-6 L 6.25E-7 -0.24144 " pathEditMode="relative" rAng="0" ptsTypes="AA">
                                      <p:cBhvr>
                                        <p:cTn id="86" dur="2000" fill="hold"/>
                                        <p:tgtEl>
                                          <p:spTgt spid="63"/>
                                        </p:tgtEl>
                                        <p:attrNameLst>
                                          <p:attrName>ppt_x</p:attrName>
                                          <p:attrName>ppt_y</p:attrName>
                                        </p:attrNameLst>
                                      </p:cBhvr>
                                      <p:rCtr x="0" y="-12083"/>
                                    </p:animMotion>
                                  </p:childTnLst>
                                </p:cTn>
                              </p:par>
                              <p:par>
                                <p:cTn id="87" presetID="42" presetClass="path" presetSubtype="0" accel="50000" decel="50000" fill="hold" nodeType="withEffect">
                                  <p:stCondLst>
                                    <p:cond delay="0"/>
                                  </p:stCondLst>
                                  <p:childTnLst>
                                    <p:animMotion origin="layout" path="M 4.16667E-7 -1.48148E-6 L 4.16667E-7 -0.11296 " pathEditMode="relative" rAng="0" ptsTypes="AA">
                                      <p:cBhvr>
                                        <p:cTn id="88" dur="2000" fill="hold"/>
                                        <p:tgtEl>
                                          <p:spTgt spid="29"/>
                                        </p:tgtEl>
                                        <p:attrNameLst>
                                          <p:attrName>ppt_x</p:attrName>
                                          <p:attrName>ppt_y</p:attrName>
                                        </p:attrNameLst>
                                      </p:cBhvr>
                                      <p:rCtr x="0" y="-5648"/>
                                    </p:animMotion>
                                  </p:childTnLst>
                                </p:cTn>
                              </p:par>
                              <p:par>
                                <p:cTn id="89" presetID="42" presetClass="path" presetSubtype="0" accel="50000" decel="50000" fill="hold" nodeType="withEffect">
                                  <p:stCondLst>
                                    <p:cond delay="0"/>
                                  </p:stCondLst>
                                  <p:childTnLst>
                                    <p:animMotion origin="layout" path="M 2.08333E-7 -1.48148E-6 L 0.05573 -0.1787 " pathEditMode="relative" rAng="0" ptsTypes="AA">
                                      <p:cBhvr>
                                        <p:cTn id="90" dur="2000" fill="hold"/>
                                        <p:tgtEl>
                                          <p:spTgt spid="35"/>
                                        </p:tgtEl>
                                        <p:attrNameLst>
                                          <p:attrName>ppt_x</p:attrName>
                                          <p:attrName>ppt_y</p:attrName>
                                        </p:attrNameLst>
                                      </p:cBhvr>
                                      <p:rCtr x="2786" y="-8935"/>
                                    </p:animMotion>
                                  </p:childTnLst>
                                </p:cTn>
                              </p:par>
                              <p:par>
                                <p:cTn id="91" presetID="9" presetClass="emph" presetSubtype="0" nodeType="withEffect">
                                  <p:stCondLst>
                                    <p:cond delay="1200"/>
                                  </p:stCondLst>
                                  <p:childTnLst>
                                    <p:set>
                                      <p:cBhvr>
                                        <p:cTn id="92" dur="indefinite"/>
                                        <p:tgtEl>
                                          <p:spTgt spid="35"/>
                                        </p:tgtEl>
                                        <p:attrNameLst>
                                          <p:attrName>style.opacity</p:attrName>
                                        </p:attrNameLst>
                                      </p:cBhvr>
                                      <p:to>
                                        <p:strVal val="1"/>
                                      </p:to>
                                    </p:set>
                                    <p:animEffect filter="image" prLst="opacity: 1">
                                      <p:cBhvr rctx="IE">
                                        <p:cTn id="93" dur="indefinite"/>
                                        <p:tgtEl>
                                          <p:spTgt spid="35"/>
                                        </p:tgtEl>
                                      </p:cBhvr>
                                    </p:animEffect>
                                  </p:childTnLst>
                                </p:cTn>
                              </p:par>
                            </p:childTnLst>
                          </p:cTn>
                        </p:par>
                        <p:par>
                          <p:cTn id="94" fill="hold">
                            <p:stCondLst>
                              <p:cond delay="2000"/>
                            </p:stCondLst>
                            <p:childTnLst>
                              <p:par>
                                <p:cTn id="95" presetID="1" presetClass="entr" presetSubtype="0" fill="hold" grpId="0" nodeType="afterEffect">
                                  <p:stCondLst>
                                    <p:cond delay="0"/>
                                  </p:stCondLst>
                                  <p:childTnLst>
                                    <p:set>
                                      <p:cBhvr>
                                        <p:cTn id="96" dur="1" fill="hold">
                                          <p:stCondLst>
                                            <p:cond delay="0"/>
                                          </p:stCondLst>
                                        </p:cTn>
                                        <p:tgtEl>
                                          <p:spTgt spid="25"/>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nodeType="clickEffect">
                                  <p:stCondLst>
                                    <p:cond delay="0"/>
                                  </p:stCondLst>
                                  <p:childTnLst>
                                    <p:set>
                                      <p:cBhvr>
                                        <p:cTn id="100" dur="1" fill="hold">
                                          <p:stCondLst>
                                            <p:cond delay="0"/>
                                          </p:stCondLst>
                                        </p:cTn>
                                        <p:tgtEl>
                                          <p:spTgt spid="3">
                                            <p:txEl>
                                              <p:pRg st="4" end="4"/>
                                            </p:txEl>
                                          </p:spTgt>
                                        </p:tgtEl>
                                        <p:attrNameLst>
                                          <p:attrName>style.visibility</p:attrName>
                                        </p:attrNameLst>
                                      </p:cBhvr>
                                      <p:to>
                                        <p:strVal val="visible"/>
                                      </p:to>
                                    </p:set>
                                    <p:animEffect transition="in" filter="fade">
                                      <p:cBhvr>
                                        <p:cTn id="101"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P spid="33" grpId="1" animBg="1"/>
      <p:bldP spid="34" grpId="0" animBg="1"/>
      <p:bldP spid="34" grpId="1" animBg="1"/>
      <p:bldP spid="25" grpId="0" animBg="1"/>
      <p:bldP spid="27" grpId="0"/>
      <p:bldP spid="27"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519C5CA-0429-461E-A3D3-4891FAC8B255}"/>
              </a:ext>
            </a:extLst>
          </p:cNvPr>
          <p:cNvSpPr>
            <a:spLocks noGrp="1"/>
          </p:cNvSpPr>
          <p:nvPr>
            <p:ph type="title"/>
          </p:nvPr>
        </p:nvSpPr>
        <p:spPr/>
        <p:txBody>
          <a:bodyPr/>
          <a:lstStyle/>
          <a:p>
            <a:r>
              <a:rPr lang="en-US" dirty="0"/>
              <a:t>Merging results</a:t>
            </a:r>
          </a:p>
        </p:txBody>
      </p:sp>
      <p:sp>
        <p:nvSpPr>
          <p:cNvPr id="3" name="内容占位符 2">
            <a:extLst>
              <a:ext uri="{FF2B5EF4-FFF2-40B4-BE49-F238E27FC236}">
                <a16:creationId xmlns:a16="http://schemas.microsoft.com/office/drawing/2014/main" id="{87A74D74-577B-4C53-B071-0EA469FB353A}"/>
              </a:ext>
            </a:extLst>
          </p:cNvPr>
          <p:cNvSpPr>
            <a:spLocks noGrp="1"/>
          </p:cNvSpPr>
          <p:nvPr>
            <p:ph idx="1"/>
          </p:nvPr>
        </p:nvSpPr>
        <p:spPr>
          <a:xfrm>
            <a:off x="450505" y="3792187"/>
            <a:ext cx="1842359" cy="1437815"/>
          </a:xfrm>
        </p:spPr>
        <p:txBody>
          <a:bodyPr>
            <a:normAutofit/>
          </a:bodyPr>
          <a:lstStyle/>
          <a:p>
            <a:r>
              <a:rPr lang="en-US" sz="2400" dirty="0"/>
              <a:t>Merge using depth only</a:t>
            </a:r>
          </a:p>
        </p:txBody>
      </p:sp>
      <p:sp>
        <p:nvSpPr>
          <p:cNvPr id="4" name="日期占位符 3">
            <a:extLst>
              <a:ext uri="{FF2B5EF4-FFF2-40B4-BE49-F238E27FC236}">
                <a16:creationId xmlns:a16="http://schemas.microsoft.com/office/drawing/2014/main" id="{A7312401-7BFC-4B22-8821-C596C9BDD10F}"/>
              </a:ext>
            </a:extLst>
          </p:cNvPr>
          <p:cNvSpPr>
            <a:spLocks noGrp="1"/>
          </p:cNvSpPr>
          <p:nvPr>
            <p:ph type="dt" sz="half" idx="10"/>
          </p:nvPr>
        </p:nvSpPr>
        <p:spPr/>
        <p:txBody>
          <a:bodyPr/>
          <a:lstStyle/>
          <a:p>
            <a:fld id="{38FFDE79-3298-4FC4-A51E-207B385940DC}" type="datetime1">
              <a:rPr lang="en-US" smtClean="0"/>
              <a:t>6/21/2019</a:t>
            </a:fld>
            <a:endParaRPr lang="en-US"/>
          </a:p>
        </p:txBody>
      </p:sp>
      <p:sp>
        <p:nvSpPr>
          <p:cNvPr id="5" name="页脚占位符 4">
            <a:extLst>
              <a:ext uri="{FF2B5EF4-FFF2-40B4-BE49-F238E27FC236}">
                <a16:creationId xmlns:a16="http://schemas.microsoft.com/office/drawing/2014/main" id="{CC9D4905-CA52-465B-9A4F-6DA4F5C5705A}"/>
              </a:ext>
            </a:extLst>
          </p:cNvPr>
          <p:cNvSpPr>
            <a:spLocks noGrp="1"/>
          </p:cNvSpPr>
          <p:nvPr>
            <p:ph type="ftr" sz="quarter" idx="11"/>
          </p:nvPr>
        </p:nvSpPr>
        <p:spPr/>
        <p:txBody>
          <a:bodyPr/>
          <a:lstStyle/>
          <a:p>
            <a:r>
              <a:rPr lang="en-US"/>
              <a:t>Hansi Liu</a:t>
            </a:r>
            <a:endParaRPr lang="en-US" dirty="0"/>
          </a:p>
        </p:txBody>
      </p:sp>
      <p:pic>
        <p:nvPicPr>
          <p:cNvPr id="10" name="图片 9">
            <a:extLst>
              <a:ext uri="{FF2B5EF4-FFF2-40B4-BE49-F238E27FC236}">
                <a16:creationId xmlns:a16="http://schemas.microsoft.com/office/drawing/2014/main" id="{A1FA8C93-CF46-43AE-AFF1-D90269DD975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14512" y="3606878"/>
            <a:ext cx="3670116" cy="2812728"/>
          </a:xfrm>
          <a:prstGeom prst="rect">
            <a:avLst/>
          </a:prstGeom>
        </p:spPr>
      </p:pic>
      <p:pic>
        <p:nvPicPr>
          <p:cNvPr id="12" name="图片 11">
            <a:extLst>
              <a:ext uri="{FF2B5EF4-FFF2-40B4-BE49-F238E27FC236}">
                <a16:creationId xmlns:a16="http://schemas.microsoft.com/office/drawing/2014/main" id="{632087A6-276C-482D-891E-FD4CCBD231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0657" y="543372"/>
            <a:ext cx="3855566" cy="3063506"/>
          </a:xfrm>
          <a:prstGeom prst="rect">
            <a:avLst/>
          </a:prstGeom>
        </p:spPr>
      </p:pic>
      <p:pic>
        <p:nvPicPr>
          <p:cNvPr id="13" name="图片 12">
            <a:extLst>
              <a:ext uri="{FF2B5EF4-FFF2-40B4-BE49-F238E27FC236}">
                <a16:creationId xmlns:a16="http://schemas.microsoft.com/office/drawing/2014/main" id="{BBD642A5-74A0-4771-B355-4DBD2855BBB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0505" y="1316250"/>
            <a:ext cx="3588095" cy="2152857"/>
          </a:xfrm>
          <a:prstGeom prst="rect">
            <a:avLst/>
          </a:prstGeom>
        </p:spPr>
      </p:pic>
      <p:pic>
        <p:nvPicPr>
          <p:cNvPr id="15" name="图片 14">
            <a:extLst>
              <a:ext uri="{FF2B5EF4-FFF2-40B4-BE49-F238E27FC236}">
                <a16:creationId xmlns:a16="http://schemas.microsoft.com/office/drawing/2014/main" id="{82590996-8B21-484B-8092-64C1CD983D8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8217" y="1320212"/>
            <a:ext cx="3588095" cy="2152857"/>
          </a:xfrm>
          <a:prstGeom prst="rect">
            <a:avLst/>
          </a:prstGeom>
        </p:spPr>
      </p:pic>
      <p:pic>
        <p:nvPicPr>
          <p:cNvPr id="21" name="图片 20">
            <a:extLst>
              <a:ext uri="{FF2B5EF4-FFF2-40B4-BE49-F238E27FC236}">
                <a16:creationId xmlns:a16="http://schemas.microsoft.com/office/drawing/2014/main" id="{DC0B9575-2553-4309-ABAC-C3121D8082C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530040" y="3748892"/>
            <a:ext cx="5094906" cy="2600043"/>
          </a:xfrm>
          <a:prstGeom prst="rect">
            <a:avLst/>
          </a:prstGeom>
        </p:spPr>
      </p:pic>
      <p:pic>
        <p:nvPicPr>
          <p:cNvPr id="23" name="图片 22">
            <a:extLst>
              <a:ext uri="{FF2B5EF4-FFF2-40B4-BE49-F238E27FC236}">
                <a16:creationId xmlns:a16="http://schemas.microsoft.com/office/drawing/2014/main" id="{0CE912BE-7D95-4B23-BC7A-D480C54CA7F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575606" y="3713412"/>
            <a:ext cx="5278212" cy="2671005"/>
          </a:xfrm>
          <a:prstGeom prst="rect">
            <a:avLst/>
          </a:prstGeom>
        </p:spPr>
      </p:pic>
      <p:sp>
        <p:nvSpPr>
          <p:cNvPr id="24" name="内容占位符 2">
            <a:extLst>
              <a:ext uri="{FF2B5EF4-FFF2-40B4-BE49-F238E27FC236}">
                <a16:creationId xmlns:a16="http://schemas.microsoft.com/office/drawing/2014/main" id="{A4578936-4EC7-4A47-BCEF-F7ECCD2B880D}"/>
              </a:ext>
            </a:extLst>
          </p:cNvPr>
          <p:cNvSpPr txBox="1">
            <a:spLocks/>
          </p:cNvSpPr>
          <p:nvPr/>
        </p:nvSpPr>
        <p:spPr>
          <a:xfrm>
            <a:off x="-11634" y="5261460"/>
            <a:ext cx="1474056" cy="143781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endParaRPr lang="en-US" sz="2400" dirty="0"/>
          </a:p>
        </p:txBody>
      </p:sp>
      <p:sp>
        <p:nvSpPr>
          <p:cNvPr id="25" name="内容占位符 2">
            <a:extLst>
              <a:ext uri="{FF2B5EF4-FFF2-40B4-BE49-F238E27FC236}">
                <a16:creationId xmlns:a16="http://schemas.microsoft.com/office/drawing/2014/main" id="{4B9F6CD9-3B70-49F6-9C04-32298A027322}"/>
              </a:ext>
            </a:extLst>
          </p:cNvPr>
          <p:cNvSpPr txBox="1">
            <a:spLocks/>
          </p:cNvSpPr>
          <p:nvPr/>
        </p:nvSpPr>
        <p:spPr>
          <a:xfrm>
            <a:off x="452666" y="3790874"/>
            <a:ext cx="2058379" cy="267334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dirty="0"/>
              <a:t>Merge using depth, color histogram, and SURF</a:t>
            </a:r>
          </a:p>
        </p:txBody>
      </p:sp>
      <p:pic>
        <p:nvPicPr>
          <p:cNvPr id="17" name="图片 16">
            <a:extLst>
              <a:ext uri="{FF2B5EF4-FFF2-40B4-BE49-F238E27FC236}">
                <a16:creationId xmlns:a16="http://schemas.microsoft.com/office/drawing/2014/main" id="{CD456C04-E1CE-454A-AECE-429F7CF957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585388" y="3843759"/>
            <a:ext cx="5115014" cy="2575847"/>
          </a:xfrm>
          <a:prstGeom prst="rect">
            <a:avLst/>
          </a:prstGeom>
        </p:spPr>
      </p:pic>
      <p:pic>
        <p:nvPicPr>
          <p:cNvPr id="19" name="图片 18">
            <a:extLst>
              <a:ext uri="{FF2B5EF4-FFF2-40B4-BE49-F238E27FC236}">
                <a16:creationId xmlns:a16="http://schemas.microsoft.com/office/drawing/2014/main" id="{E5980ECD-5B56-41AA-9917-80715FB8686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759403" y="3860993"/>
            <a:ext cx="4922004" cy="2480690"/>
          </a:xfrm>
          <a:prstGeom prst="rect">
            <a:avLst/>
          </a:prstGeom>
        </p:spPr>
      </p:pic>
      <p:sp>
        <p:nvSpPr>
          <p:cNvPr id="6" name="灯片编号占位符 5">
            <a:extLst>
              <a:ext uri="{FF2B5EF4-FFF2-40B4-BE49-F238E27FC236}">
                <a16:creationId xmlns:a16="http://schemas.microsoft.com/office/drawing/2014/main" id="{2D0696EE-B426-4931-92E5-077C063582BF}"/>
              </a:ext>
            </a:extLst>
          </p:cNvPr>
          <p:cNvSpPr>
            <a:spLocks noGrp="1"/>
          </p:cNvSpPr>
          <p:nvPr>
            <p:ph type="sldNum" sz="quarter" idx="12"/>
          </p:nvPr>
        </p:nvSpPr>
        <p:spPr/>
        <p:txBody>
          <a:bodyPr/>
          <a:lstStyle/>
          <a:p>
            <a:fld id="{E28968F2-E780-458E-BEC0-AED72E8C9DF0}" type="slidenum">
              <a:rPr lang="en-US" smtClean="0"/>
              <a:pPr/>
              <a:t>20</a:t>
            </a:fld>
            <a:r>
              <a:rPr lang="en-US"/>
              <a:t>/17</a:t>
            </a:r>
            <a:endParaRPr lang="en-US" dirty="0"/>
          </a:p>
        </p:txBody>
      </p:sp>
    </p:spTree>
    <p:extLst>
      <p:ext uri="{BB962C8B-B14F-4D97-AF65-F5344CB8AC3E}">
        <p14:creationId xmlns:p14="http://schemas.microsoft.com/office/powerpoint/2010/main" val="903808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21"/>
                                        </p:tgtEl>
                                      </p:cBhvr>
                                    </p:animEffect>
                                    <p:set>
                                      <p:cBhvr>
                                        <p:cTn id="22" dur="1" fill="hold">
                                          <p:stCondLst>
                                            <p:cond delay="499"/>
                                          </p:stCondLst>
                                        </p:cTn>
                                        <p:tgtEl>
                                          <p:spTgt spid="21"/>
                                        </p:tgtEl>
                                        <p:attrNameLst>
                                          <p:attrName>style.visibility</p:attrName>
                                        </p:attrNameLst>
                                      </p:cBhvr>
                                      <p:to>
                                        <p:strVal val="hidden"/>
                                      </p:to>
                                    </p:set>
                                  </p:childTnLst>
                                </p:cTn>
                              </p:par>
                              <p:par>
                                <p:cTn id="23" presetID="10" presetClass="entr" presetSubtype="0" fill="hold"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grpId="1" nodeType="clickEffect">
                                  <p:stCondLst>
                                    <p:cond delay="0"/>
                                  </p:stCondLst>
                                  <p:childTnLst>
                                    <p:set>
                                      <p:cBhvr>
                                        <p:cTn id="29" dur="1" fill="hold">
                                          <p:stCondLst>
                                            <p:cond delay="0"/>
                                          </p:stCondLst>
                                        </p:cTn>
                                        <p:tgtEl>
                                          <p:spTgt spid="3">
                                            <p:txEl>
                                              <p:pRg st="0" end="0"/>
                                            </p:txEl>
                                          </p:spTgt>
                                        </p:tgtEl>
                                        <p:attrNameLst>
                                          <p:attrName>style.visibility</p:attrName>
                                        </p:attrNameLst>
                                      </p:cBhvr>
                                      <p:to>
                                        <p:strVal val="hidden"/>
                                      </p:to>
                                    </p:set>
                                  </p:childTnLst>
                                </p:cTn>
                              </p:par>
                              <p:par>
                                <p:cTn id="30" presetID="10" presetClass="entr" presetSubtype="0" fill="hold" grpId="0" nodeType="withEffect">
                                  <p:stCondLst>
                                    <p:cond delay="0"/>
                                  </p:stCondLst>
                                  <p:childTnLst>
                                    <p:set>
                                      <p:cBhvr>
                                        <p:cTn id="31" dur="1" fill="hold">
                                          <p:stCondLst>
                                            <p:cond delay="0"/>
                                          </p:stCondLst>
                                        </p:cTn>
                                        <p:tgtEl>
                                          <p:spTgt spid="25">
                                            <p:txEl>
                                              <p:pRg st="0" end="0"/>
                                            </p:txEl>
                                          </p:spTgt>
                                        </p:tgtEl>
                                        <p:attrNameLst>
                                          <p:attrName>style.visibility</p:attrName>
                                        </p:attrNameLst>
                                      </p:cBhvr>
                                      <p:to>
                                        <p:strVal val="visible"/>
                                      </p:to>
                                    </p:set>
                                    <p:animEffect transition="in" filter="fade">
                                      <p:cBhvr>
                                        <p:cTn id="32" dur="500"/>
                                        <p:tgtEl>
                                          <p:spTgt spid="25">
                                            <p:txEl>
                                              <p:pRg st="0" end="0"/>
                                            </p:txEl>
                                          </p:spTgt>
                                        </p:tgtEl>
                                      </p:cBhvr>
                                    </p:animEffect>
                                  </p:childTnLst>
                                </p:cTn>
                              </p:par>
                              <p:par>
                                <p:cTn id="33" presetID="1" presetClass="exit" presetSubtype="0" fill="hold"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ntr" presetSubtype="0" fill="hold"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500"/>
                                        <p:tgtEl>
                                          <p:spTgt spid="19"/>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10"/>
                                        </p:tgtEl>
                                        <p:attrNameLst>
                                          <p:attrName>style.visibility</p:attrName>
                                        </p:attrNameLst>
                                      </p:cBhvr>
                                      <p:to>
                                        <p:strVal val="visible"/>
                                      </p:to>
                                    </p:set>
                                    <p:animEffect transition="in" filter="fade">
                                      <p:cBhvr>
                                        <p:cTn id="5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3" grpId="1" build="p"/>
      <p:bldP spid="2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43A4AA3-F82E-4EBB-8A01-7D15BC648F2B}"/>
              </a:ext>
            </a:extLst>
          </p:cNvPr>
          <p:cNvSpPr>
            <a:spLocks noGrp="1"/>
          </p:cNvSpPr>
          <p:nvPr>
            <p:ph type="title"/>
          </p:nvPr>
        </p:nvSpPr>
        <p:spPr/>
        <p:txBody>
          <a:bodyPr/>
          <a:lstStyle/>
          <a:p>
            <a:r>
              <a:rPr lang="en-US" dirty="0"/>
              <a:t>Merging accuracy &amp; Bandwidth</a:t>
            </a:r>
          </a:p>
        </p:txBody>
      </p:sp>
      <p:sp>
        <p:nvSpPr>
          <p:cNvPr id="3" name="内容占位符 2">
            <a:extLst>
              <a:ext uri="{FF2B5EF4-FFF2-40B4-BE49-F238E27FC236}">
                <a16:creationId xmlns:a16="http://schemas.microsoft.com/office/drawing/2014/main" id="{7A4C5EB1-41B9-4F67-A73A-6694B406C987}"/>
              </a:ext>
            </a:extLst>
          </p:cNvPr>
          <p:cNvSpPr>
            <a:spLocks noGrp="1"/>
          </p:cNvSpPr>
          <p:nvPr>
            <p:ph idx="1"/>
          </p:nvPr>
        </p:nvSpPr>
        <p:spPr>
          <a:xfrm>
            <a:off x="-2266506" y="1549950"/>
            <a:ext cx="1936898" cy="4575557"/>
          </a:xfrm>
        </p:spPr>
        <p:txBody>
          <a:bodyPr/>
          <a:lstStyle/>
          <a:p>
            <a:r>
              <a:rPr lang="en-US" dirty="0"/>
              <a:t>Be precise about the numbers</a:t>
            </a:r>
          </a:p>
          <a:p>
            <a:endParaRPr lang="en-US" dirty="0"/>
          </a:p>
        </p:txBody>
      </p:sp>
      <p:sp>
        <p:nvSpPr>
          <p:cNvPr id="4" name="日期占位符 3">
            <a:extLst>
              <a:ext uri="{FF2B5EF4-FFF2-40B4-BE49-F238E27FC236}">
                <a16:creationId xmlns:a16="http://schemas.microsoft.com/office/drawing/2014/main" id="{C36E1F67-DF5D-40FD-9FB7-FDFCE1CFA0CF}"/>
              </a:ext>
            </a:extLst>
          </p:cNvPr>
          <p:cNvSpPr>
            <a:spLocks noGrp="1"/>
          </p:cNvSpPr>
          <p:nvPr>
            <p:ph type="dt" sz="half" idx="10"/>
          </p:nvPr>
        </p:nvSpPr>
        <p:spPr/>
        <p:txBody>
          <a:bodyPr/>
          <a:lstStyle/>
          <a:p>
            <a:fld id="{A1EB15AB-B31F-4BCB-B9E4-0B1E265B471C}" type="datetime1">
              <a:rPr lang="en-US" smtClean="0"/>
              <a:t>6/21/2019</a:t>
            </a:fld>
            <a:endParaRPr lang="en-US"/>
          </a:p>
        </p:txBody>
      </p:sp>
      <p:sp>
        <p:nvSpPr>
          <p:cNvPr id="5" name="页脚占位符 4">
            <a:extLst>
              <a:ext uri="{FF2B5EF4-FFF2-40B4-BE49-F238E27FC236}">
                <a16:creationId xmlns:a16="http://schemas.microsoft.com/office/drawing/2014/main" id="{20018263-6056-4AFB-9F43-B7DB1F155B4B}"/>
              </a:ext>
            </a:extLst>
          </p:cNvPr>
          <p:cNvSpPr>
            <a:spLocks noGrp="1"/>
          </p:cNvSpPr>
          <p:nvPr>
            <p:ph type="ftr" sz="quarter" idx="11"/>
          </p:nvPr>
        </p:nvSpPr>
        <p:spPr/>
        <p:txBody>
          <a:bodyPr/>
          <a:lstStyle/>
          <a:p>
            <a:r>
              <a:rPr lang="en-US"/>
              <a:t>Hansi Liu</a:t>
            </a:r>
            <a:endParaRPr lang="en-US" dirty="0"/>
          </a:p>
        </p:txBody>
      </p:sp>
      <p:pic>
        <p:nvPicPr>
          <p:cNvPr id="9" name="图片 8">
            <a:extLst>
              <a:ext uri="{FF2B5EF4-FFF2-40B4-BE49-F238E27FC236}">
                <a16:creationId xmlns:a16="http://schemas.microsoft.com/office/drawing/2014/main" id="{82D894AB-8227-4CC3-AF2D-444DC8F82248}"/>
              </a:ext>
            </a:extLst>
          </p:cNvPr>
          <p:cNvPicPr>
            <a:picLocks noChangeAspect="1"/>
          </p:cNvPicPr>
          <p:nvPr/>
        </p:nvPicPr>
        <p:blipFill>
          <a:blip r:embed="rId3"/>
          <a:stretch>
            <a:fillRect/>
          </a:stretch>
        </p:blipFill>
        <p:spPr>
          <a:xfrm>
            <a:off x="6273209" y="1819188"/>
            <a:ext cx="5487290" cy="4037077"/>
          </a:xfrm>
          <a:prstGeom prst="rect">
            <a:avLst/>
          </a:prstGeom>
        </p:spPr>
      </p:pic>
      <p:pic>
        <p:nvPicPr>
          <p:cNvPr id="11" name="图片 10">
            <a:extLst>
              <a:ext uri="{FF2B5EF4-FFF2-40B4-BE49-F238E27FC236}">
                <a16:creationId xmlns:a16="http://schemas.microsoft.com/office/drawing/2014/main" id="{6A851B3B-EE20-4D55-B08C-42DA01A593C8}"/>
              </a:ext>
            </a:extLst>
          </p:cNvPr>
          <p:cNvPicPr>
            <a:picLocks noChangeAspect="1"/>
          </p:cNvPicPr>
          <p:nvPr/>
        </p:nvPicPr>
        <p:blipFill>
          <a:blip r:embed="rId4"/>
          <a:stretch>
            <a:fillRect/>
          </a:stretch>
        </p:blipFill>
        <p:spPr>
          <a:xfrm>
            <a:off x="431501" y="1819188"/>
            <a:ext cx="5167599" cy="3848100"/>
          </a:xfrm>
          <a:prstGeom prst="rect">
            <a:avLst/>
          </a:prstGeom>
        </p:spPr>
      </p:pic>
      <p:sp>
        <p:nvSpPr>
          <p:cNvPr id="7" name="灯片编号占位符 6">
            <a:extLst>
              <a:ext uri="{FF2B5EF4-FFF2-40B4-BE49-F238E27FC236}">
                <a16:creationId xmlns:a16="http://schemas.microsoft.com/office/drawing/2014/main" id="{94C91A84-170B-4BB7-9825-4BC2DAB08399}"/>
              </a:ext>
            </a:extLst>
          </p:cNvPr>
          <p:cNvSpPr>
            <a:spLocks noGrp="1"/>
          </p:cNvSpPr>
          <p:nvPr>
            <p:ph type="sldNum" sz="quarter" idx="12"/>
          </p:nvPr>
        </p:nvSpPr>
        <p:spPr/>
        <p:txBody>
          <a:bodyPr/>
          <a:lstStyle/>
          <a:p>
            <a:fld id="{E28968F2-E780-458E-BEC0-AED72E8C9DF0}" type="slidenum">
              <a:rPr lang="en-US" smtClean="0"/>
              <a:pPr/>
              <a:t>21</a:t>
            </a:fld>
            <a:r>
              <a:rPr lang="en-US"/>
              <a:t>/17</a:t>
            </a:r>
            <a:endParaRPr lang="en-US" dirty="0"/>
          </a:p>
        </p:txBody>
      </p:sp>
    </p:spTree>
    <p:extLst>
      <p:ext uri="{BB962C8B-B14F-4D97-AF65-F5344CB8AC3E}">
        <p14:creationId xmlns:p14="http://schemas.microsoft.com/office/powerpoint/2010/main" val="2888552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3C3C94-41C4-4620-A224-95C521D4D181}"/>
              </a:ext>
            </a:extLst>
          </p:cNvPr>
          <p:cNvSpPr>
            <a:spLocks noGrp="1"/>
          </p:cNvSpPr>
          <p:nvPr>
            <p:ph type="title"/>
          </p:nvPr>
        </p:nvSpPr>
        <p:spPr/>
        <p:txBody>
          <a:bodyPr/>
          <a:lstStyle/>
          <a:p>
            <a:r>
              <a:rPr lang="en-US" dirty="0"/>
              <a:t>Transmission Analysis</a:t>
            </a:r>
          </a:p>
        </p:txBody>
      </p:sp>
      <p:sp>
        <p:nvSpPr>
          <p:cNvPr id="3" name="内容占位符 2">
            <a:extLst>
              <a:ext uri="{FF2B5EF4-FFF2-40B4-BE49-F238E27FC236}">
                <a16:creationId xmlns:a16="http://schemas.microsoft.com/office/drawing/2014/main" id="{9411B5D4-A752-4B13-8B99-8CA332A66EB3}"/>
              </a:ext>
            </a:extLst>
          </p:cNvPr>
          <p:cNvSpPr>
            <a:spLocks noGrp="1"/>
          </p:cNvSpPr>
          <p:nvPr>
            <p:ph idx="1"/>
          </p:nvPr>
        </p:nvSpPr>
        <p:spPr/>
        <p:txBody>
          <a:bodyPr/>
          <a:lstStyle/>
          <a:p>
            <a:endParaRPr lang="en-US" dirty="0"/>
          </a:p>
        </p:txBody>
      </p:sp>
      <p:sp>
        <p:nvSpPr>
          <p:cNvPr id="4" name="日期占位符 3">
            <a:extLst>
              <a:ext uri="{FF2B5EF4-FFF2-40B4-BE49-F238E27FC236}">
                <a16:creationId xmlns:a16="http://schemas.microsoft.com/office/drawing/2014/main" id="{0877239B-8799-42E5-8A42-988D1D45920D}"/>
              </a:ext>
            </a:extLst>
          </p:cNvPr>
          <p:cNvSpPr>
            <a:spLocks noGrp="1"/>
          </p:cNvSpPr>
          <p:nvPr>
            <p:ph type="dt" sz="half" idx="10"/>
          </p:nvPr>
        </p:nvSpPr>
        <p:spPr/>
        <p:txBody>
          <a:bodyPr/>
          <a:lstStyle/>
          <a:p>
            <a:fld id="{7985A982-A408-4290-B8E2-76C97C0BE092}" type="datetime1">
              <a:rPr lang="en-US" smtClean="0"/>
              <a:t>6/21/2019</a:t>
            </a:fld>
            <a:endParaRPr lang="en-US"/>
          </a:p>
        </p:txBody>
      </p:sp>
      <p:sp>
        <p:nvSpPr>
          <p:cNvPr id="5" name="页脚占位符 4">
            <a:extLst>
              <a:ext uri="{FF2B5EF4-FFF2-40B4-BE49-F238E27FC236}">
                <a16:creationId xmlns:a16="http://schemas.microsoft.com/office/drawing/2014/main" id="{941C2391-53F6-41FE-B9B6-4A5098D08FF2}"/>
              </a:ext>
            </a:extLst>
          </p:cNvPr>
          <p:cNvSpPr>
            <a:spLocks noGrp="1"/>
          </p:cNvSpPr>
          <p:nvPr>
            <p:ph type="ftr" sz="quarter" idx="11"/>
          </p:nvPr>
        </p:nvSpPr>
        <p:spPr/>
        <p:txBody>
          <a:bodyPr/>
          <a:lstStyle/>
          <a:p>
            <a:r>
              <a:rPr lang="en-US"/>
              <a:t>Hansi Liu</a:t>
            </a:r>
            <a:endParaRPr lang="en-US" dirty="0"/>
          </a:p>
        </p:txBody>
      </p:sp>
      <p:pic>
        <p:nvPicPr>
          <p:cNvPr id="14" name="图片 13">
            <a:extLst>
              <a:ext uri="{FF2B5EF4-FFF2-40B4-BE49-F238E27FC236}">
                <a16:creationId xmlns:a16="http://schemas.microsoft.com/office/drawing/2014/main" id="{BBD6E197-A53A-4BA3-80AE-59FF2C30E37D}"/>
              </a:ext>
            </a:extLst>
          </p:cNvPr>
          <p:cNvPicPr>
            <a:picLocks noChangeAspect="1"/>
          </p:cNvPicPr>
          <p:nvPr/>
        </p:nvPicPr>
        <p:blipFill>
          <a:blip r:embed="rId3"/>
          <a:stretch>
            <a:fillRect/>
          </a:stretch>
        </p:blipFill>
        <p:spPr>
          <a:xfrm>
            <a:off x="381278" y="2166125"/>
            <a:ext cx="4947270" cy="3740115"/>
          </a:xfrm>
          <a:prstGeom prst="rect">
            <a:avLst/>
          </a:prstGeom>
        </p:spPr>
      </p:pic>
      <p:pic>
        <p:nvPicPr>
          <p:cNvPr id="15" name="图片 14">
            <a:extLst>
              <a:ext uri="{FF2B5EF4-FFF2-40B4-BE49-F238E27FC236}">
                <a16:creationId xmlns:a16="http://schemas.microsoft.com/office/drawing/2014/main" id="{59ABBABE-8E81-4B34-A6E1-2DD554D0E185}"/>
              </a:ext>
            </a:extLst>
          </p:cNvPr>
          <p:cNvPicPr>
            <a:picLocks noChangeAspect="1"/>
          </p:cNvPicPr>
          <p:nvPr/>
        </p:nvPicPr>
        <p:blipFill>
          <a:blip r:embed="rId4"/>
          <a:stretch>
            <a:fillRect/>
          </a:stretch>
        </p:blipFill>
        <p:spPr>
          <a:xfrm>
            <a:off x="6686161" y="2167640"/>
            <a:ext cx="4966466" cy="3740115"/>
          </a:xfrm>
          <a:prstGeom prst="rect">
            <a:avLst/>
          </a:prstGeom>
        </p:spPr>
      </p:pic>
      <p:sp>
        <p:nvSpPr>
          <p:cNvPr id="7" name="灯片编号占位符 6">
            <a:extLst>
              <a:ext uri="{FF2B5EF4-FFF2-40B4-BE49-F238E27FC236}">
                <a16:creationId xmlns:a16="http://schemas.microsoft.com/office/drawing/2014/main" id="{2FC24D2C-294D-4D11-9775-D2FE39B41CCB}"/>
              </a:ext>
            </a:extLst>
          </p:cNvPr>
          <p:cNvSpPr>
            <a:spLocks noGrp="1"/>
          </p:cNvSpPr>
          <p:nvPr>
            <p:ph type="sldNum" sz="quarter" idx="12"/>
          </p:nvPr>
        </p:nvSpPr>
        <p:spPr/>
        <p:txBody>
          <a:bodyPr/>
          <a:lstStyle/>
          <a:p>
            <a:fld id="{E28968F2-E780-458E-BEC0-AED72E8C9DF0}" type="slidenum">
              <a:rPr lang="en-US" smtClean="0"/>
              <a:pPr/>
              <a:t>22</a:t>
            </a:fld>
            <a:r>
              <a:rPr lang="en-US"/>
              <a:t>/17</a:t>
            </a:r>
            <a:endParaRPr lang="en-US" dirty="0"/>
          </a:p>
        </p:txBody>
      </p:sp>
    </p:spTree>
    <p:extLst>
      <p:ext uri="{BB962C8B-B14F-4D97-AF65-F5344CB8AC3E}">
        <p14:creationId xmlns:p14="http://schemas.microsoft.com/office/powerpoint/2010/main" val="4148895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01A9E13-7BBE-4219-81EF-4749083EB7C8}"/>
              </a:ext>
            </a:extLst>
          </p:cNvPr>
          <p:cNvSpPr>
            <a:spLocks noGrp="1"/>
          </p:cNvSpPr>
          <p:nvPr>
            <p:ph type="title"/>
          </p:nvPr>
        </p:nvSpPr>
        <p:spPr/>
        <p:txBody>
          <a:bodyPr>
            <a:normAutofit/>
          </a:bodyPr>
          <a:lstStyle/>
          <a:p>
            <a:r>
              <a:rPr lang="en-US" dirty="0"/>
              <a:t>Existing connected vehicle sharing systems</a:t>
            </a:r>
          </a:p>
        </p:txBody>
      </p:sp>
      <p:sp>
        <p:nvSpPr>
          <p:cNvPr id="3" name="内容占位符 2">
            <a:extLst>
              <a:ext uri="{FF2B5EF4-FFF2-40B4-BE49-F238E27FC236}">
                <a16:creationId xmlns:a16="http://schemas.microsoft.com/office/drawing/2014/main" id="{3D5A0B61-286E-4DD3-A12F-831B419AAE2A}"/>
              </a:ext>
            </a:extLst>
          </p:cNvPr>
          <p:cNvSpPr>
            <a:spLocks noGrp="1"/>
          </p:cNvSpPr>
          <p:nvPr>
            <p:ph idx="1"/>
          </p:nvPr>
        </p:nvSpPr>
        <p:spPr>
          <a:xfrm>
            <a:off x="838199" y="1601407"/>
            <a:ext cx="7658101" cy="3656394"/>
          </a:xfrm>
        </p:spPr>
        <p:txBody>
          <a:bodyPr>
            <a:normAutofit fontScale="85000" lnSpcReduction="20000"/>
          </a:bodyPr>
          <a:lstStyle/>
          <a:p>
            <a:r>
              <a:rPr lang="en-US" dirty="0"/>
              <a:t>Goal: Share information to construct a more complete view</a:t>
            </a:r>
          </a:p>
          <a:p>
            <a:endParaRPr lang="en-US" dirty="0"/>
          </a:p>
          <a:p>
            <a:r>
              <a:rPr lang="en-US" dirty="0"/>
              <a:t>DSRC Sharing</a:t>
            </a:r>
          </a:p>
          <a:p>
            <a:pPr lvl="1"/>
            <a:r>
              <a:rPr lang="en-US" dirty="0"/>
              <a:t>Each participating vehicle’s own information</a:t>
            </a:r>
          </a:p>
          <a:p>
            <a:pPr lvl="1"/>
            <a:r>
              <a:rPr lang="en-US" dirty="0"/>
              <a:t>GPS, velocity [1]</a:t>
            </a:r>
          </a:p>
          <a:p>
            <a:pPr lvl="1"/>
            <a:r>
              <a:rPr lang="en-US" dirty="0"/>
              <a:t>Unique IDs, (license plate numbers) [2]</a:t>
            </a:r>
          </a:p>
          <a:p>
            <a:endParaRPr lang="en-US" dirty="0"/>
          </a:p>
          <a:p>
            <a:r>
              <a:rPr lang="en-US" dirty="0"/>
              <a:t>Sensor sharing</a:t>
            </a:r>
          </a:p>
          <a:p>
            <a:pPr lvl="1"/>
            <a:r>
              <a:rPr lang="en-US" dirty="0"/>
              <a:t>Each participating vehicle’s own and surrounding information</a:t>
            </a:r>
          </a:p>
          <a:p>
            <a:pPr lvl="1"/>
            <a:r>
              <a:rPr lang="en-US" dirty="0"/>
              <a:t>Vehicles’ profile images </a:t>
            </a:r>
          </a:p>
          <a:p>
            <a:pPr lvl="1"/>
            <a:r>
              <a:rPr lang="en-US" dirty="0"/>
              <a:t>Dense point cloud [3]</a:t>
            </a:r>
          </a:p>
          <a:p>
            <a:endParaRPr lang="en-US" dirty="0"/>
          </a:p>
        </p:txBody>
      </p:sp>
      <p:sp>
        <p:nvSpPr>
          <p:cNvPr id="4" name="日期占位符 3">
            <a:extLst>
              <a:ext uri="{FF2B5EF4-FFF2-40B4-BE49-F238E27FC236}">
                <a16:creationId xmlns:a16="http://schemas.microsoft.com/office/drawing/2014/main" id="{809E39B3-7D63-409E-BAF7-513835F25505}"/>
              </a:ext>
            </a:extLst>
          </p:cNvPr>
          <p:cNvSpPr>
            <a:spLocks noGrp="1"/>
          </p:cNvSpPr>
          <p:nvPr>
            <p:ph type="dt" sz="half" idx="10"/>
          </p:nvPr>
        </p:nvSpPr>
        <p:spPr/>
        <p:txBody>
          <a:bodyPr/>
          <a:lstStyle/>
          <a:p>
            <a:fld id="{1A82C665-3BDC-45BF-97B7-BE5C039DCD55}" type="datetime1">
              <a:rPr lang="en-US" smtClean="0"/>
              <a:t>6/21/2019</a:t>
            </a:fld>
            <a:endParaRPr lang="en-US"/>
          </a:p>
        </p:txBody>
      </p:sp>
      <p:sp>
        <p:nvSpPr>
          <p:cNvPr id="5" name="页脚占位符 4">
            <a:extLst>
              <a:ext uri="{FF2B5EF4-FFF2-40B4-BE49-F238E27FC236}">
                <a16:creationId xmlns:a16="http://schemas.microsoft.com/office/drawing/2014/main" id="{7DC9A9E1-BB4E-466C-BCE8-197D2B40A091}"/>
              </a:ext>
            </a:extLst>
          </p:cNvPr>
          <p:cNvSpPr>
            <a:spLocks noGrp="1"/>
          </p:cNvSpPr>
          <p:nvPr>
            <p:ph type="ftr" sz="quarter" idx="11"/>
          </p:nvPr>
        </p:nvSpPr>
        <p:spPr/>
        <p:txBody>
          <a:bodyPr/>
          <a:lstStyle/>
          <a:p>
            <a:r>
              <a:rPr lang="en-US"/>
              <a:t>Hansi Liu</a:t>
            </a:r>
            <a:endParaRPr lang="en-US" dirty="0"/>
          </a:p>
        </p:txBody>
      </p:sp>
      <p:pic>
        <p:nvPicPr>
          <p:cNvPr id="11" name="图片 10">
            <a:extLst>
              <a:ext uri="{FF2B5EF4-FFF2-40B4-BE49-F238E27FC236}">
                <a16:creationId xmlns:a16="http://schemas.microsoft.com/office/drawing/2014/main" id="{AFADB38E-EF11-48E8-878C-2B413BF9D5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80499" y="3409471"/>
            <a:ext cx="1461164" cy="952118"/>
          </a:xfrm>
          <a:prstGeom prst="rect">
            <a:avLst/>
          </a:prstGeom>
        </p:spPr>
      </p:pic>
      <p:pic>
        <p:nvPicPr>
          <p:cNvPr id="7" name="图片 6">
            <a:extLst>
              <a:ext uri="{FF2B5EF4-FFF2-40B4-BE49-F238E27FC236}">
                <a16:creationId xmlns:a16="http://schemas.microsoft.com/office/drawing/2014/main" id="{0F290C86-6085-46CD-8DBC-A1E4A97A56D4}"/>
              </a:ext>
            </a:extLst>
          </p:cNvPr>
          <p:cNvPicPr>
            <a:picLocks noChangeAspect="1"/>
          </p:cNvPicPr>
          <p:nvPr/>
        </p:nvPicPr>
        <p:blipFill>
          <a:blip r:embed="rId4"/>
          <a:stretch>
            <a:fillRect/>
          </a:stretch>
        </p:blipFill>
        <p:spPr>
          <a:xfrm>
            <a:off x="10030163" y="4587622"/>
            <a:ext cx="2161837" cy="1220212"/>
          </a:xfrm>
          <a:prstGeom prst="rect">
            <a:avLst/>
          </a:prstGeom>
        </p:spPr>
      </p:pic>
      <p:sp>
        <p:nvSpPr>
          <p:cNvPr id="14" name="内容占位符 2">
            <a:extLst>
              <a:ext uri="{FF2B5EF4-FFF2-40B4-BE49-F238E27FC236}">
                <a16:creationId xmlns:a16="http://schemas.microsoft.com/office/drawing/2014/main" id="{14F6707F-0605-4C9A-A654-0966C18B45CE}"/>
              </a:ext>
            </a:extLst>
          </p:cNvPr>
          <p:cNvSpPr txBox="1">
            <a:spLocks/>
          </p:cNvSpPr>
          <p:nvPr/>
        </p:nvSpPr>
        <p:spPr>
          <a:xfrm>
            <a:off x="838198" y="5502067"/>
            <a:ext cx="7658101" cy="88848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200" dirty="0"/>
              <a:t>[1] </a:t>
            </a:r>
            <a:r>
              <a:rPr lang="en-US" sz="1200" dirty="0" err="1"/>
              <a:t>Fujii</a:t>
            </a:r>
            <a:r>
              <a:rPr lang="en-US" sz="1200" dirty="0"/>
              <a:t> et al. “Cooperative Vehicle Positioning via V2V Communications and Onboard Sensors”</a:t>
            </a:r>
          </a:p>
          <a:p>
            <a:pPr marL="0" indent="0">
              <a:buNone/>
            </a:pPr>
            <a:r>
              <a:rPr lang="en-US" sz="1200" dirty="0"/>
              <a:t>[2] Meng et al. “</a:t>
            </a:r>
            <a:r>
              <a:rPr lang="en-US" sz="1200" dirty="0" err="1"/>
              <a:t>OmniView</a:t>
            </a:r>
            <a:r>
              <a:rPr lang="en-US" sz="1200" dirty="0"/>
              <a:t>: A Mobile Collaborative System for Assisting Drivers with a Map of Surrounding Traffic”</a:t>
            </a:r>
          </a:p>
          <a:p>
            <a:pPr marL="0" indent="0">
              <a:buNone/>
            </a:pPr>
            <a:r>
              <a:rPr lang="en-US" sz="1200" dirty="0"/>
              <a:t>[3] </a:t>
            </a:r>
            <a:r>
              <a:rPr lang="en-US" sz="1200" dirty="0" err="1"/>
              <a:t>Qiu</a:t>
            </a:r>
            <a:r>
              <a:rPr lang="en-US" sz="1200" dirty="0"/>
              <a:t> et al. “AVR: Augmented Vehicular Reality”</a:t>
            </a:r>
          </a:p>
        </p:txBody>
      </p:sp>
      <p:pic>
        <p:nvPicPr>
          <p:cNvPr id="8" name="图片 7">
            <a:extLst>
              <a:ext uri="{FF2B5EF4-FFF2-40B4-BE49-F238E27FC236}">
                <a16:creationId xmlns:a16="http://schemas.microsoft.com/office/drawing/2014/main" id="{4D9C55CF-A83F-47AC-B40C-ADA44F6B7FC1}"/>
              </a:ext>
            </a:extLst>
          </p:cNvPr>
          <p:cNvPicPr>
            <a:picLocks noChangeAspect="1"/>
          </p:cNvPicPr>
          <p:nvPr/>
        </p:nvPicPr>
        <p:blipFill>
          <a:blip r:embed="rId5"/>
          <a:stretch>
            <a:fillRect/>
          </a:stretch>
        </p:blipFill>
        <p:spPr>
          <a:xfrm>
            <a:off x="7915275" y="4661280"/>
            <a:ext cx="2066925" cy="1190625"/>
          </a:xfrm>
          <a:prstGeom prst="rect">
            <a:avLst/>
          </a:prstGeom>
        </p:spPr>
      </p:pic>
      <p:grpSp>
        <p:nvGrpSpPr>
          <p:cNvPr id="16" name="组合 15">
            <a:extLst>
              <a:ext uri="{FF2B5EF4-FFF2-40B4-BE49-F238E27FC236}">
                <a16:creationId xmlns:a16="http://schemas.microsoft.com/office/drawing/2014/main" id="{E30D4CAA-43AA-411A-8B2A-13BFF9C2A153}"/>
              </a:ext>
            </a:extLst>
          </p:cNvPr>
          <p:cNvGrpSpPr/>
          <p:nvPr/>
        </p:nvGrpSpPr>
        <p:grpSpPr>
          <a:xfrm>
            <a:off x="7991475" y="3171219"/>
            <a:ext cx="1914524" cy="1273928"/>
            <a:chOff x="8362950" y="2762475"/>
            <a:chExt cx="1914525" cy="1311999"/>
          </a:xfrm>
        </p:grpSpPr>
        <p:pic>
          <p:nvPicPr>
            <p:cNvPr id="10" name="图片 9">
              <a:extLst>
                <a:ext uri="{FF2B5EF4-FFF2-40B4-BE49-F238E27FC236}">
                  <a16:creationId xmlns:a16="http://schemas.microsoft.com/office/drawing/2014/main" id="{1EA7A64F-1713-4BDF-AA14-F532FB6209CF}"/>
                </a:ext>
              </a:extLst>
            </p:cNvPr>
            <p:cNvPicPr>
              <a:picLocks noChangeAspect="1"/>
            </p:cNvPicPr>
            <p:nvPr/>
          </p:nvPicPr>
          <p:blipFill>
            <a:blip r:embed="rId6"/>
            <a:stretch>
              <a:fillRect/>
            </a:stretch>
          </p:blipFill>
          <p:spPr>
            <a:xfrm>
              <a:off x="8372475" y="3417249"/>
              <a:ext cx="1905000" cy="657225"/>
            </a:xfrm>
            <a:prstGeom prst="rect">
              <a:avLst/>
            </a:prstGeom>
          </p:spPr>
        </p:pic>
        <p:pic>
          <p:nvPicPr>
            <p:cNvPr id="15" name="图片 14">
              <a:extLst>
                <a:ext uri="{FF2B5EF4-FFF2-40B4-BE49-F238E27FC236}">
                  <a16:creationId xmlns:a16="http://schemas.microsoft.com/office/drawing/2014/main" id="{02516145-14BF-4BAE-B640-25D5F05FB0F3}"/>
                </a:ext>
              </a:extLst>
            </p:cNvPr>
            <p:cNvPicPr>
              <a:picLocks noChangeAspect="1"/>
            </p:cNvPicPr>
            <p:nvPr/>
          </p:nvPicPr>
          <p:blipFill>
            <a:blip r:embed="rId7"/>
            <a:stretch>
              <a:fillRect/>
            </a:stretch>
          </p:blipFill>
          <p:spPr>
            <a:xfrm>
              <a:off x="8362950" y="2762475"/>
              <a:ext cx="1914525" cy="647700"/>
            </a:xfrm>
            <a:prstGeom prst="rect">
              <a:avLst/>
            </a:prstGeom>
          </p:spPr>
        </p:pic>
      </p:grpSp>
      <p:sp>
        <p:nvSpPr>
          <p:cNvPr id="12" name="灯片编号占位符 11">
            <a:extLst>
              <a:ext uri="{FF2B5EF4-FFF2-40B4-BE49-F238E27FC236}">
                <a16:creationId xmlns:a16="http://schemas.microsoft.com/office/drawing/2014/main" id="{8BDDDE1D-4844-44C3-8D1B-9A244604F9CE}"/>
              </a:ext>
            </a:extLst>
          </p:cNvPr>
          <p:cNvSpPr>
            <a:spLocks noGrp="1"/>
          </p:cNvSpPr>
          <p:nvPr>
            <p:ph type="sldNum" sz="quarter" idx="12"/>
          </p:nvPr>
        </p:nvSpPr>
        <p:spPr/>
        <p:txBody>
          <a:bodyPr/>
          <a:lstStyle/>
          <a:p>
            <a:fld id="{E28968F2-E780-458E-BEC0-AED72E8C9DF0}" type="slidenum">
              <a:rPr lang="en-US" smtClean="0"/>
              <a:pPr/>
              <a:t>3</a:t>
            </a:fld>
            <a:r>
              <a:rPr lang="en-US"/>
              <a:t>/17</a:t>
            </a:r>
            <a:endParaRPr lang="en-US" dirty="0"/>
          </a:p>
        </p:txBody>
      </p:sp>
    </p:spTree>
    <p:extLst>
      <p:ext uri="{BB962C8B-B14F-4D97-AF65-F5344CB8AC3E}">
        <p14:creationId xmlns:p14="http://schemas.microsoft.com/office/powerpoint/2010/main" val="13706172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BA533-1350-43B0-8032-281A09753A7D}"/>
              </a:ext>
            </a:extLst>
          </p:cNvPr>
          <p:cNvSpPr>
            <a:spLocks noGrp="1"/>
          </p:cNvSpPr>
          <p:nvPr>
            <p:ph type="title"/>
          </p:nvPr>
        </p:nvSpPr>
        <p:spPr>
          <a:xfrm>
            <a:off x="838201" y="558523"/>
            <a:ext cx="10038678" cy="877551"/>
          </a:xfrm>
        </p:spPr>
        <p:txBody>
          <a:bodyPr>
            <a:normAutofit fontScale="90000"/>
          </a:bodyPr>
          <a:lstStyle/>
          <a:p>
            <a:r>
              <a:rPr lang="en-US" dirty="0"/>
              <a:t>Vehicle verification when sharing &amp; merging views</a:t>
            </a:r>
          </a:p>
        </p:txBody>
      </p:sp>
      <p:sp>
        <p:nvSpPr>
          <p:cNvPr id="3" name="内容占位符 2">
            <a:extLst>
              <a:ext uri="{FF2B5EF4-FFF2-40B4-BE49-F238E27FC236}">
                <a16:creationId xmlns:a16="http://schemas.microsoft.com/office/drawing/2014/main" id="{960E8F41-5413-43BA-A7C0-E560390B7F1C}"/>
              </a:ext>
            </a:extLst>
          </p:cNvPr>
          <p:cNvSpPr>
            <a:spLocks noGrp="1"/>
          </p:cNvSpPr>
          <p:nvPr>
            <p:ph idx="1"/>
          </p:nvPr>
        </p:nvSpPr>
        <p:spPr>
          <a:xfrm>
            <a:off x="785018" y="1619246"/>
            <a:ext cx="4718259" cy="4575557"/>
          </a:xfrm>
        </p:spPr>
        <p:txBody>
          <a:bodyPr>
            <a:normAutofit fontScale="92500" lnSpcReduction="10000"/>
          </a:bodyPr>
          <a:lstStyle/>
          <a:p>
            <a:r>
              <a:rPr lang="en-US" dirty="0"/>
              <a:t>Information sharing between two individual views</a:t>
            </a:r>
          </a:p>
          <a:p>
            <a:endParaRPr lang="en-US" dirty="0"/>
          </a:p>
          <a:p>
            <a:r>
              <a:rPr lang="en-US" dirty="0"/>
              <a:t>Accurate merging provides a merged  “global” view</a:t>
            </a:r>
          </a:p>
          <a:p>
            <a:endParaRPr lang="en-US" dirty="0"/>
          </a:p>
          <a:p>
            <a:r>
              <a:rPr lang="en-US" dirty="0"/>
              <a:t>Merging can be challenging:</a:t>
            </a:r>
          </a:p>
          <a:p>
            <a:pPr lvl="1" fontAlgn="base"/>
            <a:r>
              <a:rPr lang="en-US" dirty="0"/>
              <a:t>different image sizes</a:t>
            </a:r>
          </a:p>
          <a:p>
            <a:pPr lvl="1" fontAlgn="base"/>
            <a:r>
              <a:rPr lang="en-US" dirty="0"/>
              <a:t>occlusion or overlapping of the vehicle</a:t>
            </a:r>
          </a:p>
          <a:p>
            <a:pPr lvl="1" fontAlgn="base"/>
            <a:r>
              <a:rPr lang="en-US" dirty="0"/>
              <a:t>Different perspective and illumination</a:t>
            </a:r>
          </a:p>
          <a:p>
            <a:endParaRPr lang="en-US" dirty="0"/>
          </a:p>
          <a:p>
            <a:endParaRPr lang="en-US" dirty="0"/>
          </a:p>
        </p:txBody>
      </p:sp>
      <p:sp>
        <p:nvSpPr>
          <p:cNvPr id="4" name="日期占位符 3">
            <a:extLst>
              <a:ext uri="{FF2B5EF4-FFF2-40B4-BE49-F238E27FC236}">
                <a16:creationId xmlns:a16="http://schemas.microsoft.com/office/drawing/2014/main" id="{A7B7C1EC-F1C8-4F21-B6FD-F6C2F49156EE}"/>
              </a:ext>
            </a:extLst>
          </p:cNvPr>
          <p:cNvSpPr>
            <a:spLocks noGrp="1"/>
          </p:cNvSpPr>
          <p:nvPr>
            <p:ph type="dt" sz="half" idx="10"/>
          </p:nvPr>
        </p:nvSpPr>
        <p:spPr/>
        <p:txBody>
          <a:bodyPr/>
          <a:lstStyle/>
          <a:p>
            <a:fld id="{9DED7037-9788-4FEF-AE58-26B61A36396F}" type="datetime1">
              <a:rPr lang="en-US" smtClean="0"/>
              <a:t>6/21/2019</a:t>
            </a:fld>
            <a:endParaRPr lang="en-US"/>
          </a:p>
        </p:txBody>
      </p:sp>
      <p:sp>
        <p:nvSpPr>
          <p:cNvPr id="5" name="页脚占位符 4">
            <a:extLst>
              <a:ext uri="{FF2B5EF4-FFF2-40B4-BE49-F238E27FC236}">
                <a16:creationId xmlns:a16="http://schemas.microsoft.com/office/drawing/2014/main" id="{850C489D-8129-4A43-8A4A-5AF0206AECD0}"/>
              </a:ext>
            </a:extLst>
          </p:cNvPr>
          <p:cNvSpPr>
            <a:spLocks noGrp="1"/>
          </p:cNvSpPr>
          <p:nvPr>
            <p:ph type="ftr" sz="quarter" idx="11"/>
          </p:nvPr>
        </p:nvSpPr>
        <p:spPr>
          <a:xfrm>
            <a:off x="4038600" y="6356350"/>
            <a:ext cx="4114800" cy="365125"/>
          </a:xfrm>
        </p:spPr>
        <p:txBody>
          <a:bodyPr/>
          <a:lstStyle/>
          <a:p>
            <a:r>
              <a:rPr lang="en-US"/>
              <a:t>Hansi Liu</a:t>
            </a:r>
            <a:endParaRPr lang="en-US" dirty="0"/>
          </a:p>
        </p:txBody>
      </p:sp>
      <p:cxnSp>
        <p:nvCxnSpPr>
          <p:cNvPr id="47" name="Straight Connector 12">
            <a:extLst>
              <a:ext uri="{FF2B5EF4-FFF2-40B4-BE49-F238E27FC236}">
                <a16:creationId xmlns:a16="http://schemas.microsoft.com/office/drawing/2014/main" id="{94D8FFB9-3A1B-4159-ABDC-8EF1C7A89675}"/>
              </a:ext>
            </a:extLst>
          </p:cNvPr>
          <p:cNvCxnSpPr>
            <a:cxnSpLocks/>
          </p:cNvCxnSpPr>
          <p:nvPr/>
        </p:nvCxnSpPr>
        <p:spPr>
          <a:xfrm>
            <a:off x="8828605" y="1333242"/>
            <a:ext cx="0" cy="4687476"/>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8" name="Straight Connector 15">
            <a:extLst>
              <a:ext uri="{FF2B5EF4-FFF2-40B4-BE49-F238E27FC236}">
                <a16:creationId xmlns:a16="http://schemas.microsoft.com/office/drawing/2014/main" id="{70039BAB-F430-4F5D-A4DA-AD8C0CD0C3AD}"/>
              </a:ext>
            </a:extLst>
          </p:cNvPr>
          <p:cNvCxnSpPr>
            <a:cxnSpLocks/>
          </p:cNvCxnSpPr>
          <p:nvPr/>
        </p:nvCxnSpPr>
        <p:spPr>
          <a:xfrm>
            <a:off x="7874550" y="1333242"/>
            <a:ext cx="0" cy="46922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49" name="Straight Connector 16">
            <a:extLst>
              <a:ext uri="{FF2B5EF4-FFF2-40B4-BE49-F238E27FC236}">
                <a16:creationId xmlns:a16="http://schemas.microsoft.com/office/drawing/2014/main" id="{2F0A9C2D-3E6E-4F96-A5E3-B24CA6BC0E3F}"/>
              </a:ext>
            </a:extLst>
          </p:cNvPr>
          <p:cNvCxnSpPr>
            <a:cxnSpLocks/>
          </p:cNvCxnSpPr>
          <p:nvPr/>
        </p:nvCxnSpPr>
        <p:spPr>
          <a:xfrm>
            <a:off x="9713018" y="1333242"/>
            <a:ext cx="0" cy="466465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50" name="Picture 23" descr="Kostenlose Vektorgrafik: Auto, Transport, Fahrzeug - Kostenloses Bild ...">
            <a:extLst>
              <a:ext uri="{FF2B5EF4-FFF2-40B4-BE49-F238E27FC236}">
                <a16:creationId xmlns:a16="http://schemas.microsoft.com/office/drawing/2014/main" id="{879A4F9B-917C-4F2E-881C-482BD590F4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8896425" y="5276860"/>
            <a:ext cx="797948" cy="398976"/>
          </a:xfrm>
          <a:prstGeom prst="rect">
            <a:avLst/>
          </a:prstGeom>
        </p:spPr>
      </p:pic>
      <p:cxnSp>
        <p:nvCxnSpPr>
          <p:cNvPr id="52" name="Straight Connector 52">
            <a:extLst>
              <a:ext uri="{FF2B5EF4-FFF2-40B4-BE49-F238E27FC236}">
                <a16:creationId xmlns:a16="http://schemas.microsoft.com/office/drawing/2014/main" id="{E32C2E52-411A-462B-B916-7F97AEB7D9E6}"/>
              </a:ext>
            </a:extLst>
          </p:cNvPr>
          <p:cNvCxnSpPr>
            <a:cxnSpLocks/>
            <a:endCxn id="50" idx="1"/>
          </p:cNvCxnSpPr>
          <p:nvPr/>
        </p:nvCxnSpPr>
        <p:spPr>
          <a:xfrm>
            <a:off x="6802378" y="2516447"/>
            <a:ext cx="2493021" cy="2560927"/>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3" name="Straight Connector 55">
            <a:extLst>
              <a:ext uri="{FF2B5EF4-FFF2-40B4-BE49-F238E27FC236}">
                <a16:creationId xmlns:a16="http://schemas.microsoft.com/office/drawing/2014/main" id="{300F86F3-4B89-4EF1-B3D4-47D18055F60D}"/>
              </a:ext>
            </a:extLst>
          </p:cNvPr>
          <p:cNvCxnSpPr>
            <a:cxnSpLocks/>
            <a:endCxn id="50" idx="1"/>
          </p:cNvCxnSpPr>
          <p:nvPr/>
        </p:nvCxnSpPr>
        <p:spPr>
          <a:xfrm flipH="1">
            <a:off x="9295399" y="2499778"/>
            <a:ext cx="2001090" cy="2577596"/>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54" name="Picture 37" descr="Black &lt;strong&gt;car topview&lt;/strong&gt; by ckhoo - &lt;strong&gt;Top&lt;/strong&gt; &lt;strong&gt;view&lt;/strong&gt; of a black &lt;strong&gt;car&lt;/strong&gt;">
            <a:extLst>
              <a:ext uri="{FF2B5EF4-FFF2-40B4-BE49-F238E27FC236}">
                <a16:creationId xmlns:a16="http://schemas.microsoft.com/office/drawing/2014/main" id="{0B44C6D3-B93B-45B8-A7CD-ACE8BBADE8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96334" y="3512756"/>
            <a:ext cx="340016" cy="742616"/>
          </a:xfrm>
          <a:prstGeom prst="rect">
            <a:avLst/>
          </a:prstGeom>
          <a:effectLst/>
        </p:spPr>
      </p:pic>
      <p:pic>
        <p:nvPicPr>
          <p:cNvPr id="55" name="Picture 37" descr="Black &lt;strong&gt;car topview&lt;/strong&gt; by ckhoo - &lt;strong&gt;Top&lt;/strong&gt; &lt;strong&gt;view&lt;/strong&gt; of a black &lt;strong&gt;car&lt;/strong&gt;">
            <a:extLst>
              <a:ext uri="{FF2B5EF4-FFF2-40B4-BE49-F238E27FC236}">
                <a16:creationId xmlns:a16="http://schemas.microsoft.com/office/drawing/2014/main" id="{A9EE089D-99C8-4FC8-952E-A0CC951F3F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1213" y="2102074"/>
            <a:ext cx="340016" cy="742616"/>
          </a:xfrm>
          <a:prstGeom prst="rect">
            <a:avLst/>
          </a:prstGeom>
          <a:effectLst/>
        </p:spPr>
      </p:pic>
      <p:cxnSp>
        <p:nvCxnSpPr>
          <p:cNvPr id="58" name="Straight Connector 55">
            <a:extLst>
              <a:ext uri="{FF2B5EF4-FFF2-40B4-BE49-F238E27FC236}">
                <a16:creationId xmlns:a16="http://schemas.microsoft.com/office/drawing/2014/main" id="{BC775CFE-0B07-48E6-944D-8AF74EE8D767}"/>
              </a:ext>
            </a:extLst>
          </p:cNvPr>
          <p:cNvCxnSpPr>
            <a:cxnSpLocks/>
            <a:endCxn id="23" idx="1"/>
          </p:cNvCxnSpPr>
          <p:nvPr/>
        </p:nvCxnSpPr>
        <p:spPr>
          <a:xfrm flipH="1">
            <a:off x="8294026" y="2243256"/>
            <a:ext cx="2291683" cy="2930276"/>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cxnSp>
        <p:nvCxnSpPr>
          <p:cNvPr id="59" name="Straight Connector 52">
            <a:extLst>
              <a:ext uri="{FF2B5EF4-FFF2-40B4-BE49-F238E27FC236}">
                <a16:creationId xmlns:a16="http://schemas.microsoft.com/office/drawing/2014/main" id="{EBE966B7-4553-446A-8D2C-B01F718FD734}"/>
              </a:ext>
            </a:extLst>
          </p:cNvPr>
          <p:cNvCxnSpPr>
            <a:cxnSpLocks/>
            <a:endCxn id="23" idx="1"/>
          </p:cNvCxnSpPr>
          <p:nvPr/>
        </p:nvCxnSpPr>
        <p:spPr>
          <a:xfrm>
            <a:off x="6840627" y="3673617"/>
            <a:ext cx="1453399" cy="1499915"/>
          </a:xfrm>
          <a:prstGeom prst="line">
            <a:avLst/>
          </a:prstGeom>
          <a:ln>
            <a:solidFill>
              <a:schemeClr val="bg1">
                <a:lumMod val="50000"/>
              </a:schemeClr>
            </a:solidFill>
            <a:headEnd type="none" w="med" len="med"/>
            <a:tailEnd type="none" w="med" len="med"/>
          </a:ln>
        </p:spPr>
        <p:style>
          <a:lnRef idx="1">
            <a:schemeClr val="dk1"/>
          </a:lnRef>
          <a:fillRef idx="0">
            <a:schemeClr val="dk1"/>
          </a:fillRef>
          <a:effectRef idx="0">
            <a:schemeClr val="dk1"/>
          </a:effectRef>
          <a:fontRef idx="minor">
            <a:schemeClr val="tx1"/>
          </a:fontRef>
        </p:style>
      </p:cxnSp>
      <p:pic>
        <p:nvPicPr>
          <p:cNvPr id="62" name="Picture 37" descr="Black &lt;strong&gt;car topview&lt;/strong&gt; by ckhoo - &lt;strong&gt;Top&lt;/strong&gt; &lt;strong&gt;view&lt;/strong&gt; of a black &lt;strong&gt;car&lt;/strong&gt;">
            <a:extLst>
              <a:ext uri="{FF2B5EF4-FFF2-40B4-BE49-F238E27FC236}">
                <a16:creationId xmlns:a16="http://schemas.microsoft.com/office/drawing/2014/main" id="{C1A97527-2898-4059-BF7F-F002825E40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01876" y="3301687"/>
            <a:ext cx="340016" cy="742616"/>
          </a:xfrm>
          <a:prstGeom prst="rect">
            <a:avLst/>
          </a:prstGeom>
          <a:effectLst/>
        </p:spPr>
      </p:pic>
      <p:pic>
        <p:nvPicPr>
          <p:cNvPr id="23" name="图片 22">
            <a:extLst>
              <a:ext uri="{FF2B5EF4-FFF2-40B4-BE49-F238E27FC236}">
                <a16:creationId xmlns:a16="http://schemas.microsoft.com/office/drawing/2014/main" id="{575D6C18-CE6E-48F6-8331-A5DF732344A4}"/>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7882488" y="5379302"/>
            <a:ext cx="823076" cy="411536"/>
          </a:xfrm>
          <a:prstGeom prst="rect">
            <a:avLst/>
          </a:prstGeom>
        </p:spPr>
      </p:pic>
      <p:pic>
        <p:nvPicPr>
          <p:cNvPr id="107" name="Picture 37" descr="Black &lt;strong&gt;car topview&lt;/strong&gt; by ckhoo - &lt;strong&gt;Top&lt;/strong&gt; &lt;strong&gt;view&lt;/strong&gt; of a black &lt;strong&gt;car&lt;/strong&gt;">
            <a:extLst>
              <a:ext uri="{FF2B5EF4-FFF2-40B4-BE49-F238E27FC236}">
                <a16:creationId xmlns:a16="http://schemas.microsoft.com/office/drawing/2014/main" id="{E1D95AC7-4C29-41F9-84C2-0C13C05B9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73439" y="1885608"/>
            <a:ext cx="340016" cy="742616"/>
          </a:xfrm>
          <a:prstGeom prst="rect">
            <a:avLst/>
          </a:prstGeom>
          <a:effectLst/>
        </p:spPr>
      </p:pic>
      <p:pic>
        <p:nvPicPr>
          <p:cNvPr id="126" name="Picture 37" descr="Black &lt;strong&gt;car topview&lt;/strong&gt; by ckhoo - &lt;strong&gt;Top&lt;/strong&gt; &lt;strong&gt;view&lt;/strong&gt; of a black &lt;strong&gt;car&lt;/strong&gt;">
            <a:extLst>
              <a:ext uri="{FF2B5EF4-FFF2-40B4-BE49-F238E27FC236}">
                <a16:creationId xmlns:a16="http://schemas.microsoft.com/office/drawing/2014/main" id="{2BA2243B-098F-4558-94AF-FD8E9B7F6D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3074" y="1747174"/>
            <a:ext cx="340016" cy="742616"/>
          </a:xfrm>
          <a:prstGeom prst="rect">
            <a:avLst/>
          </a:prstGeom>
          <a:effectLst/>
        </p:spPr>
      </p:pic>
      <p:grpSp>
        <p:nvGrpSpPr>
          <p:cNvPr id="37" name="组合 36">
            <a:extLst>
              <a:ext uri="{FF2B5EF4-FFF2-40B4-BE49-F238E27FC236}">
                <a16:creationId xmlns:a16="http://schemas.microsoft.com/office/drawing/2014/main" id="{7E10ED74-DDD9-4C79-B56C-6307E9ED2D07}"/>
              </a:ext>
            </a:extLst>
          </p:cNvPr>
          <p:cNvGrpSpPr/>
          <p:nvPr/>
        </p:nvGrpSpPr>
        <p:grpSpPr>
          <a:xfrm>
            <a:off x="9249156" y="1617398"/>
            <a:ext cx="2242226" cy="4138281"/>
            <a:chOff x="9451283" y="1254816"/>
            <a:chExt cx="2373255" cy="4742519"/>
          </a:xfrm>
        </p:grpSpPr>
        <p:grpSp>
          <p:nvGrpSpPr>
            <p:cNvPr id="36" name="组合 35">
              <a:extLst>
                <a:ext uri="{FF2B5EF4-FFF2-40B4-BE49-F238E27FC236}">
                  <a16:creationId xmlns:a16="http://schemas.microsoft.com/office/drawing/2014/main" id="{C5DC92CB-CB11-4844-A4BC-98894A4801CF}"/>
                </a:ext>
              </a:extLst>
            </p:cNvPr>
            <p:cNvGrpSpPr/>
            <p:nvPr/>
          </p:nvGrpSpPr>
          <p:grpSpPr>
            <a:xfrm>
              <a:off x="9451283" y="1254816"/>
              <a:ext cx="2373255" cy="4742519"/>
              <a:chOff x="9451283" y="1254816"/>
              <a:chExt cx="2373255" cy="4742519"/>
            </a:xfrm>
          </p:grpSpPr>
          <p:grpSp>
            <p:nvGrpSpPr>
              <p:cNvPr id="114" name="组合 113">
                <a:extLst>
                  <a:ext uri="{FF2B5EF4-FFF2-40B4-BE49-F238E27FC236}">
                    <a16:creationId xmlns:a16="http://schemas.microsoft.com/office/drawing/2014/main" id="{CD04E60D-E3CE-4EF0-89A0-E374A1FAA121}"/>
                  </a:ext>
                </a:extLst>
              </p:cNvPr>
              <p:cNvGrpSpPr/>
              <p:nvPr/>
            </p:nvGrpSpPr>
            <p:grpSpPr>
              <a:xfrm>
                <a:off x="9451283" y="1254816"/>
                <a:ext cx="2373255" cy="4742519"/>
                <a:chOff x="9198303" y="1112323"/>
                <a:chExt cx="2373255" cy="4742519"/>
              </a:xfrm>
            </p:grpSpPr>
            <p:cxnSp>
              <p:nvCxnSpPr>
                <p:cNvPr id="115" name="Straight Connector 12">
                  <a:extLst>
                    <a:ext uri="{FF2B5EF4-FFF2-40B4-BE49-F238E27FC236}">
                      <a16:creationId xmlns:a16="http://schemas.microsoft.com/office/drawing/2014/main" id="{EFEB997B-6E31-481B-9712-680865D0415E}"/>
                    </a:ext>
                  </a:extLst>
                </p:cNvPr>
                <p:cNvCxnSpPr>
                  <a:cxnSpLocks/>
                </p:cNvCxnSpPr>
                <p:nvPr/>
              </p:nvCxnSpPr>
              <p:spPr>
                <a:xfrm>
                  <a:off x="10091537" y="1169195"/>
                  <a:ext cx="0" cy="46856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6" name="Straight Connector 15">
                  <a:extLst>
                    <a:ext uri="{FF2B5EF4-FFF2-40B4-BE49-F238E27FC236}">
                      <a16:creationId xmlns:a16="http://schemas.microsoft.com/office/drawing/2014/main" id="{BC0385F0-7105-4E7A-9FB0-3B98C0367592}"/>
                    </a:ext>
                  </a:extLst>
                </p:cNvPr>
                <p:cNvCxnSpPr>
                  <a:cxnSpLocks/>
                </p:cNvCxnSpPr>
                <p:nvPr/>
              </p:nvCxnSpPr>
              <p:spPr>
                <a:xfrm>
                  <a:off x="9198303" y="1154607"/>
                  <a:ext cx="0" cy="467921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17" name="Straight Connector 16">
                  <a:extLst>
                    <a:ext uri="{FF2B5EF4-FFF2-40B4-BE49-F238E27FC236}">
                      <a16:creationId xmlns:a16="http://schemas.microsoft.com/office/drawing/2014/main" id="{33F10224-A674-42F7-836F-971242C44231}"/>
                    </a:ext>
                  </a:extLst>
                </p:cNvPr>
                <p:cNvCxnSpPr>
                  <a:cxnSpLocks/>
                </p:cNvCxnSpPr>
                <p:nvPr/>
              </p:nvCxnSpPr>
              <p:spPr>
                <a:xfrm>
                  <a:off x="10982986" y="1112323"/>
                  <a:ext cx="0" cy="472792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18" name="Picture 23" descr="Kostenlose Vektorgrafik: Auto, Transport, Fahrzeug - Kostenloses Bild ...">
                  <a:extLst>
                    <a:ext uri="{FF2B5EF4-FFF2-40B4-BE49-F238E27FC236}">
                      <a16:creationId xmlns:a16="http://schemas.microsoft.com/office/drawing/2014/main" id="{ED0CBF88-0A2D-4213-868E-209D0E568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10236680" y="5240512"/>
                  <a:ext cx="738484" cy="369242"/>
                </a:xfrm>
                <a:prstGeom prst="rect">
                  <a:avLst/>
                </a:prstGeom>
              </p:spPr>
            </p:pic>
            <p:pic>
              <p:nvPicPr>
                <p:cNvPr id="120" name="Picture 37" descr="Black &lt;strong&gt;car topview&lt;/strong&gt; by ckhoo - &lt;strong&gt;Top&lt;/strong&gt; &lt;strong&gt;view&lt;/strong&gt; of a black &lt;strong&gt;car&lt;/strong&gt;">
                  <a:extLst>
                    <a:ext uri="{FF2B5EF4-FFF2-40B4-BE49-F238E27FC236}">
                      <a16:creationId xmlns:a16="http://schemas.microsoft.com/office/drawing/2014/main" id="{87AD2B2D-056D-405A-9C31-EEB37AD010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256881" y="2332912"/>
                  <a:ext cx="314677" cy="687274"/>
                </a:xfrm>
                <a:prstGeom prst="rect">
                  <a:avLst/>
                </a:prstGeom>
                <a:effectLst/>
              </p:spPr>
            </p:pic>
          </p:grpSp>
          <p:pic>
            <p:nvPicPr>
              <p:cNvPr id="125" name="Picture 37" descr="Black &lt;strong&gt;car topview&lt;/strong&gt; by ckhoo - &lt;strong&gt;Top&lt;/strong&gt; &lt;strong&gt;view&lt;/strong&gt; of a black &lt;strong&gt;car&lt;/strong&gt;">
                <a:extLst>
                  <a:ext uri="{FF2B5EF4-FFF2-40B4-BE49-F238E27FC236}">
                    <a16:creationId xmlns:a16="http://schemas.microsoft.com/office/drawing/2014/main" id="{4606F793-FF8D-4304-9730-995FF689273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78419" y="3378444"/>
                <a:ext cx="314677" cy="687274"/>
              </a:xfrm>
              <a:prstGeom prst="rect">
                <a:avLst/>
              </a:prstGeom>
              <a:effectLst/>
            </p:spPr>
          </p:pic>
        </p:grpSp>
        <p:pic>
          <p:nvPicPr>
            <p:cNvPr id="127" name="Picture 37" descr="Black &lt;strong&gt;car topview&lt;/strong&gt; by ckhoo - &lt;strong&gt;Top&lt;/strong&gt; &lt;strong&gt;view&lt;/strong&gt; of a black &lt;strong&gt;car&lt;/strong&gt;">
              <a:extLst>
                <a:ext uri="{FF2B5EF4-FFF2-40B4-BE49-F238E27FC236}">
                  <a16:creationId xmlns:a16="http://schemas.microsoft.com/office/drawing/2014/main" id="{74053CDA-ED5B-40DD-A38B-EB07F6EC79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43352" y="2082519"/>
              <a:ext cx="314677" cy="687274"/>
            </a:xfrm>
            <a:prstGeom prst="rect">
              <a:avLst/>
            </a:prstGeom>
            <a:effectLst/>
          </p:spPr>
        </p:pic>
      </p:grpSp>
      <p:grpSp>
        <p:nvGrpSpPr>
          <p:cNvPr id="38" name="组合 37">
            <a:extLst>
              <a:ext uri="{FF2B5EF4-FFF2-40B4-BE49-F238E27FC236}">
                <a16:creationId xmlns:a16="http://schemas.microsoft.com/office/drawing/2014/main" id="{FA62172F-7082-402B-8DCC-EF4FADDD1BC5}"/>
              </a:ext>
            </a:extLst>
          </p:cNvPr>
          <p:cNvGrpSpPr/>
          <p:nvPr/>
        </p:nvGrpSpPr>
        <p:grpSpPr>
          <a:xfrm>
            <a:off x="5898862" y="1779118"/>
            <a:ext cx="2612662" cy="3961279"/>
            <a:chOff x="5456478" y="1254816"/>
            <a:chExt cx="2860675" cy="4837115"/>
          </a:xfrm>
        </p:grpSpPr>
        <p:cxnSp>
          <p:nvCxnSpPr>
            <p:cNvPr id="99" name="Straight Connector 12">
              <a:extLst>
                <a:ext uri="{FF2B5EF4-FFF2-40B4-BE49-F238E27FC236}">
                  <a16:creationId xmlns:a16="http://schemas.microsoft.com/office/drawing/2014/main" id="{D3F35514-002E-40DF-A179-F6A454AAF4B2}"/>
                </a:ext>
              </a:extLst>
            </p:cNvPr>
            <p:cNvCxnSpPr>
              <a:cxnSpLocks/>
            </p:cNvCxnSpPr>
            <p:nvPr/>
          </p:nvCxnSpPr>
          <p:spPr>
            <a:xfrm>
              <a:off x="6889480" y="1311688"/>
              <a:ext cx="0" cy="46856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0" name="Straight Connector 15">
              <a:extLst>
                <a:ext uri="{FF2B5EF4-FFF2-40B4-BE49-F238E27FC236}">
                  <a16:creationId xmlns:a16="http://schemas.microsoft.com/office/drawing/2014/main" id="{EB1F0762-C961-4DB9-A9FF-499EC9449013}"/>
                </a:ext>
              </a:extLst>
            </p:cNvPr>
            <p:cNvCxnSpPr>
              <a:cxnSpLocks/>
            </p:cNvCxnSpPr>
            <p:nvPr/>
          </p:nvCxnSpPr>
          <p:spPr>
            <a:xfrm>
              <a:off x="5996246" y="1297100"/>
              <a:ext cx="0" cy="467921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1" name="Straight Connector 16">
              <a:extLst>
                <a:ext uri="{FF2B5EF4-FFF2-40B4-BE49-F238E27FC236}">
                  <a16:creationId xmlns:a16="http://schemas.microsoft.com/office/drawing/2014/main" id="{138DFACB-EB84-46B6-AFC0-D4D2310313D3}"/>
                </a:ext>
              </a:extLst>
            </p:cNvPr>
            <p:cNvCxnSpPr>
              <a:cxnSpLocks/>
            </p:cNvCxnSpPr>
            <p:nvPr/>
          </p:nvCxnSpPr>
          <p:spPr>
            <a:xfrm>
              <a:off x="7780929" y="1254816"/>
              <a:ext cx="0" cy="472792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02" name="Picture 37" descr="Black &lt;strong&gt;car topview&lt;/strong&gt; by ckhoo - &lt;strong&gt;Top&lt;/strong&gt; &lt;strong&gt;view&lt;/strong&gt; of a black &lt;strong&gt;car&lt;/strong&gt;">
              <a:extLst>
                <a:ext uri="{FF2B5EF4-FFF2-40B4-BE49-F238E27FC236}">
                  <a16:creationId xmlns:a16="http://schemas.microsoft.com/office/drawing/2014/main" id="{BBFF3D04-B571-4DA9-A371-FA4C134504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56478" y="3936326"/>
              <a:ext cx="314677" cy="687274"/>
            </a:xfrm>
            <a:prstGeom prst="rect">
              <a:avLst/>
            </a:prstGeom>
            <a:effectLst/>
          </p:spPr>
        </p:pic>
        <p:pic>
          <p:nvPicPr>
            <p:cNvPr id="103" name="Picture 37" descr="Black &lt;strong&gt;car topview&lt;/strong&gt; by ckhoo - &lt;strong&gt;Top&lt;/strong&gt; &lt;strong&gt;view&lt;/strong&gt; of a black &lt;strong&gt;car&lt;/strong&gt;">
              <a:extLst>
                <a:ext uri="{FF2B5EF4-FFF2-40B4-BE49-F238E27FC236}">
                  <a16:creationId xmlns:a16="http://schemas.microsoft.com/office/drawing/2014/main" id="{A6DECE00-C1AA-45B1-9493-4CA3BD2A152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2476" y="2142811"/>
              <a:ext cx="314677" cy="687274"/>
            </a:xfrm>
            <a:prstGeom prst="rect">
              <a:avLst/>
            </a:prstGeom>
            <a:effectLst/>
          </p:spPr>
        </p:pic>
        <p:pic>
          <p:nvPicPr>
            <p:cNvPr id="105" name="Picture 37" descr="Black &lt;strong&gt;car topview&lt;/strong&gt; by ckhoo - &lt;strong&gt;Top&lt;/strong&gt; &lt;strong&gt;view&lt;/strong&gt; of a black &lt;strong&gt;car&lt;/strong&gt;">
              <a:extLst>
                <a:ext uri="{FF2B5EF4-FFF2-40B4-BE49-F238E27FC236}">
                  <a16:creationId xmlns:a16="http://schemas.microsoft.com/office/drawing/2014/main" id="{41785F71-044D-4100-872D-235D00DE99F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9434" y="2830085"/>
              <a:ext cx="314677" cy="687274"/>
            </a:xfrm>
            <a:prstGeom prst="rect">
              <a:avLst/>
            </a:prstGeom>
            <a:effectLst/>
          </p:spPr>
        </p:pic>
        <p:pic>
          <p:nvPicPr>
            <p:cNvPr id="106" name="图片 105">
              <a:extLst>
                <a:ext uri="{FF2B5EF4-FFF2-40B4-BE49-F238E27FC236}">
                  <a16:creationId xmlns:a16="http://schemas.microsoft.com/office/drawing/2014/main" id="{2B2920F4-335C-4225-840C-D9D9B50BE0A7}"/>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6052978" y="5520633"/>
              <a:ext cx="761731" cy="380866"/>
            </a:xfrm>
            <a:prstGeom prst="rect">
              <a:avLst/>
            </a:prstGeom>
          </p:spPr>
        </p:pic>
        <p:pic>
          <p:nvPicPr>
            <p:cNvPr id="140" name="Picture 37" descr="Black &lt;strong&gt;car topview&lt;/strong&gt; by ckhoo - &lt;strong&gt;Top&lt;/strong&gt; &lt;strong&gt;view&lt;/strong&gt; of a black &lt;strong&gt;car&lt;/strong&gt;">
              <a:extLst>
                <a:ext uri="{FF2B5EF4-FFF2-40B4-BE49-F238E27FC236}">
                  <a16:creationId xmlns:a16="http://schemas.microsoft.com/office/drawing/2014/main" id="{4ED5C47D-CF0E-4526-890A-513D36340ED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04169" y="1641352"/>
              <a:ext cx="314677" cy="687274"/>
            </a:xfrm>
            <a:prstGeom prst="rect">
              <a:avLst/>
            </a:prstGeom>
            <a:effectLst/>
          </p:spPr>
        </p:pic>
      </p:grpSp>
      <p:sp>
        <p:nvSpPr>
          <p:cNvPr id="142" name="椭圆 141">
            <a:extLst>
              <a:ext uri="{FF2B5EF4-FFF2-40B4-BE49-F238E27FC236}">
                <a16:creationId xmlns:a16="http://schemas.microsoft.com/office/drawing/2014/main" id="{29DF545C-FCF7-4926-99A3-425922490954}"/>
              </a:ext>
            </a:extLst>
          </p:cNvPr>
          <p:cNvSpPr/>
          <p:nvPr/>
        </p:nvSpPr>
        <p:spPr>
          <a:xfrm>
            <a:off x="9400435" y="2941701"/>
            <a:ext cx="702494" cy="1158095"/>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3" name="椭圆 142">
            <a:extLst>
              <a:ext uri="{FF2B5EF4-FFF2-40B4-BE49-F238E27FC236}">
                <a16:creationId xmlns:a16="http://schemas.microsoft.com/office/drawing/2014/main" id="{64FD7DB5-1714-4842-8AF0-48F1B1E61E19}"/>
              </a:ext>
            </a:extLst>
          </p:cNvPr>
          <p:cNvSpPr/>
          <p:nvPr/>
        </p:nvSpPr>
        <p:spPr>
          <a:xfrm>
            <a:off x="10827782" y="2357183"/>
            <a:ext cx="792882" cy="937681"/>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4" name="椭圆 143">
            <a:extLst>
              <a:ext uri="{FF2B5EF4-FFF2-40B4-BE49-F238E27FC236}">
                <a16:creationId xmlns:a16="http://schemas.microsoft.com/office/drawing/2014/main" id="{41A79860-94F6-4B56-9670-F410799CF89F}"/>
              </a:ext>
            </a:extLst>
          </p:cNvPr>
          <p:cNvSpPr/>
          <p:nvPr/>
        </p:nvSpPr>
        <p:spPr>
          <a:xfrm>
            <a:off x="9388614" y="2256916"/>
            <a:ext cx="687470" cy="134815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1" name="文本框 40">
            <a:extLst>
              <a:ext uri="{FF2B5EF4-FFF2-40B4-BE49-F238E27FC236}">
                <a16:creationId xmlns:a16="http://schemas.microsoft.com/office/drawing/2014/main" id="{F2066F87-A302-4CDE-B012-C0F12AB65312}"/>
              </a:ext>
            </a:extLst>
          </p:cNvPr>
          <p:cNvSpPr txBox="1"/>
          <p:nvPr/>
        </p:nvSpPr>
        <p:spPr>
          <a:xfrm>
            <a:off x="10004810" y="3169330"/>
            <a:ext cx="1001449" cy="584775"/>
          </a:xfrm>
          <a:prstGeom prst="rect">
            <a:avLst/>
          </a:prstGeom>
          <a:noFill/>
        </p:spPr>
        <p:txBody>
          <a:bodyPr wrap="square" rtlCol="0">
            <a:spAutoFit/>
          </a:bodyPr>
          <a:lstStyle/>
          <a:p>
            <a:r>
              <a:rPr lang="en-US" sz="1600" dirty="0">
                <a:solidFill>
                  <a:srgbClr val="C00000"/>
                </a:solidFill>
              </a:rPr>
              <a:t>correct merging?</a:t>
            </a:r>
          </a:p>
        </p:txBody>
      </p:sp>
      <p:grpSp>
        <p:nvGrpSpPr>
          <p:cNvPr id="42" name="组合 41">
            <a:extLst>
              <a:ext uri="{FF2B5EF4-FFF2-40B4-BE49-F238E27FC236}">
                <a16:creationId xmlns:a16="http://schemas.microsoft.com/office/drawing/2014/main" id="{B9689312-09F3-4A6C-83C5-D979FF4510F1}"/>
              </a:ext>
            </a:extLst>
          </p:cNvPr>
          <p:cNvGrpSpPr/>
          <p:nvPr/>
        </p:nvGrpSpPr>
        <p:grpSpPr>
          <a:xfrm>
            <a:off x="8711257" y="1603644"/>
            <a:ext cx="2743193" cy="4209499"/>
            <a:chOff x="1161060" y="1467683"/>
            <a:chExt cx="2903499" cy="4824136"/>
          </a:xfrm>
        </p:grpSpPr>
        <p:cxnSp>
          <p:nvCxnSpPr>
            <p:cNvPr id="145" name="Straight Connector 12">
              <a:extLst>
                <a:ext uri="{FF2B5EF4-FFF2-40B4-BE49-F238E27FC236}">
                  <a16:creationId xmlns:a16="http://schemas.microsoft.com/office/drawing/2014/main" id="{088E7563-C9BF-494E-8E1D-D0E5802FECC3}"/>
                </a:ext>
              </a:extLst>
            </p:cNvPr>
            <p:cNvCxnSpPr>
              <a:cxnSpLocks/>
            </p:cNvCxnSpPr>
            <p:nvPr/>
          </p:nvCxnSpPr>
          <p:spPr>
            <a:xfrm>
              <a:off x="2636886" y="1524555"/>
              <a:ext cx="0" cy="4685647"/>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6" name="Straight Connector 15">
              <a:extLst>
                <a:ext uri="{FF2B5EF4-FFF2-40B4-BE49-F238E27FC236}">
                  <a16:creationId xmlns:a16="http://schemas.microsoft.com/office/drawing/2014/main" id="{E03D6EEC-9C42-4875-A763-B5F40BECF01F}"/>
                </a:ext>
              </a:extLst>
            </p:cNvPr>
            <p:cNvCxnSpPr>
              <a:cxnSpLocks/>
            </p:cNvCxnSpPr>
            <p:nvPr/>
          </p:nvCxnSpPr>
          <p:spPr>
            <a:xfrm>
              <a:off x="1743652" y="1509967"/>
              <a:ext cx="0" cy="4679218"/>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47" name="Straight Connector 16">
              <a:extLst>
                <a:ext uri="{FF2B5EF4-FFF2-40B4-BE49-F238E27FC236}">
                  <a16:creationId xmlns:a16="http://schemas.microsoft.com/office/drawing/2014/main" id="{09B73AC8-06F5-4F1E-B67E-D17A3AC97406}"/>
                </a:ext>
              </a:extLst>
            </p:cNvPr>
            <p:cNvCxnSpPr>
              <a:cxnSpLocks/>
            </p:cNvCxnSpPr>
            <p:nvPr/>
          </p:nvCxnSpPr>
          <p:spPr>
            <a:xfrm>
              <a:off x="3528335" y="1467683"/>
              <a:ext cx="0" cy="4727929"/>
            </a:xfrm>
            <a:prstGeom prst="line">
              <a:avLst/>
            </a:prstGeom>
            <a:ln w="9525" cap="flat" cmpd="sng" algn="ctr">
              <a:solidFill>
                <a:schemeClr val="dk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pic>
          <p:nvPicPr>
            <p:cNvPr id="148" name="Picture 23" descr="Kostenlose Vektorgrafik: Auto, Transport, Fahrzeug - Kostenloses Bild ...">
              <a:extLst>
                <a:ext uri="{FF2B5EF4-FFF2-40B4-BE49-F238E27FC236}">
                  <a16:creationId xmlns:a16="http://schemas.microsoft.com/office/drawing/2014/main" id="{3ECD7EA6-4EC0-401C-8109-42EB1BA0FC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flipV="1">
              <a:off x="2782029" y="5655784"/>
              <a:ext cx="738484" cy="369242"/>
            </a:xfrm>
            <a:prstGeom prst="rect">
              <a:avLst/>
            </a:prstGeom>
          </p:spPr>
        </p:pic>
        <p:pic>
          <p:nvPicPr>
            <p:cNvPr id="151" name="Picture 37" descr="Black &lt;strong&gt;car topview&lt;/strong&gt; by ckhoo - &lt;strong&gt;Top&lt;/strong&gt; &lt;strong&gt;view&lt;/strong&gt; of a black &lt;strong&gt;car&lt;/strong&gt;">
              <a:extLst>
                <a:ext uri="{FF2B5EF4-FFF2-40B4-BE49-F238E27FC236}">
                  <a16:creationId xmlns:a16="http://schemas.microsoft.com/office/drawing/2014/main" id="{2A57F336-4154-4A22-8DC5-0B7156A05F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03884" y="4149193"/>
              <a:ext cx="314677" cy="687274"/>
            </a:xfrm>
            <a:prstGeom prst="rect">
              <a:avLst/>
            </a:prstGeom>
            <a:effectLst/>
          </p:spPr>
        </p:pic>
        <p:pic>
          <p:nvPicPr>
            <p:cNvPr id="152" name="Picture 37" descr="Black &lt;strong&gt;car topview&lt;/strong&gt; by ckhoo - &lt;strong&gt;Top&lt;/strong&gt; &lt;strong&gt;view&lt;/strong&gt; of a black &lt;strong&gt;car&lt;/strong&gt;">
              <a:extLst>
                <a:ext uri="{FF2B5EF4-FFF2-40B4-BE49-F238E27FC236}">
                  <a16:creationId xmlns:a16="http://schemas.microsoft.com/office/drawing/2014/main" id="{136E9055-DCD1-4DEB-8F09-ED87A24A00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9882" y="2355678"/>
              <a:ext cx="314677" cy="687274"/>
            </a:xfrm>
            <a:prstGeom prst="rect">
              <a:avLst/>
            </a:prstGeom>
            <a:effectLst/>
          </p:spPr>
        </p:pic>
        <p:pic>
          <p:nvPicPr>
            <p:cNvPr id="155" name="Picture 37" descr="Black &lt;strong&gt;car topview&lt;/strong&gt; by ckhoo - &lt;strong&gt;Top&lt;/strong&gt; &lt;strong&gt;view&lt;/strong&gt; of a black &lt;strong&gt;car&lt;/strong&gt;">
              <a:extLst>
                <a:ext uri="{FF2B5EF4-FFF2-40B4-BE49-F238E27FC236}">
                  <a16:creationId xmlns:a16="http://schemas.microsoft.com/office/drawing/2014/main" id="{A5FB02FB-DC50-4C30-BE34-F040CEDE73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30752" y="3217654"/>
              <a:ext cx="314677" cy="687274"/>
            </a:xfrm>
            <a:prstGeom prst="rect">
              <a:avLst/>
            </a:prstGeom>
            <a:effectLst/>
          </p:spPr>
        </p:pic>
        <p:pic>
          <p:nvPicPr>
            <p:cNvPr id="156" name="图片 155">
              <a:extLst>
                <a:ext uri="{FF2B5EF4-FFF2-40B4-BE49-F238E27FC236}">
                  <a16:creationId xmlns:a16="http://schemas.microsoft.com/office/drawing/2014/main" id="{3DF05E11-38D9-42D5-96D1-5F0B92A7B975}"/>
                </a:ext>
              </a:extLst>
            </p:cNvPr>
            <p:cNvPicPr>
              <a:picLocks noChangeAspect="1"/>
            </p:cNvPicPr>
            <p:nvPr/>
          </p:nvPicPr>
          <p:blipFill>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rot="5400000">
              <a:off x="1800905" y="5720521"/>
              <a:ext cx="761731" cy="380866"/>
            </a:xfrm>
            <a:prstGeom prst="rect">
              <a:avLst/>
            </a:prstGeom>
          </p:spPr>
        </p:pic>
        <p:pic>
          <p:nvPicPr>
            <p:cNvPr id="157" name="Picture 37" descr="Black &lt;strong&gt;car topview&lt;/strong&gt; by ckhoo - &lt;strong&gt;Top&lt;/strong&gt; &lt;strong&gt;view&lt;/strong&gt; of a black &lt;strong&gt;car&lt;/strong&gt;">
              <a:extLst>
                <a:ext uri="{FF2B5EF4-FFF2-40B4-BE49-F238E27FC236}">
                  <a16:creationId xmlns:a16="http://schemas.microsoft.com/office/drawing/2014/main" id="{48BFD12D-2958-4902-811B-09EC96572A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61060" y="1866882"/>
              <a:ext cx="314677" cy="687274"/>
            </a:xfrm>
            <a:prstGeom prst="rect">
              <a:avLst/>
            </a:prstGeom>
            <a:effectLst/>
          </p:spPr>
        </p:pic>
        <p:pic>
          <p:nvPicPr>
            <p:cNvPr id="158" name="Picture 37" descr="Black &lt;strong&gt;car topview&lt;/strong&gt; by ckhoo - &lt;strong&gt;Top&lt;/strong&gt; &lt;strong&gt;view&lt;/strong&gt; of a black &lt;strong&gt;car&lt;/strong&gt;">
              <a:extLst>
                <a:ext uri="{FF2B5EF4-FFF2-40B4-BE49-F238E27FC236}">
                  <a16:creationId xmlns:a16="http://schemas.microsoft.com/office/drawing/2014/main" id="{0FF33BF1-B21E-4356-830F-7FBED47A2E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37679" y="2234919"/>
              <a:ext cx="314677" cy="687274"/>
            </a:xfrm>
            <a:prstGeom prst="rect">
              <a:avLst/>
            </a:prstGeom>
            <a:effectLst/>
          </p:spPr>
        </p:pic>
      </p:grpSp>
      <p:sp>
        <p:nvSpPr>
          <p:cNvPr id="159" name="椭圆 158">
            <a:extLst>
              <a:ext uri="{FF2B5EF4-FFF2-40B4-BE49-F238E27FC236}">
                <a16:creationId xmlns:a16="http://schemas.microsoft.com/office/drawing/2014/main" id="{10FA1E06-A574-4EEE-AAB8-61960FD7D98B}"/>
              </a:ext>
            </a:extLst>
          </p:cNvPr>
          <p:cNvSpPr/>
          <p:nvPr/>
        </p:nvSpPr>
        <p:spPr>
          <a:xfrm>
            <a:off x="9402402" y="2918325"/>
            <a:ext cx="702494" cy="1026760"/>
          </a:xfrm>
          <a:prstGeom prst="ellipse">
            <a:avLst/>
          </a:prstGeom>
          <a:no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 name="组合 25">
            <a:extLst>
              <a:ext uri="{FF2B5EF4-FFF2-40B4-BE49-F238E27FC236}">
                <a16:creationId xmlns:a16="http://schemas.microsoft.com/office/drawing/2014/main" id="{27EF8475-9E1A-4501-B9B9-E10624606D4D}"/>
              </a:ext>
            </a:extLst>
          </p:cNvPr>
          <p:cNvGrpSpPr/>
          <p:nvPr/>
        </p:nvGrpSpPr>
        <p:grpSpPr>
          <a:xfrm>
            <a:off x="8305320" y="5875322"/>
            <a:ext cx="1001373" cy="536651"/>
            <a:chOff x="8294026" y="5875322"/>
            <a:chExt cx="1001373" cy="536651"/>
          </a:xfrm>
        </p:grpSpPr>
        <p:cxnSp>
          <p:nvCxnSpPr>
            <p:cNvPr id="19" name="直接连接符 18">
              <a:extLst>
                <a:ext uri="{FF2B5EF4-FFF2-40B4-BE49-F238E27FC236}">
                  <a16:creationId xmlns:a16="http://schemas.microsoft.com/office/drawing/2014/main" id="{A616D76D-F640-4B82-B4EB-68B2C34E5381}"/>
                </a:ext>
              </a:extLst>
            </p:cNvPr>
            <p:cNvCxnSpPr/>
            <p:nvPr/>
          </p:nvCxnSpPr>
          <p:spPr>
            <a:xfrm>
              <a:off x="8294026" y="6411973"/>
              <a:ext cx="1001373"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C05A84A7-5151-4BC1-BC96-07C9BAF470E0}"/>
                </a:ext>
              </a:extLst>
            </p:cNvPr>
            <p:cNvCxnSpPr>
              <a:endCxn id="23" idx="3"/>
            </p:cNvCxnSpPr>
            <p:nvPr/>
          </p:nvCxnSpPr>
          <p:spPr>
            <a:xfrm flipV="1">
              <a:off x="8294026" y="5996608"/>
              <a:ext cx="0" cy="41536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5" name="直接箭头连接符 24">
              <a:extLst>
                <a:ext uri="{FF2B5EF4-FFF2-40B4-BE49-F238E27FC236}">
                  <a16:creationId xmlns:a16="http://schemas.microsoft.com/office/drawing/2014/main" id="{EA136743-4025-4EA7-943E-536A7F0526AE}"/>
                </a:ext>
              </a:extLst>
            </p:cNvPr>
            <p:cNvCxnSpPr>
              <a:endCxn id="50" idx="3"/>
            </p:cNvCxnSpPr>
            <p:nvPr/>
          </p:nvCxnSpPr>
          <p:spPr>
            <a:xfrm flipV="1">
              <a:off x="9295399" y="5875322"/>
              <a:ext cx="0" cy="53665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grpSp>
      <p:sp>
        <p:nvSpPr>
          <p:cNvPr id="8" name="灯片编号占位符 7">
            <a:extLst>
              <a:ext uri="{FF2B5EF4-FFF2-40B4-BE49-F238E27FC236}">
                <a16:creationId xmlns:a16="http://schemas.microsoft.com/office/drawing/2014/main" id="{402E3947-6BCB-447B-8E2F-542B45B5FD66}"/>
              </a:ext>
            </a:extLst>
          </p:cNvPr>
          <p:cNvSpPr>
            <a:spLocks noGrp="1"/>
          </p:cNvSpPr>
          <p:nvPr>
            <p:ph type="sldNum" sz="quarter" idx="12"/>
          </p:nvPr>
        </p:nvSpPr>
        <p:spPr/>
        <p:txBody>
          <a:bodyPr/>
          <a:lstStyle/>
          <a:p>
            <a:fld id="{E28968F2-E780-458E-BEC0-AED72E8C9DF0}" type="slidenum">
              <a:rPr lang="en-US" smtClean="0"/>
              <a:pPr/>
              <a:t>4</a:t>
            </a:fld>
            <a:r>
              <a:rPr lang="en-US"/>
              <a:t>/17</a:t>
            </a:r>
            <a:endParaRPr lang="en-US" dirty="0"/>
          </a:p>
        </p:txBody>
      </p:sp>
    </p:spTree>
    <p:extLst>
      <p:ext uri="{BB962C8B-B14F-4D97-AF65-F5344CB8AC3E}">
        <p14:creationId xmlns:p14="http://schemas.microsoft.com/office/powerpoint/2010/main" val="2015559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childTnLst>
                          </p:cTn>
                        </p:par>
                        <p:par>
                          <p:cTn id="11" fill="hold">
                            <p:stCondLst>
                              <p:cond delay="500"/>
                            </p:stCondLst>
                            <p:childTnLst>
                              <p:par>
                                <p:cTn id="12" presetID="9" presetClass="emph" presetSubtype="0" nodeType="afterEffect">
                                  <p:stCondLst>
                                    <p:cond delay="0"/>
                                  </p:stCondLst>
                                  <p:childTnLst>
                                    <p:set>
                                      <p:cBhvr>
                                        <p:cTn id="13" dur="indefinite"/>
                                        <p:tgtEl>
                                          <p:spTgt spid="54"/>
                                        </p:tgtEl>
                                        <p:attrNameLst>
                                          <p:attrName>style.opacity</p:attrName>
                                        </p:attrNameLst>
                                      </p:cBhvr>
                                      <p:to>
                                        <p:strVal val="0.25"/>
                                      </p:to>
                                    </p:set>
                                    <p:animEffect filter="image" prLst="opacity: 0.25">
                                      <p:cBhvr rctx="IE">
                                        <p:cTn id="14" dur="indefinite"/>
                                        <p:tgtEl>
                                          <p:spTgt spid="54"/>
                                        </p:tgtEl>
                                      </p:cBhvr>
                                    </p:animEffect>
                                  </p:childTnLst>
                                </p:cTn>
                              </p:par>
                              <p:par>
                                <p:cTn id="15" presetID="9" presetClass="emph" presetSubtype="0" nodeType="withEffect">
                                  <p:stCondLst>
                                    <p:cond delay="0"/>
                                  </p:stCondLst>
                                  <p:childTnLst>
                                    <p:set>
                                      <p:cBhvr>
                                        <p:cTn id="16" dur="indefinite"/>
                                        <p:tgtEl>
                                          <p:spTgt spid="107"/>
                                        </p:tgtEl>
                                        <p:attrNameLst>
                                          <p:attrName>style.opacity</p:attrName>
                                        </p:attrNameLst>
                                      </p:cBhvr>
                                      <p:to>
                                        <p:strVal val="0.25"/>
                                      </p:to>
                                    </p:set>
                                    <p:animEffect filter="image" prLst="opacity: 0.25">
                                      <p:cBhvr rctx="IE">
                                        <p:cTn id="17" dur="indefinite"/>
                                        <p:tgtEl>
                                          <p:spTgt spid="10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fade">
                                      <p:cBhvr>
                                        <p:cTn id="27" dur="500"/>
                                        <p:tgtEl>
                                          <p:spTgt spid="59"/>
                                        </p:tgtEl>
                                      </p:cBhvr>
                                    </p:animEffect>
                                  </p:childTnLst>
                                </p:cTn>
                              </p:par>
                              <p:par>
                                <p:cTn id="28" presetID="10" presetClass="entr" presetSubtype="0" fill="hold" nodeType="withEffect">
                                  <p:stCondLst>
                                    <p:cond delay="0"/>
                                  </p:stCondLst>
                                  <p:childTnLst>
                                    <p:set>
                                      <p:cBhvr>
                                        <p:cTn id="29" dur="1" fill="hold">
                                          <p:stCondLst>
                                            <p:cond delay="0"/>
                                          </p:stCondLst>
                                        </p:cTn>
                                        <p:tgtEl>
                                          <p:spTgt spid="58"/>
                                        </p:tgtEl>
                                        <p:attrNameLst>
                                          <p:attrName>style.visibility</p:attrName>
                                        </p:attrNameLst>
                                      </p:cBhvr>
                                      <p:to>
                                        <p:strVal val="visible"/>
                                      </p:to>
                                    </p:set>
                                    <p:animEffect transition="in" filter="fade">
                                      <p:cBhvr>
                                        <p:cTn id="30" dur="500"/>
                                        <p:tgtEl>
                                          <p:spTgt spid="58"/>
                                        </p:tgtEl>
                                      </p:cBhvr>
                                    </p:animEffect>
                                  </p:childTnLst>
                                </p:cTn>
                              </p:par>
                              <p:par>
                                <p:cTn id="31" presetID="10" presetClass="exit" presetSubtype="0" fill="hold" nodeType="withEffect">
                                  <p:stCondLst>
                                    <p:cond delay="0"/>
                                  </p:stCondLst>
                                  <p:childTnLst>
                                    <p:animEffect transition="out" filter="fade">
                                      <p:cBhvr>
                                        <p:cTn id="32" dur="500"/>
                                        <p:tgtEl>
                                          <p:spTgt spid="52"/>
                                        </p:tgtEl>
                                      </p:cBhvr>
                                    </p:animEffect>
                                    <p:set>
                                      <p:cBhvr>
                                        <p:cTn id="33" dur="1" fill="hold">
                                          <p:stCondLst>
                                            <p:cond delay="499"/>
                                          </p:stCondLst>
                                        </p:cTn>
                                        <p:tgtEl>
                                          <p:spTgt spid="52"/>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500"/>
                                        <p:tgtEl>
                                          <p:spTgt spid="53"/>
                                        </p:tgtEl>
                                      </p:cBhvr>
                                    </p:animEffect>
                                    <p:set>
                                      <p:cBhvr>
                                        <p:cTn id="36" dur="1" fill="hold">
                                          <p:stCondLst>
                                            <p:cond delay="499"/>
                                          </p:stCondLst>
                                        </p:cTn>
                                        <p:tgtEl>
                                          <p:spTgt spid="53"/>
                                        </p:tgtEl>
                                        <p:attrNameLst>
                                          <p:attrName>style.visibility</p:attrName>
                                        </p:attrNameLst>
                                      </p:cBhvr>
                                      <p:to>
                                        <p:strVal val="hidden"/>
                                      </p:to>
                                    </p:set>
                                  </p:childTnLst>
                                </p:cTn>
                              </p:par>
                            </p:childTnLst>
                          </p:cTn>
                        </p:par>
                        <p:par>
                          <p:cTn id="37" fill="hold">
                            <p:stCondLst>
                              <p:cond delay="500"/>
                            </p:stCondLst>
                            <p:childTnLst>
                              <p:par>
                                <p:cTn id="38" presetID="9" presetClass="emph" presetSubtype="0" nodeType="afterEffect">
                                  <p:stCondLst>
                                    <p:cond delay="0"/>
                                  </p:stCondLst>
                                  <p:childTnLst>
                                    <p:set>
                                      <p:cBhvr>
                                        <p:cTn id="39" dur="indefinite"/>
                                        <p:tgtEl>
                                          <p:spTgt spid="54"/>
                                        </p:tgtEl>
                                        <p:attrNameLst>
                                          <p:attrName>style.opacity</p:attrName>
                                        </p:attrNameLst>
                                      </p:cBhvr>
                                      <p:to>
                                        <p:strVal val="1"/>
                                      </p:to>
                                    </p:set>
                                    <p:animEffect filter="image" prLst="opacity: 1">
                                      <p:cBhvr rctx="IE">
                                        <p:cTn id="40" dur="indefinite"/>
                                        <p:tgtEl>
                                          <p:spTgt spid="54"/>
                                        </p:tgtEl>
                                      </p:cBhvr>
                                    </p:animEffect>
                                  </p:childTnLst>
                                </p:cTn>
                              </p:par>
                            </p:childTnLst>
                          </p:cTn>
                        </p:par>
                        <p:par>
                          <p:cTn id="41" fill="hold">
                            <p:stCondLst>
                              <p:cond delay="500"/>
                            </p:stCondLst>
                            <p:childTnLst>
                              <p:par>
                                <p:cTn id="42" presetID="9" presetClass="emph" presetSubtype="0" nodeType="afterEffect">
                                  <p:stCondLst>
                                    <p:cond delay="0"/>
                                  </p:stCondLst>
                                  <p:childTnLst>
                                    <p:set>
                                      <p:cBhvr>
                                        <p:cTn id="43" dur="indefinite"/>
                                        <p:tgtEl>
                                          <p:spTgt spid="107"/>
                                        </p:tgtEl>
                                        <p:attrNameLst>
                                          <p:attrName>style.opacity</p:attrName>
                                        </p:attrNameLst>
                                      </p:cBhvr>
                                      <p:to>
                                        <p:strVal val="1"/>
                                      </p:to>
                                    </p:set>
                                    <p:animEffect filter="image" prLst="opacity: 1">
                                      <p:cBhvr rctx="IE">
                                        <p:cTn id="44" dur="indefinite"/>
                                        <p:tgtEl>
                                          <p:spTgt spid="107"/>
                                        </p:tgtEl>
                                      </p:cBhvr>
                                    </p:animEffect>
                                  </p:childTnLst>
                                </p:cTn>
                              </p:par>
                              <p:par>
                                <p:cTn id="45" presetID="9" presetClass="emph" presetSubtype="0" nodeType="withEffect">
                                  <p:stCondLst>
                                    <p:cond delay="0"/>
                                  </p:stCondLst>
                                  <p:childTnLst>
                                    <p:set>
                                      <p:cBhvr>
                                        <p:cTn id="46" dur="indefinite"/>
                                        <p:tgtEl>
                                          <p:spTgt spid="126"/>
                                        </p:tgtEl>
                                        <p:attrNameLst>
                                          <p:attrName>style.opacity</p:attrName>
                                        </p:attrNameLst>
                                      </p:cBhvr>
                                      <p:to>
                                        <p:strVal val="0.25"/>
                                      </p:to>
                                    </p:set>
                                    <p:animEffect filter="image" prLst="opacity: 0.25">
                                      <p:cBhvr rctx="IE">
                                        <p:cTn id="47" dur="indefinite"/>
                                        <p:tgtEl>
                                          <p:spTgt spid="126"/>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26"/>
                                        </p:tgtEl>
                                        <p:attrNameLst>
                                          <p:attrName>style.visibility</p:attrName>
                                        </p:attrNameLst>
                                      </p:cBhvr>
                                      <p:to>
                                        <p:strVal val="visible"/>
                                      </p:to>
                                    </p:set>
                                    <p:animEffect transition="in" filter="fade">
                                      <p:cBhvr>
                                        <p:cTn id="52" dur="500"/>
                                        <p:tgtEl>
                                          <p:spTgt spid="26"/>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nodeType="clickEffect">
                                  <p:stCondLst>
                                    <p:cond delay="0"/>
                                  </p:stCondLst>
                                  <p:childTnLst>
                                    <p:animEffect transition="out" filter="fade">
                                      <p:cBhvr>
                                        <p:cTn id="56" dur="500"/>
                                        <p:tgtEl>
                                          <p:spTgt spid="52"/>
                                        </p:tgtEl>
                                      </p:cBhvr>
                                    </p:animEffect>
                                    <p:set>
                                      <p:cBhvr>
                                        <p:cTn id="57" dur="1" fill="hold">
                                          <p:stCondLst>
                                            <p:cond delay="499"/>
                                          </p:stCondLst>
                                        </p:cTn>
                                        <p:tgtEl>
                                          <p:spTgt spid="52"/>
                                        </p:tgtEl>
                                        <p:attrNameLst>
                                          <p:attrName>style.visibility</p:attrName>
                                        </p:attrNameLst>
                                      </p:cBhvr>
                                      <p:to>
                                        <p:strVal val="hidden"/>
                                      </p:to>
                                    </p:set>
                                  </p:childTnLst>
                                </p:cTn>
                              </p:par>
                              <p:par>
                                <p:cTn id="58" presetID="10" presetClass="exit" presetSubtype="0" fill="hold" nodeType="withEffect">
                                  <p:stCondLst>
                                    <p:cond delay="0"/>
                                  </p:stCondLst>
                                  <p:childTnLst>
                                    <p:animEffect transition="out" filter="fade">
                                      <p:cBhvr>
                                        <p:cTn id="59" dur="500"/>
                                        <p:tgtEl>
                                          <p:spTgt spid="53"/>
                                        </p:tgtEl>
                                      </p:cBhvr>
                                    </p:animEffect>
                                    <p:set>
                                      <p:cBhvr>
                                        <p:cTn id="60" dur="1" fill="hold">
                                          <p:stCondLst>
                                            <p:cond delay="499"/>
                                          </p:stCondLst>
                                        </p:cTn>
                                        <p:tgtEl>
                                          <p:spTgt spid="53"/>
                                        </p:tgtEl>
                                        <p:attrNameLst>
                                          <p:attrName>style.visibility</p:attrName>
                                        </p:attrNameLst>
                                      </p:cBhvr>
                                      <p:to>
                                        <p:strVal val="hidden"/>
                                      </p:to>
                                    </p:set>
                                  </p:childTnLst>
                                </p:cTn>
                              </p:par>
                              <p:par>
                                <p:cTn id="61" presetID="10" presetClass="exit" presetSubtype="0" fill="hold" nodeType="withEffect">
                                  <p:stCondLst>
                                    <p:cond delay="0"/>
                                  </p:stCondLst>
                                  <p:childTnLst>
                                    <p:animEffect transition="out" filter="fade">
                                      <p:cBhvr>
                                        <p:cTn id="62" dur="500"/>
                                        <p:tgtEl>
                                          <p:spTgt spid="54"/>
                                        </p:tgtEl>
                                      </p:cBhvr>
                                    </p:animEffect>
                                    <p:set>
                                      <p:cBhvr>
                                        <p:cTn id="63" dur="1" fill="hold">
                                          <p:stCondLst>
                                            <p:cond delay="499"/>
                                          </p:stCondLst>
                                        </p:cTn>
                                        <p:tgtEl>
                                          <p:spTgt spid="54"/>
                                        </p:tgtEl>
                                        <p:attrNameLst>
                                          <p:attrName>style.visibility</p:attrName>
                                        </p:attrNameLst>
                                      </p:cBhvr>
                                      <p:to>
                                        <p:strVal val="hidden"/>
                                      </p:to>
                                    </p:set>
                                  </p:childTnLst>
                                </p:cTn>
                              </p:par>
                              <p:par>
                                <p:cTn id="64" presetID="10" presetClass="exit" presetSubtype="0" fill="hold" nodeType="withEffect">
                                  <p:stCondLst>
                                    <p:cond delay="0"/>
                                  </p:stCondLst>
                                  <p:childTnLst>
                                    <p:animEffect transition="out" filter="fade">
                                      <p:cBhvr>
                                        <p:cTn id="65" dur="500"/>
                                        <p:tgtEl>
                                          <p:spTgt spid="107"/>
                                        </p:tgtEl>
                                      </p:cBhvr>
                                    </p:animEffect>
                                    <p:set>
                                      <p:cBhvr>
                                        <p:cTn id="66" dur="1" fill="hold">
                                          <p:stCondLst>
                                            <p:cond delay="499"/>
                                          </p:stCondLst>
                                        </p:cTn>
                                        <p:tgtEl>
                                          <p:spTgt spid="107"/>
                                        </p:tgtEl>
                                        <p:attrNameLst>
                                          <p:attrName>style.visibility</p:attrName>
                                        </p:attrNameLst>
                                      </p:cBhvr>
                                      <p:to>
                                        <p:strVal val="hidden"/>
                                      </p:to>
                                    </p:set>
                                  </p:childTnLst>
                                </p:cTn>
                              </p:par>
                              <p:par>
                                <p:cTn id="67" presetID="10" presetClass="exit" presetSubtype="0" fill="hold" nodeType="withEffect">
                                  <p:stCondLst>
                                    <p:cond delay="0"/>
                                  </p:stCondLst>
                                  <p:childTnLst>
                                    <p:animEffect transition="out" filter="fade">
                                      <p:cBhvr>
                                        <p:cTn id="68" dur="500"/>
                                        <p:tgtEl>
                                          <p:spTgt spid="23"/>
                                        </p:tgtEl>
                                      </p:cBhvr>
                                    </p:animEffect>
                                    <p:set>
                                      <p:cBhvr>
                                        <p:cTn id="69" dur="1" fill="hold">
                                          <p:stCondLst>
                                            <p:cond delay="499"/>
                                          </p:stCondLst>
                                        </p:cTn>
                                        <p:tgtEl>
                                          <p:spTgt spid="23"/>
                                        </p:tgtEl>
                                        <p:attrNameLst>
                                          <p:attrName>style.visibility</p:attrName>
                                        </p:attrNameLst>
                                      </p:cBhvr>
                                      <p:to>
                                        <p:strVal val="hidden"/>
                                      </p:to>
                                    </p:set>
                                  </p:childTnLst>
                                </p:cTn>
                              </p:par>
                              <p:par>
                                <p:cTn id="70" presetID="10" presetClass="exit" presetSubtype="0" fill="hold" nodeType="withEffect">
                                  <p:stCondLst>
                                    <p:cond delay="0"/>
                                  </p:stCondLst>
                                  <p:childTnLst>
                                    <p:animEffect transition="out" filter="fade">
                                      <p:cBhvr>
                                        <p:cTn id="71" dur="500"/>
                                        <p:tgtEl>
                                          <p:spTgt spid="59"/>
                                        </p:tgtEl>
                                      </p:cBhvr>
                                    </p:animEffect>
                                    <p:set>
                                      <p:cBhvr>
                                        <p:cTn id="72" dur="1" fill="hold">
                                          <p:stCondLst>
                                            <p:cond delay="499"/>
                                          </p:stCondLst>
                                        </p:cTn>
                                        <p:tgtEl>
                                          <p:spTgt spid="59"/>
                                        </p:tgtEl>
                                        <p:attrNameLst>
                                          <p:attrName>style.visibility</p:attrName>
                                        </p:attrNameLst>
                                      </p:cBhvr>
                                      <p:to>
                                        <p:strVal val="hidden"/>
                                      </p:to>
                                    </p:set>
                                  </p:childTnLst>
                                </p:cTn>
                              </p:par>
                              <p:par>
                                <p:cTn id="73" presetID="10" presetClass="exit" presetSubtype="0" fill="hold" nodeType="withEffect">
                                  <p:stCondLst>
                                    <p:cond delay="0"/>
                                  </p:stCondLst>
                                  <p:childTnLst>
                                    <p:animEffect transition="out" filter="fade">
                                      <p:cBhvr>
                                        <p:cTn id="74" dur="500"/>
                                        <p:tgtEl>
                                          <p:spTgt spid="58"/>
                                        </p:tgtEl>
                                      </p:cBhvr>
                                    </p:animEffect>
                                    <p:set>
                                      <p:cBhvr>
                                        <p:cTn id="75" dur="1" fill="hold">
                                          <p:stCondLst>
                                            <p:cond delay="499"/>
                                          </p:stCondLst>
                                        </p:cTn>
                                        <p:tgtEl>
                                          <p:spTgt spid="58"/>
                                        </p:tgtEl>
                                        <p:attrNameLst>
                                          <p:attrName>style.visibility</p:attrName>
                                        </p:attrNameLst>
                                      </p:cBhvr>
                                      <p:to>
                                        <p:strVal val="hidden"/>
                                      </p:to>
                                    </p:set>
                                  </p:childTnLst>
                                </p:cTn>
                              </p:par>
                              <p:par>
                                <p:cTn id="76" presetID="10" presetClass="exit" presetSubtype="0" fill="hold" nodeType="withEffect">
                                  <p:stCondLst>
                                    <p:cond delay="0"/>
                                  </p:stCondLst>
                                  <p:childTnLst>
                                    <p:animEffect transition="out" filter="fade">
                                      <p:cBhvr>
                                        <p:cTn id="77" dur="500"/>
                                        <p:tgtEl>
                                          <p:spTgt spid="126"/>
                                        </p:tgtEl>
                                      </p:cBhvr>
                                    </p:animEffect>
                                    <p:set>
                                      <p:cBhvr>
                                        <p:cTn id="78" dur="1" fill="hold">
                                          <p:stCondLst>
                                            <p:cond delay="499"/>
                                          </p:stCondLst>
                                        </p:cTn>
                                        <p:tgtEl>
                                          <p:spTgt spid="126"/>
                                        </p:tgtEl>
                                        <p:attrNameLst>
                                          <p:attrName>style.visibility</p:attrName>
                                        </p:attrNameLst>
                                      </p:cBhvr>
                                      <p:to>
                                        <p:strVal val="hidden"/>
                                      </p:to>
                                    </p:set>
                                  </p:childTnLst>
                                </p:cTn>
                              </p:par>
                              <p:par>
                                <p:cTn id="79" presetID="10" presetClass="exit" presetSubtype="0" fill="hold" nodeType="withEffect">
                                  <p:stCondLst>
                                    <p:cond delay="0"/>
                                  </p:stCondLst>
                                  <p:childTnLst>
                                    <p:animEffect transition="out" filter="fade">
                                      <p:cBhvr>
                                        <p:cTn id="80" dur="500"/>
                                        <p:tgtEl>
                                          <p:spTgt spid="47"/>
                                        </p:tgtEl>
                                      </p:cBhvr>
                                    </p:animEffect>
                                    <p:set>
                                      <p:cBhvr>
                                        <p:cTn id="81" dur="1" fill="hold">
                                          <p:stCondLst>
                                            <p:cond delay="499"/>
                                          </p:stCondLst>
                                        </p:cTn>
                                        <p:tgtEl>
                                          <p:spTgt spid="47"/>
                                        </p:tgtEl>
                                        <p:attrNameLst>
                                          <p:attrName>style.visibility</p:attrName>
                                        </p:attrNameLst>
                                      </p:cBhvr>
                                      <p:to>
                                        <p:strVal val="hidden"/>
                                      </p:to>
                                    </p:set>
                                  </p:childTnLst>
                                </p:cTn>
                              </p:par>
                              <p:par>
                                <p:cTn id="82" presetID="10" presetClass="exit" presetSubtype="0" fill="hold" nodeType="withEffect">
                                  <p:stCondLst>
                                    <p:cond delay="0"/>
                                  </p:stCondLst>
                                  <p:childTnLst>
                                    <p:animEffect transition="out" filter="fade">
                                      <p:cBhvr>
                                        <p:cTn id="83" dur="500"/>
                                        <p:tgtEl>
                                          <p:spTgt spid="48"/>
                                        </p:tgtEl>
                                      </p:cBhvr>
                                    </p:animEffect>
                                    <p:set>
                                      <p:cBhvr>
                                        <p:cTn id="84" dur="1" fill="hold">
                                          <p:stCondLst>
                                            <p:cond delay="499"/>
                                          </p:stCondLst>
                                        </p:cTn>
                                        <p:tgtEl>
                                          <p:spTgt spid="48"/>
                                        </p:tgtEl>
                                        <p:attrNameLst>
                                          <p:attrName>style.visibility</p:attrName>
                                        </p:attrNameLst>
                                      </p:cBhvr>
                                      <p:to>
                                        <p:strVal val="hidden"/>
                                      </p:to>
                                    </p:set>
                                  </p:childTnLst>
                                </p:cTn>
                              </p:par>
                              <p:par>
                                <p:cTn id="85" presetID="10" presetClass="exit" presetSubtype="0" fill="hold" nodeType="withEffect">
                                  <p:stCondLst>
                                    <p:cond delay="0"/>
                                  </p:stCondLst>
                                  <p:childTnLst>
                                    <p:animEffect transition="out" filter="fade">
                                      <p:cBhvr>
                                        <p:cTn id="86" dur="500"/>
                                        <p:tgtEl>
                                          <p:spTgt spid="49"/>
                                        </p:tgtEl>
                                      </p:cBhvr>
                                    </p:animEffect>
                                    <p:set>
                                      <p:cBhvr>
                                        <p:cTn id="87" dur="1" fill="hold">
                                          <p:stCondLst>
                                            <p:cond delay="499"/>
                                          </p:stCondLst>
                                        </p:cTn>
                                        <p:tgtEl>
                                          <p:spTgt spid="49"/>
                                        </p:tgtEl>
                                        <p:attrNameLst>
                                          <p:attrName>style.visibility</p:attrName>
                                        </p:attrNameLst>
                                      </p:cBhvr>
                                      <p:to>
                                        <p:strVal val="hidden"/>
                                      </p:to>
                                    </p:set>
                                  </p:childTnLst>
                                </p:cTn>
                              </p:par>
                              <p:par>
                                <p:cTn id="88" presetID="10" presetClass="exit" presetSubtype="0" fill="hold" nodeType="withEffect">
                                  <p:stCondLst>
                                    <p:cond delay="0"/>
                                  </p:stCondLst>
                                  <p:childTnLst>
                                    <p:animEffect transition="out" filter="fade">
                                      <p:cBhvr>
                                        <p:cTn id="89" dur="500"/>
                                        <p:tgtEl>
                                          <p:spTgt spid="50"/>
                                        </p:tgtEl>
                                      </p:cBhvr>
                                    </p:animEffect>
                                    <p:set>
                                      <p:cBhvr>
                                        <p:cTn id="90" dur="1" fill="hold">
                                          <p:stCondLst>
                                            <p:cond delay="499"/>
                                          </p:stCondLst>
                                        </p:cTn>
                                        <p:tgtEl>
                                          <p:spTgt spid="50"/>
                                        </p:tgtEl>
                                        <p:attrNameLst>
                                          <p:attrName>style.visibility</p:attrName>
                                        </p:attrNameLst>
                                      </p:cBhvr>
                                      <p:to>
                                        <p:strVal val="hidden"/>
                                      </p:to>
                                    </p:set>
                                  </p:childTnLst>
                                </p:cTn>
                              </p:par>
                              <p:par>
                                <p:cTn id="91" presetID="10" presetClass="exit" presetSubtype="0" fill="hold" nodeType="withEffect">
                                  <p:stCondLst>
                                    <p:cond delay="0"/>
                                  </p:stCondLst>
                                  <p:childTnLst>
                                    <p:animEffect transition="out" filter="fade">
                                      <p:cBhvr>
                                        <p:cTn id="92" dur="500"/>
                                        <p:tgtEl>
                                          <p:spTgt spid="55"/>
                                        </p:tgtEl>
                                      </p:cBhvr>
                                    </p:animEffect>
                                    <p:set>
                                      <p:cBhvr>
                                        <p:cTn id="93" dur="1" fill="hold">
                                          <p:stCondLst>
                                            <p:cond delay="499"/>
                                          </p:stCondLst>
                                        </p:cTn>
                                        <p:tgtEl>
                                          <p:spTgt spid="55"/>
                                        </p:tgtEl>
                                        <p:attrNameLst>
                                          <p:attrName>style.visibility</p:attrName>
                                        </p:attrNameLst>
                                      </p:cBhvr>
                                      <p:to>
                                        <p:strVal val="hidden"/>
                                      </p:to>
                                    </p:set>
                                  </p:childTnLst>
                                </p:cTn>
                              </p:par>
                              <p:par>
                                <p:cTn id="94" presetID="10" presetClass="exit" presetSubtype="0" fill="hold" nodeType="withEffect">
                                  <p:stCondLst>
                                    <p:cond delay="0"/>
                                  </p:stCondLst>
                                  <p:childTnLst>
                                    <p:animEffect transition="out" filter="fade">
                                      <p:cBhvr>
                                        <p:cTn id="95" dur="500"/>
                                        <p:tgtEl>
                                          <p:spTgt spid="62"/>
                                        </p:tgtEl>
                                      </p:cBhvr>
                                    </p:animEffect>
                                    <p:set>
                                      <p:cBhvr>
                                        <p:cTn id="96" dur="1" fill="hold">
                                          <p:stCondLst>
                                            <p:cond delay="499"/>
                                          </p:stCondLst>
                                        </p:cTn>
                                        <p:tgtEl>
                                          <p:spTgt spid="62"/>
                                        </p:tgtEl>
                                        <p:attrNameLst>
                                          <p:attrName>style.visibility</p:attrName>
                                        </p:attrNameLst>
                                      </p:cBhvr>
                                      <p:to>
                                        <p:strVal val="hidden"/>
                                      </p:to>
                                    </p:set>
                                  </p:childTnLst>
                                </p:cTn>
                              </p:par>
                              <p:par>
                                <p:cTn id="97" presetID="10" presetClass="exit" presetSubtype="0" fill="hold" nodeType="withEffect">
                                  <p:stCondLst>
                                    <p:cond delay="0"/>
                                  </p:stCondLst>
                                  <p:childTnLst>
                                    <p:animEffect transition="out" filter="fade">
                                      <p:cBhvr>
                                        <p:cTn id="98" dur="500"/>
                                        <p:tgtEl>
                                          <p:spTgt spid="26"/>
                                        </p:tgtEl>
                                      </p:cBhvr>
                                    </p:animEffect>
                                    <p:set>
                                      <p:cBhvr>
                                        <p:cTn id="99" dur="1" fill="hold">
                                          <p:stCondLst>
                                            <p:cond delay="499"/>
                                          </p:stCondLst>
                                        </p:cTn>
                                        <p:tgtEl>
                                          <p:spTgt spid="26"/>
                                        </p:tgtEl>
                                        <p:attrNameLst>
                                          <p:attrName>style.visibility</p:attrName>
                                        </p:attrNameLst>
                                      </p:cBhvr>
                                      <p:to>
                                        <p:strVal val="hidden"/>
                                      </p:to>
                                    </p:set>
                                  </p:childTnLst>
                                </p:cTn>
                              </p:par>
                            </p:childTnLst>
                          </p:cTn>
                        </p:par>
                      </p:childTnLst>
                    </p:cTn>
                  </p:par>
                  <p:par>
                    <p:cTn id="100" fill="hold">
                      <p:stCondLst>
                        <p:cond delay="indefinite"/>
                      </p:stCondLst>
                      <p:childTnLst>
                        <p:par>
                          <p:cTn id="101" fill="hold">
                            <p:stCondLst>
                              <p:cond delay="0"/>
                            </p:stCondLst>
                            <p:childTnLst>
                              <p:par>
                                <p:cTn id="102" presetID="10" presetClass="entr" presetSubtype="0" fill="hold" nodeType="clickEffect">
                                  <p:stCondLst>
                                    <p:cond delay="0"/>
                                  </p:stCondLst>
                                  <p:childTnLst>
                                    <p:set>
                                      <p:cBhvr>
                                        <p:cTn id="103" dur="1" fill="hold">
                                          <p:stCondLst>
                                            <p:cond delay="0"/>
                                          </p:stCondLst>
                                        </p:cTn>
                                        <p:tgtEl>
                                          <p:spTgt spid="37"/>
                                        </p:tgtEl>
                                        <p:attrNameLst>
                                          <p:attrName>style.visibility</p:attrName>
                                        </p:attrNameLst>
                                      </p:cBhvr>
                                      <p:to>
                                        <p:strVal val="visible"/>
                                      </p:to>
                                    </p:set>
                                    <p:animEffect transition="in" filter="fade">
                                      <p:cBhvr>
                                        <p:cTn id="104" dur="500"/>
                                        <p:tgtEl>
                                          <p:spTgt spid="37"/>
                                        </p:tgtEl>
                                      </p:cBhvr>
                                    </p:animEffect>
                                  </p:childTnLst>
                                </p:cTn>
                              </p:par>
                            </p:childTnLst>
                          </p:cTn>
                        </p:par>
                      </p:childTnLst>
                    </p:cTn>
                  </p:par>
                  <p:par>
                    <p:cTn id="105" fill="hold">
                      <p:stCondLst>
                        <p:cond delay="indefinite"/>
                      </p:stCondLst>
                      <p:childTnLst>
                        <p:par>
                          <p:cTn id="106" fill="hold">
                            <p:stCondLst>
                              <p:cond delay="0"/>
                            </p:stCondLst>
                            <p:childTnLst>
                              <p:par>
                                <p:cTn id="107" presetID="10" presetClass="entr" presetSubtype="0" fill="hold" nodeType="clickEffect">
                                  <p:stCondLst>
                                    <p:cond delay="0"/>
                                  </p:stCondLst>
                                  <p:childTnLst>
                                    <p:set>
                                      <p:cBhvr>
                                        <p:cTn id="108" dur="1" fill="hold">
                                          <p:stCondLst>
                                            <p:cond delay="0"/>
                                          </p:stCondLst>
                                        </p:cTn>
                                        <p:tgtEl>
                                          <p:spTgt spid="38"/>
                                        </p:tgtEl>
                                        <p:attrNameLst>
                                          <p:attrName>style.visibility</p:attrName>
                                        </p:attrNameLst>
                                      </p:cBhvr>
                                      <p:to>
                                        <p:strVal val="visible"/>
                                      </p:to>
                                    </p:set>
                                    <p:animEffect transition="in" filter="fade">
                                      <p:cBhvr>
                                        <p:cTn id="109" dur="500"/>
                                        <p:tgtEl>
                                          <p:spTgt spid="38"/>
                                        </p:tgtEl>
                                      </p:cBhvr>
                                    </p:animEffect>
                                  </p:childTnLst>
                                </p:cTn>
                              </p:par>
                            </p:childTnLst>
                          </p:cTn>
                        </p:par>
                      </p:childTnLst>
                    </p:cTn>
                  </p:par>
                  <p:par>
                    <p:cTn id="110" fill="hold">
                      <p:stCondLst>
                        <p:cond delay="indefinite"/>
                      </p:stCondLst>
                      <p:childTnLst>
                        <p:par>
                          <p:cTn id="111" fill="hold">
                            <p:stCondLst>
                              <p:cond delay="0"/>
                            </p:stCondLst>
                            <p:childTnLst>
                              <p:par>
                                <p:cTn id="112" presetID="42" presetClass="path" presetSubtype="0" accel="50000" decel="50000" fill="hold" nodeType="clickEffect">
                                  <p:stCondLst>
                                    <p:cond delay="0"/>
                                  </p:stCondLst>
                                  <p:childTnLst>
                                    <p:animMotion origin="layout" path="M 3.95833E-6 4.81481E-6 L 0.23671 0.00393 " pathEditMode="relative" rAng="0" ptsTypes="AA">
                                      <p:cBhvr>
                                        <p:cTn id="113" dur="2000" fill="hold"/>
                                        <p:tgtEl>
                                          <p:spTgt spid="38"/>
                                        </p:tgtEl>
                                        <p:attrNameLst>
                                          <p:attrName>ppt_x</p:attrName>
                                          <p:attrName>ppt_y</p:attrName>
                                        </p:attrNameLst>
                                      </p:cBhvr>
                                      <p:rCtr x="11836" y="185"/>
                                    </p:animMotion>
                                  </p:childTnLst>
                                </p:cTn>
                              </p:par>
                            </p:childTnLst>
                          </p:cTn>
                        </p:par>
                      </p:childTnLst>
                    </p:cTn>
                  </p:par>
                  <p:par>
                    <p:cTn id="114" fill="hold">
                      <p:stCondLst>
                        <p:cond delay="indefinite"/>
                      </p:stCondLst>
                      <p:childTnLst>
                        <p:par>
                          <p:cTn id="115" fill="hold">
                            <p:stCondLst>
                              <p:cond delay="0"/>
                            </p:stCondLst>
                            <p:childTnLst>
                              <p:par>
                                <p:cTn id="116" presetID="10" presetClass="entr" presetSubtype="0" fill="hold" grpId="0" nodeType="clickEffect">
                                  <p:stCondLst>
                                    <p:cond delay="0"/>
                                  </p:stCondLst>
                                  <p:childTnLst>
                                    <p:set>
                                      <p:cBhvr>
                                        <p:cTn id="117" dur="1" fill="hold">
                                          <p:stCondLst>
                                            <p:cond delay="0"/>
                                          </p:stCondLst>
                                        </p:cTn>
                                        <p:tgtEl>
                                          <p:spTgt spid="143"/>
                                        </p:tgtEl>
                                        <p:attrNameLst>
                                          <p:attrName>style.visibility</p:attrName>
                                        </p:attrNameLst>
                                      </p:cBhvr>
                                      <p:to>
                                        <p:strVal val="visible"/>
                                      </p:to>
                                    </p:set>
                                    <p:animEffect transition="in" filter="fade">
                                      <p:cBhvr>
                                        <p:cTn id="118" dur="500"/>
                                        <p:tgtEl>
                                          <p:spTgt spid="143"/>
                                        </p:tgtEl>
                                      </p:cBhvr>
                                    </p:animEffect>
                                  </p:childTnLst>
                                </p:cTn>
                              </p:par>
                            </p:childTnLst>
                          </p:cTn>
                        </p:par>
                      </p:childTnLst>
                    </p:cTn>
                  </p:par>
                  <p:par>
                    <p:cTn id="119" fill="hold">
                      <p:stCondLst>
                        <p:cond delay="indefinite"/>
                      </p:stCondLst>
                      <p:childTnLst>
                        <p:par>
                          <p:cTn id="120" fill="hold">
                            <p:stCondLst>
                              <p:cond delay="0"/>
                            </p:stCondLst>
                            <p:childTnLst>
                              <p:par>
                                <p:cTn id="121" presetID="10" presetClass="entr" presetSubtype="0" fill="hold" grpId="0" nodeType="clickEffect">
                                  <p:stCondLst>
                                    <p:cond delay="0"/>
                                  </p:stCondLst>
                                  <p:childTnLst>
                                    <p:set>
                                      <p:cBhvr>
                                        <p:cTn id="122" dur="1" fill="hold">
                                          <p:stCondLst>
                                            <p:cond delay="0"/>
                                          </p:stCondLst>
                                        </p:cTn>
                                        <p:tgtEl>
                                          <p:spTgt spid="144"/>
                                        </p:tgtEl>
                                        <p:attrNameLst>
                                          <p:attrName>style.visibility</p:attrName>
                                        </p:attrNameLst>
                                      </p:cBhvr>
                                      <p:to>
                                        <p:strVal val="visible"/>
                                      </p:to>
                                    </p:set>
                                    <p:animEffect transition="in" filter="fade">
                                      <p:cBhvr>
                                        <p:cTn id="123" dur="500"/>
                                        <p:tgtEl>
                                          <p:spTgt spid="144"/>
                                        </p:tgtEl>
                                      </p:cBhvr>
                                    </p:animEffect>
                                  </p:childTnLst>
                                </p:cTn>
                              </p:par>
                              <p:par>
                                <p:cTn id="124" presetID="10" presetClass="entr" presetSubtype="0" fill="hold" grpId="0" nodeType="withEffect">
                                  <p:stCondLst>
                                    <p:cond delay="0"/>
                                  </p:stCondLst>
                                  <p:childTnLst>
                                    <p:set>
                                      <p:cBhvr>
                                        <p:cTn id="125" dur="1" fill="hold">
                                          <p:stCondLst>
                                            <p:cond delay="0"/>
                                          </p:stCondLst>
                                        </p:cTn>
                                        <p:tgtEl>
                                          <p:spTgt spid="142"/>
                                        </p:tgtEl>
                                        <p:attrNameLst>
                                          <p:attrName>style.visibility</p:attrName>
                                        </p:attrNameLst>
                                      </p:cBhvr>
                                      <p:to>
                                        <p:strVal val="visible"/>
                                      </p:to>
                                    </p:set>
                                    <p:animEffect transition="in" filter="fade">
                                      <p:cBhvr>
                                        <p:cTn id="126" dur="500"/>
                                        <p:tgtEl>
                                          <p:spTgt spid="142"/>
                                        </p:tgtEl>
                                      </p:cBhvr>
                                    </p:animEffect>
                                  </p:childTnLst>
                                </p:cTn>
                              </p:par>
                            </p:childTnLst>
                          </p:cTn>
                        </p:par>
                        <p:par>
                          <p:cTn id="127" fill="hold">
                            <p:stCondLst>
                              <p:cond delay="500"/>
                            </p:stCondLst>
                            <p:childTnLst>
                              <p:par>
                                <p:cTn id="128" presetID="10" presetClass="entr" presetSubtype="0" fill="hold" grpId="0" nodeType="afterEffect">
                                  <p:stCondLst>
                                    <p:cond delay="0"/>
                                  </p:stCondLst>
                                  <p:childTnLst>
                                    <p:set>
                                      <p:cBhvr>
                                        <p:cTn id="129" dur="1" fill="hold">
                                          <p:stCondLst>
                                            <p:cond delay="0"/>
                                          </p:stCondLst>
                                        </p:cTn>
                                        <p:tgtEl>
                                          <p:spTgt spid="41"/>
                                        </p:tgtEl>
                                        <p:attrNameLst>
                                          <p:attrName>style.visibility</p:attrName>
                                        </p:attrNameLst>
                                      </p:cBhvr>
                                      <p:to>
                                        <p:strVal val="visible"/>
                                      </p:to>
                                    </p:set>
                                    <p:animEffect transition="in" filter="fade">
                                      <p:cBhvr>
                                        <p:cTn id="130" dur="500"/>
                                        <p:tgtEl>
                                          <p:spTgt spid="41"/>
                                        </p:tgtEl>
                                      </p:cBhvr>
                                    </p:animEffect>
                                  </p:childTnLst>
                                </p:cTn>
                              </p:par>
                            </p:childTnLst>
                          </p:cTn>
                        </p:par>
                      </p:childTnLst>
                    </p:cTn>
                  </p:par>
                  <p:par>
                    <p:cTn id="131" fill="hold">
                      <p:stCondLst>
                        <p:cond delay="indefinite"/>
                      </p:stCondLst>
                      <p:childTnLst>
                        <p:par>
                          <p:cTn id="132" fill="hold">
                            <p:stCondLst>
                              <p:cond delay="0"/>
                            </p:stCondLst>
                            <p:childTnLst>
                              <p:par>
                                <p:cTn id="133" presetID="10" presetClass="exit" presetSubtype="0" fill="hold" grpId="2" nodeType="clickEffect">
                                  <p:stCondLst>
                                    <p:cond delay="0"/>
                                  </p:stCondLst>
                                  <p:childTnLst>
                                    <p:animEffect transition="out" filter="fade">
                                      <p:cBhvr>
                                        <p:cTn id="134" dur="500"/>
                                        <p:tgtEl>
                                          <p:spTgt spid="144"/>
                                        </p:tgtEl>
                                      </p:cBhvr>
                                    </p:animEffect>
                                    <p:set>
                                      <p:cBhvr>
                                        <p:cTn id="135" dur="1" fill="hold">
                                          <p:stCondLst>
                                            <p:cond delay="499"/>
                                          </p:stCondLst>
                                        </p:cTn>
                                        <p:tgtEl>
                                          <p:spTgt spid="144"/>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41"/>
                                        </p:tgtEl>
                                      </p:cBhvr>
                                    </p:animEffect>
                                    <p:set>
                                      <p:cBhvr>
                                        <p:cTn id="138" dur="1" fill="hold">
                                          <p:stCondLst>
                                            <p:cond delay="499"/>
                                          </p:stCondLst>
                                        </p:cTn>
                                        <p:tgtEl>
                                          <p:spTgt spid="41"/>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142"/>
                                        </p:tgtEl>
                                      </p:cBhvr>
                                    </p:animEffect>
                                    <p:set>
                                      <p:cBhvr>
                                        <p:cTn id="141" dur="1" fill="hold">
                                          <p:stCondLst>
                                            <p:cond delay="499"/>
                                          </p:stCondLst>
                                        </p:cTn>
                                        <p:tgtEl>
                                          <p:spTgt spid="142"/>
                                        </p:tgtEl>
                                        <p:attrNameLst>
                                          <p:attrName>style.visibility</p:attrName>
                                        </p:attrNameLst>
                                      </p:cBhvr>
                                      <p:to>
                                        <p:strVal val="hidden"/>
                                      </p:to>
                                    </p:set>
                                  </p:childTnLst>
                                </p:cTn>
                              </p:par>
                            </p:childTnLst>
                          </p:cTn>
                        </p:par>
                      </p:childTnLst>
                    </p:cTn>
                  </p:par>
                  <p:par>
                    <p:cTn id="142" fill="hold">
                      <p:stCondLst>
                        <p:cond delay="indefinite"/>
                      </p:stCondLst>
                      <p:childTnLst>
                        <p:par>
                          <p:cTn id="143" fill="hold">
                            <p:stCondLst>
                              <p:cond delay="0"/>
                            </p:stCondLst>
                            <p:childTnLst>
                              <p:par>
                                <p:cTn id="144" presetID="10" presetClass="entr" presetSubtype="0" fill="hold" grpId="0" nodeType="clickEffect">
                                  <p:stCondLst>
                                    <p:cond delay="0"/>
                                  </p:stCondLst>
                                  <p:childTnLst>
                                    <p:set>
                                      <p:cBhvr>
                                        <p:cTn id="145" dur="1" fill="hold">
                                          <p:stCondLst>
                                            <p:cond delay="0"/>
                                          </p:stCondLst>
                                        </p:cTn>
                                        <p:tgtEl>
                                          <p:spTgt spid="159"/>
                                        </p:tgtEl>
                                        <p:attrNameLst>
                                          <p:attrName>style.visibility</p:attrName>
                                        </p:attrNameLst>
                                      </p:cBhvr>
                                      <p:to>
                                        <p:strVal val="visible"/>
                                      </p:to>
                                    </p:set>
                                    <p:animEffect transition="in" filter="fade">
                                      <p:cBhvr>
                                        <p:cTn id="146" dur="500"/>
                                        <p:tgtEl>
                                          <p:spTgt spid="159"/>
                                        </p:tgtEl>
                                      </p:cBhvr>
                                    </p:animEffect>
                                  </p:childTnLst>
                                </p:cTn>
                              </p:par>
                            </p:childTnLst>
                          </p:cTn>
                        </p:par>
                      </p:childTnLst>
                    </p:cTn>
                  </p:par>
                  <p:par>
                    <p:cTn id="147" fill="hold">
                      <p:stCondLst>
                        <p:cond delay="indefinite"/>
                      </p:stCondLst>
                      <p:childTnLst>
                        <p:par>
                          <p:cTn id="148" fill="hold">
                            <p:stCondLst>
                              <p:cond delay="0"/>
                            </p:stCondLst>
                            <p:childTnLst>
                              <p:par>
                                <p:cTn id="149" presetID="10" presetClass="exit" presetSubtype="0" fill="hold" nodeType="clickEffect">
                                  <p:stCondLst>
                                    <p:cond delay="0"/>
                                  </p:stCondLst>
                                  <p:childTnLst>
                                    <p:animEffect transition="out" filter="fade">
                                      <p:cBhvr>
                                        <p:cTn id="150" dur="500"/>
                                        <p:tgtEl>
                                          <p:spTgt spid="38"/>
                                        </p:tgtEl>
                                      </p:cBhvr>
                                    </p:animEffect>
                                    <p:set>
                                      <p:cBhvr>
                                        <p:cTn id="151" dur="1" fill="hold">
                                          <p:stCondLst>
                                            <p:cond delay="499"/>
                                          </p:stCondLst>
                                        </p:cTn>
                                        <p:tgtEl>
                                          <p:spTgt spid="38"/>
                                        </p:tgtEl>
                                        <p:attrNameLst>
                                          <p:attrName>style.visibility</p:attrName>
                                        </p:attrNameLst>
                                      </p:cBhvr>
                                      <p:to>
                                        <p:strVal val="hidden"/>
                                      </p:to>
                                    </p:set>
                                  </p:childTnLst>
                                </p:cTn>
                              </p:par>
                              <p:par>
                                <p:cTn id="152" presetID="10" presetClass="exit" presetSubtype="0" fill="hold" nodeType="withEffect">
                                  <p:stCondLst>
                                    <p:cond delay="0"/>
                                  </p:stCondLst>
                                  <p:childTnLst>
                                    <p:animEffect transition="out" filter="fade">
                                      <p:cBhvr>
                                        <p:cTn id="153" dur="500"/>
                                        <p:tgtEl>
                                          <p:spTgt spid="37"/>
                                        </p:tgtEl>
                                      </p:cBhvr>
                                    </p:animEffect>
                                    <p:set>
                                      <p:cBhvr>
                                        <p:cTn id="154" dur="1" fill="hold">
                                          <p:stCondLst>
                                            <p:cond delay="499"/>
                                          </p:stCondLst>
                                        </p:cTn>
                                        <p:tgtEl>
                                          <p:spTgt spid="37"/>
                                        </p:tgtEl>
                                        <p:attrNameLst>
                                          <p:attrName>style.visibility</p:attrName>
                                        </p:attrNameLst>
                                      </p:cBhvr>
                                      <p:to>
                                        <p:strVal val="hidden"/>
                                      </p:to>
                                    </p:set>
                                  </p:childTnLst>
                                </p:cTn>
                              </p:par>
                              <p:par>
                                <p:cTn id="155" presetID="10" presetClass="exit" presetSubtype="0" fill="hold" grpId="1" nodeType="withEffect">
                                  <p:stCondLst>
                                    <p:cond delay="0"/>
                                  </p:stCondLst>
                                  <p:childTnLst>
                                    <p:animEffect transition="out" filter="fade">
                                      <p:cBhvr>
                                        <p:cTn id="156" dur="500"/>
                                        <p:tgtEl>
                                          <p:spTgt spid="143"/>
                                        </p:tgtEl>
                                      </p:cBhvr>
                                    </p:animEffect>
                                    <p:set>
                                      <p:cBhvr>
                                        <p:cTn id="157" dur="1" fill="hold">
                                          <p:stCondLst>
                                            <p:cond delay="499"/>
                                          </p:stCondLst>
                                        </p:cTn>
                                        <p:tgtEl>
                                          <p:spTgt spid="143"/>
                                        </p:tgtEl>
                                        <p:attrNameLst>
                                          <p:attrName>style.visibility</p:attrName>
                                        </p:attrNameLst>
                                      </p:cBhvr>
                                      <p:to>
                                        <p:strVal val="hidden"/>
                                      </p:to>
                                    </p:set>
                                  </p:childTnLst>
                                </p:cTn>
                              </p:par>
                              <p:par>
                                <p:cTn id="158" presetID="10" presetClass="exit" presetSubtype="0" fill="hold" grpId="1" nodeType="withEffect">
                                  <p:stCondLst>
                                    <p:cond delay="0"/>
                                  </p:stCondLst>
                                  <p:childTnLst>
                                    <p:animEffect transition="out" filter="fade">
                                      <p:cBhvr>
                                        <p:cTn id="159" dur="500"/>
                                        <p:tgtEl>
                                          <p:spTgt spid="144"/>
                                        </p:tgtEl>
                                      </p:cBhvr>
                                    </p:animEffect>
                                    <p:set>
                                      <p:cBhvr>
                                        <p:cTn id="160" dur="1" fill="hold">
                                          <p:stCondLst>
                                            <p:cond delay="499"/>
                                          </p:stCondLst>
                                        </p:cTn>
                                        <p:tgtEl>
                                          <p:spTgt spid="144"/>
                                        </p:tgtEl>
                                        <p:attrNameLst>
                                          <p:attrName>style.visibility</p:attrName>
                                        </p:attrNameLst>
                                      </p:cBhvr>
                                      <p:to>
                                        <p:strVal val="hidden"/>
                                      </p:to>
                                    </p:set>
                                  </p:childTnLst>
                                </p:cTn>
                              </p:par>
                              <p:par>
                                <p:cTn id="161" presetID="10" presetClass="exit" presetSubtype="0" fill="hold" grpId="1" nodeType="withEffect">
                                  <p:stCondLst>
                                    <p:cond delay="0"/>
                                  </p:stCondLst>
                                  <p:childTnLst>
                                    <p:animEffect transition="out" filter="fade">
                                      <p:cBhvr>
                                        <p:cTn id="162" dur="500"/>
                                        <p:tgtEl>
                                          <p:spTgt spid="142"/>
                                        </p:tgtEl>
                                      </p:cBhvr>
                                    </p:animEffect>
                                    <p:set>
                                      <p:cBhvr>
                                        <p:cTn id="163" dur="1" fill="hold">
                                          <p:stCondLst>
                                            <p:cond delay="499"/>
                                          </p:stCondLst>
                                        </p:cTn>
                                        <p:tgtEl>
                                          <p:spTgt spid="142"/>
                                        </p:tgtEl>
                                        <p:attrNameLst>
                                          <p:attrName>style.visibility</p:attrName>
                                        </p:attrNameLst>
                                      </p:cBhvr>
                                      <p:to>
                                        <p:strVal val="hidden"/>
                                      </p:to>
                                    </p:set>
                                  </p:childTnLst>
                                </p:cTn>
                              </p:par>
                              <p:par>
                                <p:cTn id="164" presetID="10" presetClass="exit" presetSubtype="0" fill="hold" grpId="1" nodeType="withEffect">
                                  <p:stCondLst>
                                    <p:cond delay="0"/>
                                  </p:stCondLst>
                                  <p:childTnLst>
                                    <p:animEffect transition="out" filter="fade">
                                      <p:cBhvr>
                                        <p:cTn id="165" dur="500"/>
                                        <p:tgtEl>
                                          <p:spTgt spid="41"/>
                                        </p:tgtEl>
                                      </p:cBhvr>
                                    </p:animEffect>
                                    <p:set>
                                      <p:cBhvr>
                                        <p:cTn id="166" dur="1" fill="hold">
                                          <p:stCondLst>
                                            <p:cond delay="499"/>
                                          </p:stCondLst>
                                        </p:cTn>
                                        <p:tgtEl>
                                          <p:spTgt spid="41"/>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59"/>
                                        </p:tgtEl>
                                      </p:cBhvr>
                                    </p:animEffect>
                                    <p:set>
                                      <p:cBhvr>
                                        <p:cTn id="169" dur="1" fill="hold">
                                          <p:stCondLst>
                                            <p:cond delay="499"/>
                                          </p:stCondLst>
                                        </p:cTn>
                                        <p:tgtEl>
                                          <p:spTgt spid="159"/>
                                        </p:tgtEl>
                                        <p:attrNameLst>
                                          <p:attrName>style.visibility</p:attrName>
                                        </p:attrNameLst>
                                      </p:cBhvr>
                                      <p:to>
                                        <p:strVal val="hidden"/>
                                      </p:to>
                                    </p:set>
                                  </p:childTnLst>
                                </p:cTn>
                              </p:par>
                              <p:par>
                                <p:cTn id="170" presetID="10" presetClass="entr" presetSubtype="0" fill="hold" nodeType="withEffect">
                                  <p:stCondLst>
                                    <p:cond delay="0"/>
                                  </p:stCondLst>
                                  <p:childTnLst>
                                    <p:set>
                                      <p:cBhvr>
                                        <p:cTn id="171" dur="1" fill="hold">
                                          <p:stCondLst>
                                            <p:cond delay="0"/>
                                          </p:stCondLst>
                                        </p:cTn>
                                        <p:tgtEl>
                                          <p:spTgt spid="42"/>
                                        </p:tgtEl>
                                        <p:attrNameLst>
                                          <p:attrName>style.visibility</p:attrName>
                                        </p:attrNameLst>
                                      </p:cBhvr>
                                      <p:to>
                                        <p:strVal val="visible"/>
                                      </p:to>
                                    </p:set>
                                    <p:animEffect transition="in" filter="fade">
                                      <p:cBhvr>
                                        <p:cTn id="172"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animBg="1"/>
      <p:bldP spid="142" grpId="1" animBg="1"/>
      <p:bldP spid="142" grpId="2" animBg="1"/>
      <p:bldP spid="143" grpId="0" animBg="1"/>
      <p:bldP spid="143" grpId="1" animBg="1"/>
      <p:bldP spid="144" grpId="0" animBg="1"/>
      <p:bldP spid="144" grpId="1" animBg="1"/>
      <p:bldP spid="144" grpId="2" animBg="1"/>
      <p:bldP spid="41" grpId="0"/>
      <p:bldP spid="41" grpId="1"/>
      <p:bldP spid="41" grpId="2"/>
      <p:bldP spid="159" grpId="0" animBg="1"/>
      <p:bldP spid="159"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2705237-5B7D-453B-9F1F-59402DF055E2}"/>
              </a:ext>
            </a:extLst>
          </p:cNvPr>
          <p:cNvSpPr>
            <a:spLocks noGrp="1"/>
          </p:cNvSpPr>
          <p:nvPr>
            <p:ph type="title"/>
          </p:nvPr>
        </p:nvSpPr>
        <p:spPr/>
        <p:txBody>
          <a:bodyPr/>
          <a:lstStyle/>
          <a:p>
            <a:r>
              <a:rPr lang="en-US" dirty="0" err="1"/>
              <a:t>FusionEye</a:t>
            </a:r>
            <a:r>
              <a:rPr lang="en-US" dirty="0"/>
              <a:t> Overview</a:t>
            </a:r>
          </a:p>
        </p:txBody>
      </p:sp>
      <p:sp>
        <p:nvSpPr>
          <p:cNvPr id="4" name="日期占位符 3">
            <a:extLst>
              <a:ext uri="{FF2B5EF4-FFF2-40B4-BE49-F238E27FC236}">
                <a16:creationId xmlns:a16="http://schemas.microsoft.com/office/drawing/2014/main" id="{4EA8781D-5B63-4FFF-94C1-E074948346A7}"/>
              </a:ext>
            </a:extLst>
          </p:cNvPr>
          <p:cNvSpPr>
            <a:spLocks noGrp="1"/>
          </p:cNvSpPr>
          <p:nvPr>
            <p:ph type="dt" sz="half" idx="10"/>
          </p:nvPr>
        </p:nvSpPr>
        <p:spPr/>
        <p:txBody>
          <a:bodyPr/>
          <a:lstStyle/>
          <a:p>
            <a:fld id="{4093A569-5725-4D6B-AB31-06D80F854875}" type="datetime1">
              <a:rPr lang="en-US" smtClean="0"/>
              <a:t>6/21/2019</a:t>
            </a:fld>
            <a:endParaRPr lang="en-US" dirty="0"/>
          </a:p>
        </p:txBody>
      </p:sp>
      <p:sp>
        <p:nvSpPr>
          <p:cNvPr id="5" name="页脚占位符 4">
            <a:extLst>
              <a:ext uri="{FF2B5EF4-FFF2-40B4-BE49-F238E27FC236}">
                <a16:creationId xmlns:a16="http://schemas.microsoft.com/office/drawing/2014/main" id="{AB159117-8893-4FC0-BD2F-248206A9BA5A}"/>
              </a:ext>
            </a:extLst>
          </p:cNvPr>
          <p:cNvSpPr>
            <a:spLocks noGrp="1"/>
          </p:cNvSpPr>
          <p:nvPr>
            <p:ph type="ftr" sz="quarter" idx="11"/>
          </p:nvPr>
        </p:nvSpPr>
        <p:spPr/>
        <p:txBody>
          <a:bodyPr/>
          <a:lstStyle/>
          <a:p>
            <a:r>
              <a:rPr lang="en-US"/>
              <a:t>Hansi Liu</a:t>
            </a:r>
            <a:endParaRPr lang="en-US" dirty="0"/>
          </a:p>
        </p:txBody>
      </p:sp>
      <p:sp>
        <p:nvSpPr>
          <p:cNvPr id="74" name="矩形: 圆角 73">
            <a:extLst>
              <a:ext uri="{FF2B5EF4-FFF2-40B4-BE49-F238E27FC236}">
                <a16:creationId xmlns:a16="http://schemas.microsoft.com/office/drawing/2014/main" id="{B626A553-5866-4AE6-8611-05E8B75FDF6D}"/>
              </a:ext>
            </a:extLst>
          </p:cNvPr>
          <p:cNvSpPr/>
          <p:nvPr/>
        </p:nvSpPr>
        <p:spPr>
          <a:xfrm>
            <a:off x="7749462" y="1412604"/>
            <a:ext cx="3751271" cy="1759494"/>
          </a:xfrm>
          <a:prstGeom prst="roundRect">
            <a:avLst/>
          </a:prstGeom>
          <a:solidFill>
            <a:schemeClr val="accent1">
              <a:lumMod val="60000"/>
              <a:lumOff val="4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75" name="矩形: 圆角 74">
            <a:extLst>
              <a:ext uri="{FF2B5EF4-FFF2-40B4-BE49-F238E27FC236}">
                <a16:creationId xmlns:a16="http://schemas.microsoft.com/office/drawing/2014/main" id="{984917F7-E6C0-44D3-BD77-F8D3DC3F9F63}"/>
              </a:ext>
            </a:extLst>
          </p:cNvPr>
          <p:cNvSpPr/>
          <p:nvPr/>
        </p:nvSpPr>
        <p:spPr>
          <a:xfrm>
            <a:off x="7963402" y="2233119"/>
            <a:ext cx="1458497" cy="407277"/>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Object detection</a:t>
            </a:r>
            <a:endParaRPr lang="en-US" sz="1200" dirty="0"/>
          </a:p>
        </p:txBody>
      </p:sp>
      <p:sp>
        <p:nvSpPr>
          <p:cNvPr id="76" name="矩形: 圆角 75">
            <a:extLst>
              <a:ext uri="{FF2B5EF4-FFF2-40B4-BE49-F238E27FC236}">
                <a16:creationId xmlns:a16="http://schemas.microsoft.com/office/drawing/2014/main" id="{D01EB112-5517-44F5-93F2-FB0052C81765}"/>
              </a:ext>
            </a:extLst>
          </p:cNvPr>
          <p:cNvSpPr/>
          <p:nvPr/>
        </p:nvSpPr>
        <p:spPr>
          <a:xfrm>
            <a:off x="7968937" y="2680492"/>
            <a:ext cx="1458497" cy="404392"/>
          </a:xfrm>
          <a:prstGeom prst="roundRect">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Feature extraction</a:t>
            </a:r>
            <a:endParaRPr lang="en-US" sz="1200" dirty="0"/>
          </a:p>
        </p:txBody>
      </p:sp>
      <p:sp>
        <p:nvSpPr>
          <p:cNvPr id="77" name="文本框 76">
            <a:extLst>
              <a:ext uri="{FF2B5EF4-FFF2-40B4-BE49-F238E27FC236}">
                <a16:creationId xmlns:a16="http://schemas.microsoft.com/office/drawing/2014/main" id="{F0456B10-E061-4C58-A7C8-61853D520AB9}"/>
              </a:ext>
            </a:extLst>
          </p:cNvPr>
          <p:cNvSpPr txBox="1"/>
          <p:nvPr/>
        </p:nvSpPr>
        <p:spPr>
          <a:xfrm>
            <a:off x="8556935" y="1421618"/>
            <a:ext cx="2617067" cy="369332"/>
          </a:xfrm>
          <a:prstGeom prst="rect">
            <a:avLst/>
          </a:prstGeom>
          <a:noFill/>
        </p:spPr>
        <p:txBody>
          <a:bodyPr wrap="square" rtlCol="0">
            <a:spAutoFit/>
          </a:bodyPr>
          <a:lstStyle/>
          <a:p>
            <a:r>
              <a:rPr lang="en-US" dirty="0"/>
              <a:t>Perception Generation</a:t>
            </a:r>
          </a:p>
        </p:txBody>
      </p:sp>
      <p:sp>
        <p:nvSpPr>
          <p:cNvPr id="78" name="矩形: 圆角 77">
            <a:extLst>
              <a:ext uri="{FF2B5EF4-FFF2-40B4-BE49-F238E27FC236}">
                <a16:creationId xmlns:a16="http://schemas.microsoft.com/office/drawing/2014/main" id="{583F6D32-A14C-46ED-A749-03C370734A1B}"/>
              </a:ext>
            </a:extLst>
          </p:cNvPr>
          <p:cNvSpPr/>
          <p:nvPr/>
        </p:nvSpPr>
        <p:spPr>
          <a:xfrm>
            <a:off x="7749462" y="3255673"/>
            <a:ext cx="3751263" cy="729036"/>
          </a:xfrm>
          <a:prstGeom prst="roundRect">
            <a:avLst/>
          </a:prstGeom>
          <a:solidFill>
            <a:schemeClr val="accent6">
              <a:lumMod val="60000"/>
              <a:lumOff val="40000"/>
            </a:schemeClr>
          </a:solidFill>
          <a:ln>
            <a:solidFill>
              <a:schemeClr val="accent6">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9" name="文本框 78">
            <a:extLst>
              <a:ext uri="{FF2B5EF4-FFF2-40B4-BE49-F238E27FC236}">
                <a16:creationId xmlns:a16="http://schemas.microsoft.com/office/drawing/2014/main" id="{FA206554-FD59-4DC6-8F7F-2B38459BF983}"/>
              </a:ext>
            </a:extLst>
          </p:cNvPr>
          <p:cNvSpPr txBox="1"/>
          <p:nvPr/>
        </p:nvSpPr>
        <p:spPr>
          <a:xfrm>
            <a:off x="8668095" y="3268731"/>
            <a:ext cx="2505931" cy="369332"/>
          </a:xfrm>
          <a:prstGeom prst="rect">
            <a:avLst/>
          </a:prstGeom>
          <a:noFill/>
        </p:spPr>
        <p:txBody>
          <a:bodyPr wrap="square" rtlCol="0">
            <a:spAutoFit/>
          </a:bodyPr>
          <a:lstStyle/>
          <a:p>
            <a:r>
              <a:rPr lang="en-US" dirty="0"/>
              <a:t>Perception Sharing</a:t>
            </a:r>
          </a:p>
        </p:txBody>
      </p:sp>
      <p:sp>
        <p:nvSpPr>
          <p:cNvPr id="80" name="矩形: 圆角 79">
            <a:extLst>
              <a:ext uri="{FF2B5EF4-FFF2-40B4-BE49-F238E27FC236}">
                <a16:creationId xmlns:a16="http://schemas.microsoft.com/office/drawing/2014/main" id="{21097DA8-4748-4AFD-ABF3-8AB583E4F1B5}"/>
              </a:ext>
            </a:extLst>
          </p:cNvPr>
          <p:cNvSpPr/>
          <p:nvPr/>
        </p:nvSpPr>
        <p:spPr>
          <a:xfrm>
            <a:off x="7749094" y="4063828"/>
            <a:ext cx="3751262" cy="1759494"/>
          </a:xfrm>
          <a:prstGeom prst="roundRect">
            <a:avLst/>
          </a:prstGeom>
          <a:solidFill>
            <a:schemeClr val="accent3">
              <a:lumMod val="60000"/>
              <a:lumOff val="40000"/>
            </a:schemeClr>
          </a:solidFill>
          <a:ln>
            <a:solidFill>
              <a:schemeClr val="accent3">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1" name="文本框 80">
            <a:extLst>
              <a:ext uri="{FF2B5EF4-FFF2-40B4-BE49-F238E27FC236}">
                <a16:creationId xmlns:a16="http://schemas.microsoft.com/office/drawing/2014/main" id="{1943B6D2-06DE-40F1-BF03-16A6DA1B1FF1}"/>
              </a:ext>
            </a:extLst>
          </p:cNvPr>
          <p:cNvSpPr txBox="1"/>
          <p:nvPr/>
        </p:nvSpPr>
        <p:spPr>
          <a:xfrm>
            <a:off x="8760887" y="4076419"/>
            <a:ext cx="2572701" cy="369332"/>
          </a:xfrm>
          <a:prstGeom prst="rect">
            <a:avLst/>
          </a:prstGeom>
          <a:noFill/>
        </p:spPr>
        <p:txBody>
          <a:bodyPr wrap="square" rtlCol="0">
            <a:spAutoFit/>
          </a:bodyPr>
          <a:lstStyle/>
          <a:p>
            <a:r>
              <a:rPr lang="en-US" dirty="0"/>
              <a:t>Topology Fusion</a:t>
            </a:r>
          </a:p>
        </p:txBody>
      </p:sp>
      <p:grpSp>
        <p:nvGrpSpPr>
          <p:cNvPr id="123" name="组合 122">
            <a:extLst>
              <a:ext uri="{FF2B5EF4-FFF2-40B4-BE49-F238E27FC236}">
                <a16:creationId xmlns:a16="http://schemas.microsoft.com/office/drawing/2014/main" id="{399ADD3C-1DA7-400E-9C6C-C3A2AA1A0A5E}"/>
              </a:ext>
            </a:extLst>
          </p:cNvPr>
          <p:cNvGrpSpPr/>
          <p:nvPr/>
        </p:nvGrpSpPr>
        <p:grpSpPr>
          <a:xfrm>
            <a:off x="7851459" y="4520534"/>
            <a:ext cx="1941936" cy="1165532"/>
            <a:chOff x="6914199" y="4520534"/>
            <a:chExt cx="1941936" cy="1165532"/>
          </a:xfrm>
        </p:grpSpPr>
        <p:sp>
          <p:nvSpPr>
            <p:cNvPr id="83" name="椭圆 82">
              <a:extLst>
                <a:ext uri="{FF2B5EF4-FFF2-40B4-BE49-F238E27FC236}">
                  <a16:creationId xmlns:a16="http://schemas.microsoft.com/office/drawing/2014/main" id="{185F2BA9-3A42-4F0D-8A4D-EC56E564F262}"/>
                </a:ext>
              </a:extLst>
            </p:cNvPr>
            <p:cNvSpPr/>
            <p:nvPr/>
          </p:nvSpPr>
          <p:spPr>
            <a:xfrm>
              <a:off x="6978820" y="4585663"/>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
          <p:nvSpPr>
            <p:cNvPr id="84" name="椭圆 83">
              <a:extLst>
                <a:ext uri="{FF2B5EF4-FFF2-40B4-BE49-F238E27FC236}">
                  <a16:creationId xmlns:a16="http://schemas.microsoft.com/office/drawing/2014/main" id="{87293545-9086-4DC2-80EF-7891734EE822}"/>
                </a:ext>
              </a:extLst>
            </p:cNvPr>
            <p:cNvSpPr/>
            <p:nvPr/>
          </p:nvSpPr>
          <p:spPr>
            <a:xfrm>
              <a:off x="6978820" y="4986928"/>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85" name="椭圆 84">
              <a:extLst>
                <a:ext uri="{FF2B5EF4-FFF2-40B4-BE49-F238E27FC236}">
                  <a16:creationId xmlns:a16="http://schemas.microsoft.com/office/drawing/2014/main" id="{3FCDA063-4624-490E-A32D-6629EF81AE13}"/>
                </a:ext>
              </a:extLst>
            </p:cNvPr>
            <p:cNvSpPr/>
            <p:nvPr/>
          </p:nvSpPr>
          <p:spPr>
            <a:xfrm>
              <a:off x="6978820" y="5388193"/>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p>
          </p:txBody>
        </p:sp>
        <p:sp>
          <p:nvSpPr>
            <p:cNvPr id="86" name="椭圆 85">
              <a:extLst>
                <a:ext uri="{FF2B5EF4-FFF2-40B4-BE49-F238E27FC236}">
                  <a16:creationId xmlns:a16="http://schemas.microsoft.com/office/drawing/2014/main" id="{8697A70D-AD9B-4EAA-9489-D74997F1E06E}"/>
                </a:ext>
              </a:extLst>
            </p:cNvPr>
            <p:cNvSpPr/>
            <p:nvPr/>
          </p:nvSpPr>
          <p:spPr>
            <a:xfrm>
              <a:off x="8095362" y="4769510"/>
              <a:ext cx="223460" cy="2236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87" name="椭圆 86">
              <a:extLst>
                <a:ext uri="{FF2B5EF4-FFF2-40B4-BE49-F238E27FC236}">
                  <a16:creationId xmlns:a16="http://schemas.microsoft.com/office/drawing/2014/main" id="{B5C72216-6DC1-4E81-9CEA-41CE80C02779}"/>
                </a:ext>
              </a:extLst>
            </p:cNvPr>
            <p:cNvSpPr/>
            <p:nvPr/>
          </p:nvSpPr>
          <p:spPr>
            <a:xfrm>
              <a:off x="8096033" y="5238589"/>
              <a:ext cx="223460" cy="2236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p>
          </p:txBody>
        </p:sp>
        <p:cxnSp>
          <p:nvCxnSpPr>
            <p:cNvPr id="88" name="直接连接符 87">
              <a:extLst>
                <a:ext uri="{FF2B5EF4-FFF2-40B4-BE49-F238E27FC236}">
                  <a16:creationId xmlns:a16="http://schemas.microsoft.com/office/drawing/2014/main" id="{ED15C401-4F14-4AFE-8672-F4596E63BF22}"/>
                </a:ext>
              </a:extLst>
            </p:cNvPr>
            <p:cNvCxnSpPr>
              <a:cxnSpLocks/>
              <a:stCxn id="83" idx="6"/>
              <a:endCxn id="86" idx="2"/>
            </p:cNvCxnSpPr>
            <p:nvPr/>
          </p:nvCxnSpPr>
          <p:spPr>
            <a:xfrm>
              <a:off x="7202280" y="4697478"/>
              <a:ext cx="893082" cy="183847"/>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89" name="直接连接符 88">
              <a:extLst>
                <a:ext uri="{FF2B5EF4-FFF2-40B4-BE49-F238E27FC236}">
                  <a16:creationId xmlns:a16="http://schemas.microsoft.com/office/drawing/2014/main" id="{65BF6BBF-A1BC-43DB-9A4B-540A35751A37}"/>
                </a:ext>
              </a:extLst>
            </p:cNvPr>
            <p:cNvCxnSpPr>
              <a:stCxn id="84" idx="6"/>
              <a:endCxn id="86" idx="2"/>
            </p:cNvCxnSpPr>
            <p:nvPr/>
          </p:nvCxnSpPr>
          <p:spPr>
            <a:xfrm flipV="1">
              <a:off x="7202280" y="4881325"/>
              <a:ext cx="893082" cy="217418"/>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0" name="直接连接符 89">
              <a:extLst>
                <a:ext uri="{FF2B5EF4-FFF2-40B4-BE49-F238E27FC236}">
                  <a16:creationId xmlns:a16="http://schemas.microsoft.com/office/drawing/2014/main" id="{373FE5F3-0229-480A-BAB7-B1AADA38DB0F}"/>
                </a:ext>
              </a:extLst>
            </p:cNvPr>
            <p:cNvCxnSpPr>
              <a:stCxn id="85" idx="6"/>
              <a:endCxn id="87" idx="2"/>
            </p:cNvCxnSpPr>
            <p:nvPr/>
          </p:nvCxnSpPr>
          <p:spPr>
            <a:xfrm flipV="1">
              <a:off x="7202280" y="5350404"/>
              <a:ext cx="893753" cy="149604"/>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1" name="直接连接符 90">
              <a:extLst>
                <a:ext uri="{FF2B5EF4-FFF2-40B4-BE49-F238E27FC236}">
                  <a16:creationId xmlns:a16="http://schemas.microsoft.com/office/drawing/2014/main" id="{E2A60AA7-3367-4029-81FE-3BF2B9A9CCE5}"/>
                </a:ext>
              </a:extLst>
            </p:cNvPr>
            <p:cNvCxnSpPr>
              <a:cxnSpLocks/>
              <a:stCxn id="83" idx="6"/>
              <a:endCxn id="87" idx="2"/>
            </p:cNvCxnSpPr>
            <p:nvPr/>
          </p:nvCxnSpPr>
          <p:spPr>
            <a:xfrm>
              <a:off x="7202280" y="4697478"/>
              <a:ext cx="893753" cy="65292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2" name="直接连接符 91">
              <a:extLst>
                <a:ext uri="{FF2B5EF4-FFF2-40B4-BE49-F238E27FC236}">
                  <a16:creationId xmlns:a16="http://schemas.microsoft.com/office/drawing/2014/main" id="{F9485106-9E54-40B0-8666-0A8121F5D57B}"/>
                </a:ext>
              </a:extLst>
            </p:cNvPr>
            <p:cNvCxnSpPr>
              <a:stCxn id="84" idx="6"/>
              <a:endCxn id="87" idx="2"/>
            </p:cNvCxnSpPr>
            <p:nvPr/>
          </p:nvCxnSpPr>
          <p:spPr>
            <a:xfrm>
              <a:off x="7202280" y="5098743"/>
              <a:ext cx="893753" cy="251661"/>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93" name="直接连接符 92">
              <a:extLst>
                <a:ext uri="{FF2B5EF4-FFF2-40B4-BE49-F238E27FC236}">
                  <a16:creationId xmlns:a16="http://schemas.microsoft.com/office/drawing/2014/main" id="{66CCE8AC-7D6D-48D5-A43E-86B6603CEBFD}"/>
                </a:ext>
              </a:extLst>
            </p:cNvPr>
            <p:cNvCxnSpPr>
              <a:stCxn id="85" idx="6"/>
              <a:endCxn id="86" idx="2"/>
            </p:cNvCxnSpPr>
            <p:nvPr/>
          </p:nvCxnSpPr>
          <p:spPr>
            <a:xfrm flipV="1">
              <a:off x="7202280" y="4881325"/>
              <a:ext cx="893082" cy="618683"/>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94" name="文本框 93">
              <a:extLst>
                <a:ext uri="{FF2B5EF4-FFF2-40B4-BE49-F238E27FC236}">
                  <a16:creationId xmlns:a16="http://schemas.microsoft.com/office/drawing/2014/main" id="{2721FD8C-2361-4ECB-B1FC-2CA08EDAE03F}"/>
                </a:ext>
              </a:extLst>
            </p:cNvPr>
            <p:cNvSpPr txBox="1"/>
            <p:nvPr/>
          </p:nvSpPr>
          <p:spPr>
            <a:xfrm>
              <a:off x="7415059" y="4629744"/>
              <a:ext cx="315776" cy="261610"/>
            </a:xfrm>
            <a:prstGeom prst="rect">
              <a:avLst/>
            </a:prstGeom>
            <a:noFill/>
          </p:spPr>
          <p:txBody>
            <a:bodyPr wrap="square" rtlCol="0">
              <a:spAutoFit/>
            </a:bodyPr>
            <a:lstStyle/>
            <a:p>
              <a:r>
                <a:rPr lang="en-US" sz="1100" dirty="0"/>
                <a:t>s1</a:t>
              </a:r>
            </a:p>
          </p:txBody>
        </p:sp>
        <p:sp>
          <p:nvSpPr>
            <p:cNvPr id="95" name="文本框 94">
              <a:extLst>
                <a:ext uri="{FF2B5EF4-FFF2-40B4-BE49-F238E27FC236}">
                  <a16:creationId xmlns:a16="http://schemas.microsoft.com/office/drawing/2014/main" id="{2B5B80AA-09C2-4138-BE2C-ED728F39C4E8}"/>
                </a:ext>
              </a:extLst>
            </p:cNvPr>
            <p:cNvSpPr txBox="1"/>
            <p:nvPr/>
          </p:nvSpPr>
          <p:spPr>
            <a:xfrm>
              <a:off x="7320373" y="4760549"/>
              <a:ext cx="312654" cy="261610"/>
            </a:xfrm>
            <a:prstGeom prst="rect">
              <a:avLst/>
            </a:prstGeom>
            <a:noFill/>
          </p:spPr>
          <p:txBody>
            <a:bodyPr wrap="square" rtlCol="0">
              <a:spAutoFit/>
            </a:bodyPr>
            <a:lstStyle/>
            <a:p>
              <a:r>
                <a:rPr lang="en-US" sz="1100" dirty="0"/>
                <a:t>s2</a:t>
              </a:r>
            </a:p>
          </p:txBody>
        </p:sp>
        <p:sp>
          <p:nvSpPr>
            <p:cNvPr id="96" name="文本框 95">
              <a:extLst>
                <a:ext uri="{FF2B5EF4-FFF2-40B4-BE49-F238E27FC236}">
                  <a16:creationId xmlns:a16="http://schemas.microsoft.com/office/drawing/2014/main" id="{1C4D1105-8125-42DF-9874-83B0FE30112F}"/>
                </a:ext>
              </a:extLst>
            </p:cNvPr>
            <p:cNvSpPr txBox="1"/>
            <p:nvPr/>
          </p:nvSpPr>
          <p:spPr>
            <a:xfrm>
              <a:off x="7217327" y="4924267"/>
              <a:ext cx="395464" cy="261610"/>
            </a:xfrm>
            <a:prstGeom prst="rect">
              <a:avLst/>
            </a:prstGeom>
            <a:noFill/>
          </p:spPr>
          <p:txBody>
            <a:bodyPr wrap="square" rtlCol="0">
              <a:spAutoFit/>
            </a:bodyPr>
            <a:lstStyle/>
            <a:p>
              <a:r>
                <a:rPr lang="en-US" sz="1100" dirty="0"/>
                <a:t>s3</a:t>
              </a:r>
            </a:p>
          </p:txBody>
        </p:sp>
        <p:sp>
          <p:nvSpPr>
            <p:cNvPr id="97" name="文本框 96">
              <a:extLst>
                <a:ext uri="{FF2B5EF4-FFF2-40B4-BE49-F238E27FC236}">
                  <a16:creationId xmlns:a16="http://schemas.microsoft.com/office/drawing/2014/main" id="{F2D07269-805A-43EE-B725-3D0C95B4151D}"/>
                </a:ext>
              </a:extLst>
            </p:cNvPr>
            <p:cNvSpPr txBox="1"/>
            <p:nvPr/>
          </p:nvSpPr>
          <p:spPr>
            <a:xfrm>
              <a:off x="7263053" y="5221943"/>
              <a:ext cx="314842" cy="261610"/>
            </a:xfrm>
            <a:prstGeom prst="rect">
              <a:avLst/>
            </a:prstGeom>
            <a:noFill/>
          </p:spPr>
          <p:txBody>
            <a:bodyPr wrap="square" rtlCol="0">
              <a:spAutoFit/>
            </a:bodyPr>
            <a:lstStyle/>
            <a:p>
              <a:r>
                <a:rPr lang="en-US" sz="1100" dirty="0"/>
                <a:t>s5</a:t>
              </a:r>
            </a:p>
          </p:txBody>
        </p:sp>
        <p:sp>
          <p:nvSpPr>
            <p:cNvPr id="98" name="文本框 97">
              <a:extLst>
                <a:ext uri="{FF2B5EF4-FFF2-40B4-BE49-F238E27FC236}">
                  <a16:creationId xmlns:a16="http://schemas.microsoft.com/office/drawing/2014/main" id="{8EAC0589-F096-49C8-8B3F-717CB687EEDD}"/>
                </a:ext>
              </a:extLst>
            </p:cNvPr>
            <p:cNvSpPr txBox="1"/>
            <p:nvPr/>
          </p:nvSpPr>
          <p:spPr>
            <a:xfrm>
              <a:off x="7396609" y="5331413"/>
              <a:ext cx="314842" cy="261610"/>
            </a:xfrm>
            <a:prstGeom prst="rect">
              <a:avLst/>
            </a:prstGeom>
            <a:noFill/>
          </p:spPr>
          <p:txBody>
            <a:bodyPr wrap="square" rtlCol="0">
              <a:spAutoFit/>
            </a:bodyPr>
            <a:lstStyle/>
            <a:p>
              <a:r>
                <a:rPr lang="en-US" sz="1100" dirty="0"/>
                <a:t>s6</a:t>
              </a:r>
            </a:p>
          </p:txBody>
        </p:sp>
        <p:sp>
          <p:nvSpPr>
            <p:cNvPr id="99" name="文本框 98">
              <a:extLst>
                <a:ext uri="{FF2B5EF4-FFF2-40B4-BE49-F238E27FC236}">
                  <a16:creationId xmlns:a16="http://schemas.microsoft.com/office/drawing/2014/main" id="{9F208E3F-B0DB-4D5D-94F1-42F8E3CF8F35}"/>
                </a:ext>
              </a:extLst>
            </p:cNvPr>
            <p:cNvSpPr txBox="1"/>
            <p:nvPr/>
          </p:nvSpPr>
          <p:spPr>
            <a:xfrm>
              <a:off x="7318117" y="5055801"/>
              <a:ext cx="355447" cy="261610"/>
            </a:xfrm>
            <a:prstGeom prst="rect">
              <a:avLst/>
            </a:prstGeom>
            <a:noFill/>
          </p:spPr>
          <p:txBody>
            <a:bodyPr wrap="square" rtlCol="0">
              <a:spAutoFit/>
            </a:bodyPr>
            <a:lstStyle/>
            <a:p>
              <a:r>
                <a:rPr lang="en-US" sz="1100" dirty="0"/>
                <a:t>s4</a:t>
              </a:r>
            </a:p>
          </p:txBody>
        </p:sp>
        <p:sp>
          <p:nvSpPr>
            <p:cNvPr id="100" name="矩形 99">
              <a:extLst>
                <a:ext uri="{FF2B5EF4-FFF2-40B4-BE49-F238E27FC236}">
                  <a16:creationId xmlns:a16="http://schemas.microsoft.com/office/drawing/2014/main" id="{5308308A-360A-4413-9071-B50EA083C25D}"/>
                </a:ext>
              </a:extLst>
            </p:cNvPr>
            <p:cNvSpPr/>
            <p:nvPr/>
          </p:nvSpPr>
          <p:spPr>
            <a:xfrm>
              <a:off x="6914199" y="4529650"/>
              <a:ext cx="859819" cy="1156416"/>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矩形 100">
              <a:extLst>
                <a:ext uri="{FF2B5EF4-FFF2-40B4-BE49-F238E27FC236}">
                  <a16:creationId xmlns:a16="http://schemas.microsoft.com/office/drawing/2014/main" id="{5483B699-5F5D-4F35-BE36-9A1254CF95A3}"/>
                </a:ext>
              </a:extLst>
            </p:cNvPr>
            <p:cNvSpPr/>
            <p:nvPr/>
          </p:nvSpPr>
          <p:spPr>
            <a:xfrm>
              <a:off x="8041357" y="4529650"/>
              <a:ext cx="814778" cy="1156416"/>
            </a:xfrm>
            <a:prstGeom prst="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 name="直接连接符 101">
              <a:extLst>
                <a:ext uri="{FF2B5EF4-FFF2-40B4-BE49-F238E27FC236}">
                  <a16:creationId xmlns:a16="http://schemas.microsoft.com/office/drawing/2014/main" id="{C33C1C3D-5081-45E2-BEB8-E1E52051758D}"/>
                </a:ext>
              </a:extLst>
            </p:cNvPr>
            <p:cNvCxnSpPr/>
            <p:nvPr/>
          </p:nvCxnSpPr>
          <p:spPr>
            <a:xfrm>
              <a:off x="7276761" y="4529650"/>
              <a:ext cx="0" cy="1156416"/>
            </a:xfrm>
            <a:prstGeom prst="line">
              <a:avLst/>
            </a:prstGeom>
            <a:ln w="9525" cap="flat" cmpd="sng" algn="ctr">
              <a:solidFill>
                <a:schemeClr val="accent6">
                  <a:lumMod val="75000"/>
                </a:schemeClr>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cxnSp>
          <p:nvCxnSpPr>
            <p:cNvPr id="103" name="直接连接符 102">
              <a:extLst>
                <a:ext uri="{FF2B5EF4-FFF2-40B4-BE49-F238E27FC236}">
                  <a16:creationId xmlns:a16="http://schemas.microsoft.com/office/drawing/2014/main" id="{606B6FCC-5941-41C1-BAEB-92364CBDF25A}"/>
                </a:ext>
              </a:extLst>
            </p:cNvPr>
            <p:cNvCxnSpPr/>
            <p:nvPr/>
          </p:nvCxnSpPr>
          <p:spPr>
            <a:xfrm>
              <a:off x="8398425" y="4520534"/>
              <a:ext cx="0" cy="1156416"/>
            </a:xfrm>
            <a:prstGeom prst="line">
              <a:avLst/>
            </a:prstGeom>
            <a:ln w="9525" cap="flat" cmpd="sng" algn="ctr">
              <a:solidFill>
                <a:schemeClr val="accent1"/>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grpSp>
      <p:grpSp>
        <p:nvGrpSpPr>
          <p:cNvPr id="124" name="组合 123">
            <a:extLst>
              <a:ext uri="{FF2B5EF4-FFF2-40B4-BE49-F238E27FC236}">
                <a16:creationId xmlns:a16="http://schemas.microsoft.com/office/drawing/2014/main" id="{778E849A-2FE4-4181-90F9-6E5177E75179}"/>
              </a:ext>
            </a:extLst>
          </p:cNvPr>
          <p:cNvGrpSpPr/>
          <p:nvPr/>
        </p:nvGrpSpPr>
        <p:grpSpPr>
          <a:xfrm>
            <a:off x="10462381" y="4597034"/>
            <a:ext cx="915296" cy="1026159"/>
            <a:chOff x="9525121" y="4597034"/>
            <a:chExt cx="915296" cy="1026159"/>
          </a:xfrm>
        </p:grpSpPr>
        <p:sp>
          <p:nvSpPr>
            <p:cNvPr id="104" name="椭圆 103">
              <a:extLst>
                <a:ext uri="{FF2B5EF4-FFF2-40B4-BE49-F238E27FC236}">
                  <a16:creationId xmlns:a16="http://schemas.microsoft.com/office/drawing/2014/main" id="{232B965A-4C17-4B48-B276-8209993DB486}"/>
                </a:ext>
              </a:extLst>
            </p:cNvPr>
            <p:cNvSpPr/>
            <p:nvPr/>
          </p:nvSpPr>
          <p:spPr>
            <a:xfrm>
              <a:off x="9525121" y="4597034"/>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2</a:t>
              </a:r>
            </a:p>
          </p:txBody>
        </p:sp>
        <p:sp>
          <p:nvSpPr>
            <p:cNvPr id="105" name="椭圆 104">
              <a:extLst>
                <a:ext uri="{FF2B5EF4-FFF2-40B4-BE49-F238E27FC236}">
                  <a16:creationId xmlns:a16="http://schemas.microsoft.com/office/drawing/2014/main" id="{4BD76DAE-29DD-4798-BFF6-AE230FBE2B7A}"/>
                </a:ext>
              </a:extLst>
            </p:cNvPr>
            <p:cNvSpPr/>
            <p:nvPr/>
          </p:nvSpPr>
          <p:spPr>
            <a:xfrm>
              <a:off x="9525121" y="4998299"/>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106" name="椭圆 105">
              <a:extLst>
                <a:ext uri="{FF2B5EF4-FFF2-40B4-BE49-F238E27FC236}">
                  <a16:creationId xmlns:a16="http://schemas.microsoft.com/office/drawing/2014/main" id="{73E3D863-AC63-4AD6-9006-6E9B5C714EF3}"/>
                </a:ext>
              </a:extLst>
            </p:cNvPr>
            <p:cNvSpPr/>
            <p:nvPr/>
          </p:nvSpPr>
          <p:spPr>
            <a:xfrm>
              <a:off x="9525121" y="5399564"/>
              <a:ext cx="223460" cy="223629"/>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p>
          </p:txBody>
        </p:sp>
        <p:sp>
          <p:nvSpPr>
            <p:cNvPr id="107" name="椭圆 106">
              <a:extLst>
                <a:ext uri="{FF2B5EF4-FFF2-40B4-BE49-F238E27FC236}">
                  <a16:creationId xmlns:a16="http://schemas.microsoft.com/office/drawing/2014/main" id="{393F85D8-ADE9-49FD-A89F-FBEF4119C499}"/>
                </a:ext>
              </a:extLst>
            </p:cNvPr>
            <p:cNvSpPr/>
            <p:nvPr/>
          </p:nvSpPr>
          <p:spPr>
            <a:xfrm>
              <a:off x="10216286" y="4787867"/>
              <a:ext cx="223460" cy="2236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1</a:t>
              </a:r>
            </a:p>
          </p:txBody>
        </p:sp>
        <p:sp>
          <p:nvSpPr>
            <p:cNvPr id="108" name="椭圆 107">
              <a:extLst>
                <a:ext uri="{FF2B5EF4-FFF2-40B4-BE49-F238E27FC236}">
                  <a16:creationId xmlns:a16="http://schemas.microsoft.com/office/drawing/2014/main" id="{34F79A7F-0954-4252-A8EE-C393E958B8B1}"/>
                </a:ext>
              </a:extLst>
            </p:cNvPr>
            <p:cNvSpPr/>
            <p:nvPr/>
          </p:nvSpPr>
          <p:spPr>
            <a:xfrm>
              <a:off x="10216957" y="5256946"/>
              <a:ext cx="223460" cy="223629"/>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0</a:t>
              </a:r>
            </a:p>
          </p:txBody>
        </p:sp>
        <p:cxnSp>
          <p:nvCxnSpPr>
            <p:cNvPr id="109" name="直接连接符 108">
              <a:extLst>
                <a:ext uri="{FF2B5EF4-FFF2-40B4-BE49-F238E27FC236}">
                  <a16:creationId xmlns:a16="http://schemas.microsoft.com/office/drawing/2014/main" id="{B764CF8E-431D-4A20-8189-17EE637909B1}"/>
                </a:ext>
              </a:extLst>
            </p:cNvPr>
            <p:cNvCxnSpPr>
              <a:stCxn id="105" idx="6"/>
              <a:endCxn id="107" idx="2"/>
            </p:cNvCxnSpPr>
            <p:nvPr/>
          </p:nvCxnSpPr>
          <p:spPr>
            <a:xfrm flipV="1">
              <a:off x="9748581" y="4899682"/>
              <a:ext cx="467705" cy="21043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0" name="直接连接符 109">
              <a:extLst>
                <a:ext uri="{FF2B5EF4-FFF2-40B4-BE49-F238E27FC236}">
                  <a16:creationId xmlns:a16="http://schemas.microsoft.com/office/drawing/2014/main" id="{C94CF4DA-0EB8-4E55-853C-9389B566125B}"/>
                </a:ext>
              </a:extLst>
            </p:cNvPr>
            <p:cNvCxnSpPr>
              <a:stCxn id="106" idx="6"/>
              <a:endCxn id="108" idx="2"/>
            </p:cNvCxnSpPr>
            <p:nvPr/>
          </p:nvCxnSpPr>
          <p:spPr>
            <a:xfrm flipV="1">
              <a:off x="9748581" y="5368761"/>
              <a:ext cx="468376" cy="142618"/>
            </a:xfrm>
            <a:prstGeom prst="line">
              <a:avLst/>
            </a:prstGeom>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0FE0B953-A3CB-4AF5-ABA5-220AF92B5F00}"/>
                </a:ext>
              </a:extLst>
            </p:cNvPr>
            <p:cNvSpPr txBox="1"/>
            <p:nvPr/>
          </p:nvSpPr>
          <p:spPr>
            <a:xfrm>
              <a:off x="9830598" y="4895761"/>
              <a:ext cx="395464" cy="261610"/>
            </a:xfrm>
            <a:prstGeom prst="rect">
              <a:avLst/>
            </a:prstGeom>
            <a:noFill/>
          </p:spPr>
          <p:txBody>
            <a:bodyPr wrap="square" rtlCol="0">
              <a:spAutoFit/>
            </a:bodyPr>
            <a:lstStyle/>
            <a:p>
              <a:r>
                <a:rPr lang="en-US" sz="1100" dirty="0"/>
                <a:t>s3</a:t>
              </a:r>
            </a:p>
          </p:txBody>
        </p:sp>
        <p:sp>
          <p:nvSpPr>
            <p:cNvPr id="112" name="文本框 111">
              <a:extLst>
                <a:ext uri="{FF2B5EF4-FFF2-40B4-BE49-F238E27FC236}">
                  <a16:creationId xmlns:a16="http://schemas.microsoft.com/office/drawing/2014/main" id="{EFFFDCCA-A103-4174-A5E8-431FB5E85FE5}"/>
                </a:ext>
              </a:extLst>
            </p:cNvPr>
            <p:cNvSpPr txBox="1"/>
            <p:nvPr/>
          </p:nvSpPr>
          <p:spPr>
            <a:xfrm>
              <a:off x="9836076" y="5309265"/>
              <a:ext cx="314842" cy="261610"/>
            </a:xfrm>
            <a:prstGeom prst="rect">
              <a:avLst/>
            </a:prstGeom>
            <a:noFill/>
          </p:spPr>
          <p:txBody>
            <a:bodyPr wrap="square" rtlCol="0">
              <a:spAutoFit/>
            </a:bodyPr>
            <a:lstStyle/>
            <a:p>
              <a:r>
                <a:rPr lang="en-US" sz="1100" dirty="0"/>
                <a:t>s6</a:t>
              </a:r>
            </a:p>
          </p:txBody>
        </p:sp>
      </p:grpSp>
      <p:sp>
        <p:nvSpPr>
          <p:cNvPr id="115" name="箭头: 右 114">
            <a:extLst>
              <a:ext uri="{FF2B5EF4-FFF2-40B4-BE49-F238E27FC236}">
                <a16:creationId xmlns:a16="http://schemas.microsoft.com/office/drawing/2014/main" id="{BADB1E83-D500-46CE-83AA-A2ABD3A05E2D}"/>
              </a:ext>
            </a:extLst>
          </p:cNvPr>
          <p:cNvSpPr/>
          <p:nvPr/>
        </p:nvSpPr>
        <p:spPr>
          <a:xfrm>
            <a:off x="9878248" y="5085246"/>
            <a:ext cx="502115" cy="97144"/>
          </a:xfrm>
          <a:prstGeom prst="rightArrow">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6" name="矩形: 圆角 115">
            <a:extLst>
              <a:ext uri="{FF2B5EF4-FFF2-40B4-BE49-F238E27FC236}">
                <a16:creationId xmlns:a16="http://schemas.microsoft.com/office/drawing/2014/main" id="{83CEA17E-7406-428F-85D3-984E0A2B20F8}"/>
              </a:ext>
            </a:extLst>
          </p:cNvPr>
          <p:cNvSpPr/>
          <p:nvPr/>
        </p:nvSpPr>
        <p:spPr>
          <a:xfrm>
            <a:off x="9844862" y="2233125"/>
            <a:ext cx="1458497" cy="40727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Object detection</a:t>
            </a:r>
            <a:endParaRPr lang="en-US" sz="1200" dirty="0"/>
          </a:p>
        </p:txBody>
      </p:sp>
      <p:sp>
        <p:nvSpPr>
          <p:cNvPr id="117" name="矩形: 圆角 116">
            <a:extLst>
              <a:ext uri="{FF2B5EF4-FFF2-40B4-BE49-F238E27FC236}">
                <a16:creationId xmlns:a16="http://schemas.microsoft.com/office/drawing/2014/main" id="{08322E22-D49D-4622-BBA5-A29308C240FF}"/>
              </a:ext>
            </a:extLst>
          </p:cNvPr>
          <p:cNvSpPr/>
          <p:nvPr/>
        </p:nvSpPr>
        <p:spPr>
          <a:xfrm>
            <a:off x="9844635" y="2677607"/>
            <a:ext cx="1458497" cy="407277"/>
          </a:xfrm>
          <a:prstGeom prst="roundRect">
            <a:avLst/>
          </a:prstGeom>
          <a:solidFill>
            <a:schemeClr val="accent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200" dirty="0"/>
              <a:t>Feature Extraction</a:t>
            </a:r>
            <a:endParaRPr lang="en-US" sz="1200" dirty="0"/>
          </a:p>
        </p:txBody>
      </p:sp>
      <p:sp>
        <p:nvSpPr>
          <p:cNvPr id="118" name="文本框 117">
            <a:extLst>
              <a:ext uri="{FF2B5EF4-FFF2-40B4-BE49-F238E27FC236}">
                <a16:creationId xmlns:a16="http://schemas.microsoft.com/office/drawing/2014/main" id="{C337FE3F-B248-484E-A928-349822CC5A7C}"/>
              </a:ext>
            </a:extLst>
          </p:cNvPr>
          <p:cNvSpPr txBox="1"/>
          <p:nvPr/>
        </p:nvSpPr>
        <p:spPr>
          <a:xfrm>
            <a:off x="8007610" y="1872544"/>
            <a:ext cx="1407335" cy="276999"/>
          </a:xfrm>
          <a:prstGeom prst="rect">
            <a:avLst/>
          </a:prstGeom>
          <a:noFill/>
          <a:ln>
            <a:solidFill>
              <a:schemeClr val="accent6">
                <a:lumMod val="50000"/>
              </a:schemeClr>
            </a:solidFill>
          </a:ln>
        </p:spPr>
        <p:txBody>
          <a:bodyPr wrap="square" rtlCol="0">
            <a:spAutoFit/>
          </a:bodyPr>
          <a:lstStyle/>
          <a:p>
            <a:pPr algn="ctr"/>
            <a:r>
              <a:rPr lang="en-US" sz="1200" b="1" dirty="0">
                <a:solidFill>
                  <a:schemeClr val="accent6">
                    <a:lumMod val="50000"/>
                  </a:schemeClr>
                </a:solidFill>
              </a:rPr>
              <a:t>View 1</a:t>
            </a:r>
          </a:p>
        </p:txBody>
      </p:sp>
      <p:sp>
        <p:nvSpPr>
          <p:cNvPr id="119" name="文本框 118">
            <a:extLst>
              <a:ext uri="{FF2B5EF4-FFF2-40B4-BE49-F238E27FC236}">
                <a16:creationId xmlns:a16="http://schemas.microsoft.com/office/drawing/2014/main" id="{99B33E25-527C-404B-87C1-638B53E0EBDB}"/>
              </a:ext>
            </a:extLst>
          </p:cNvPr>
          <p:cNvSpPr txBox="1"/>
          <p:nvPr/>
        </p:nvSpPr>
        <p:spPr>
          <a:xfrm>
            <a:off x="9878248" y="1867308"/>
            <a:ext cx="1407335" cy="276999"/>
          </a:xfrm>
          <a:prstGeom prst="rect">
            <a:avLst/>
          </a:prstGeom>
          <a:noFill/>
          <a:ln>
            <a:solidFill>
              <a:schemeClr val="accent1">
                <a:lumMod val="50000"/>
              </a:schemeClr>
            </a:solidFill>
          </a:ln>
        </p:spPr>
        <p:txBody>
          <a:bodyPr wrap="square" rtlCol="0">
            <a:spAutoFit/>
          </a:bodyPr>
          <a:lstStyle/>
          <a:p>
            <a:pPr algn="ctr"/>
            <a:r>
              <a:rPr lang="en-US" sz="1200" b="1" dirty="0">
                <a:solidFill>
                  <a:schemeClr val="accent1">
                    <a:lumMod val="50000"/>
                  </a:schemeClr>
                </a:solidFill>
              </a:rPr>
              <a:t>View 2</a:t>
            </a:r>
          </a:p>
        </p:txBody>
      </p:sp>
      <p:cxnSp>
        <p:nvCxnSpPr>
          <p:cNvPr id="120" name="直接箭头连接符 119">
            <a:extLst>
              <a:ext uri="{FF2B5EF4-FFF2-40B4-BE49-F238E27FC236}">
                <a16:creationId xmlns:a16="http://schemas.microsoft.com/office/drawing/2014/main" id="{0609FF49-C0BD-4ED4-B9C0-FFEE2D68171C}"/>
              </a:ext>
            </a:extLst>
          </p:cNvPr>
          <p:cNvCxnSpPr>
            <a:cxnSpLocks/>
          </p:cNvCxnSpPr>
          <p:nvPr/>
        </p:nvCxnSpPr>
        <p:spPr>
          <a:xfrm>
            <a:off x="8470898" y="3098886"/>
            <a:ext cx="0" cy="980793"/>
          </a:xfrm>
          <a:prstGeom prst="straightConnector1">
            <a:avLst/>
          </a:prstGeom>
          <a:ln>
            <a:solidFill>
              <a:schemeClr val="accent6">
                <a:lumMod val="7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1" name="连接符: 肘形 120">
            <a:extLst>
              <a:ext uri="{FF2B5EF4-FFF2-40B4-BE49-F238E27FC236}">
                <a16:creationId xmlns:a16="http://schemas.microsoft.com/office/drawing/2014/main" id="{D9C2E330-DE4B-460C-BC34-3D8391B94D00}"/>
              </a:ext>
            </a:extLst>
          </p:cNvPr>
          <p:cNvCxnSpPr>
            <a:cxnSpLocks/>
            <a:stCxn id="117" idx="2"/>
          </p:cNvCxnSpPr>
          <p:nvPr/>
        </p:nvCxnSpPr>
        <p:spPr>
          <a:xfrm rot="5400000">
            <a:off x="9252122" y="2324052"/>
            <a:ext cx="560930" cy="2082594"/>
          </a:xfrm>
          <a:prstGeom prst="bentConnector2">
            <a:avLst/>
          </a:prstGeom>
          <a:ln>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122" name="直接连接符 121">
            <a:extLst>
              <a:ext uri="{FF2B5EF4-FFF2-40B4-BE49-F238E27FC236}">
                <a16:creationId xmlns:a16="http://schemas.microsoft.com/office/drawing/2014/main" id="{AEF14CDC-3D3B-4BEF-9F6F-6460CDCC0910}"/>
              </a:ext>
            </a:extLst>
          </p:cNvPr>
          <p:cNvCxnSpPr>
            <a:cxnSpLocks/>
            <a:stCxn id="74" idx="2"/>
          </p:cNvCxnSpPr>
          <p:nvPr/>
        </p:nvCxnSpPr>
        <p:spPr>
          <a:xfrm flipV="1">
            <a:off x="9625098" y="1874525"/>
            <a:ext cx="10741" cy="1297573"/>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57" name="内容占位符 2">
            <a:extLst>
              <a:ext uri="{FF2B5EF4-FFF2-40B4-BE49-F238E27FC236}">
                <a16:creationId xmlns:a16="http://schemas.microsoft.com/office/drawing/2014/main" id="{0221265B-1DAA-4F4B-A03D-9E9CA2769455}"/>
              </a:ext>
            </a:extLst>
          </p:cNvPr>
          <p:cNvSpPr txBox="1">
            <a:spLocks/>
          </p:cNvSpPr>
          <p:nvPr/>
        </p:nvSpPr>
        <p:spPr>
          <a:xfrm>
            <a:off x="838200" y="1466144"/>
            <a:ext cx="6826417" cy="512006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US" dirty="0"/>
          </a:p>
          <a:p>
            <a:r>
              <a:rPr lang="en-US" dirty="0"/>
              <a:t>Detect and estimate vehicles’ distance</a:t>
            </a:r>
          </a:p>
          <a:p>
            <a:endParaRPr lang="en-US" dirty="0"/>
          </a:p>
          <a:p>
            <a:r>
              <a:rPr lang="en-US" dirty="0"/>
              <a:t>Extract appearance features</a:t>
            </a:r>
          </a:p>
          <a:p>
            <a:endParaRPr lang="en-US" dirty="0"/>
          </a:p>
          <a:p>
            <a:r>
              <a:rPr lang="en-US" dirty="0"/>
              <a:t>Share information and fuse topology</a:t>
            </a:r>
          </a:p>
          <a:p>
            <a:endParaRPr lang="en-US" dirty="0"/>
          </a:p>
          <a:p>
            <a:r>
              <a:rPr lang="en-US" dirty="0"/>
              <a:t>Bipartite merging algorithm </a:t>
            </a:r>
          </a:p>
          <a:p>
            <a:pPr marL="0" indent="0">
              <a:buNone/>
            </a:pPr>
            <a:endParaRPr lang="en-US" dirty="0"/>
          </a:p>
          <a:p>
            <a:pPr lvl="1"/>
            <a:endParaRPr lang="en-US" dirty="0"/>
          </a:p>
        </p:txBody>
      </p:sp>
      <p:sp>
        <p:nvSpPr>
          <p:cNvPr id="7" name="矩形 6">
            <a:extLst>
              <a:ext uri="{FF2B5EF4-FFF2-40B4-BE49-F238E27FC236}">
                <a16:creationId xmlns:a16="http://schemas.microsoft.com/office/drawing/2014/main" id="{23744B75-F876-4FED-B79D-4EDF64A79339}"/>
              </a:ext>
            </a:extLst>
          </p:cNvPr>
          <p:cNvSpPr/>
          <p:nvPr/>
        </p:nvSpPr>
        <p:spPr>
          <a:xfrm>
            <a:off x="1577727" y="6016550"/>
            <a:ext cx="9353030" cy="430887"/>
          </a:xfrm>
          <a:prstGeom prst="rect">
            <a:avLst/>
          </a:prstGeom>
        </p:spPr>
        <p:txBody>
          <a:bodyPr wrap="square">
            <a:spAutoFit/>
          </a:bodyPr>
          <a:lstStyle/>
          <a:p>
            <a:r>
              <a:rPr lang="en-US" sz="1100" dirty="0">
                <a:latin typeface="Arial" panose="020B0604020202020204" pitchFamily="34" charset="0"/>
              </a:rPr>
              <a:t>Hansi Liu, </a:t>
            </a:r>
            <a:r>
              <a:rPr lang="en-US" sz="1100" dirty="0" err="1">
                <a:latin typeface="Arial" panose="020B0604020202020204" pitchFamily="34" charset="0"/>
              </a:rPr>
              <a:t>Pengfei</a:t>
            </a:r>
            <a:r>
              <a:rPr lang="en-US" sz="1100" dirty="0">
                <a:latin typeface="Arial" panose="020B0604020202020204" pitchFamily="34" charset="0"/>
              </a:rPr>
              <a:t> Ren, Shubham Jain, </a:t>
            </a:r>
            <a:r>
              <a:rPr lang="en-US" sz="1100" dirty="0" err="1">
                <a:latin typeface="Arial" panose="020B0604020202020204" pitchFamily="34" charset="0"/>
              </a:rPr>
              <a:t>Mohannad</a:t>
            </a:r>
            <a:r>
              <a:rPr lang="en-US" sz="1100" dirty="0">
                <a:latin typeface="Arial" panose="020B0604020202020204" pitchFamily="34" charset="0"/>
              </a:rPr>
              <a:t> Murad, Marco </a:t>
            </a:r>
            <a:r>
              <a:rPr lang="en-US" sz="1100" dirty="0" err="1">
                <a:latin typeface="Arial" panose="020B0604020202020204" pitchFamily="34" charset="0"/>
              </a:rPr>
              <a:t>Gruteser</a:t>
            </a:r>
            <a:r>
              <a:rPr lang="en-US" sz="1100" dirty="0">
                <a:latin typeface="Arial" panose="020B0604020202020204" pitchFamily="34" charset="0"/>
              </a:rPr>
              <a:t>, and Fan Bai, “</a:t>
            </a:r>
            <a:r>
              <a:rPr lang="en-US" sz="1100" dirty="0" err="1">
                <a:latin typeface="Arial" panose="020B0604020202020204" pitchFamily="34" charset="0"/>
              </a:rPr>
              <a:t>FusionEye</a:t>
            </a:r>
            <a:r>
              <a:rPr lang="en-US" sz="1100" dirty="0">
                <a:latin typeface="Arial" panose="020B0604020202020204" pitchFamily="34" charset="0"/>
              </a:rPr>
              <a:t>: Perception Sharing for Connected Vehicles and its Bandwidth-Accuracy Trade-offs” (SECON19)</a:t>
            </a:r>
            <a:endParaRPr lang="en-US" sz="1100" dirty="0">
              <a:effectLst/>
              <a:latin typeface="Arial" panose="020B0604020202020204" pitchFamily="34" charset="0"/>
            </a:endParaRPr>
          </a:p>
        </p:txBody>
      </p:sp>
      <p:sp>
        <p:nvSpPr>
          <p:cNvPr id="8" name="灯片编号占位符 7">
            <a:extLst>
              <a:ext uri="{FF2B5EF4-FFF2-40B4-BE49-F238E27FC236}">
                <a16:creationId xmlns:a16="http://schemas.microsoft.com/office/drawing/2014/main" id="{19B5D140-5501-455A-9616-53F7F0913879}"/>
              </a:ext>
            </a:extLst>
          </p:cNvPr>
          <p:cNvSpPr>
            <a:spLocks noGrp="1"/>
          </p:cNvSpPr>
          <p:nvPr>
            <p:ph type="sldNum" sz="quarter" idx="12"/>
          </p:nvPr>
        </p:nvSpPr>
        <p:spPr/>
        <p:txBody>
          <a:bodyPr/>
          <a:lstStyle/>
          <a:p>
            <a:fld id="{E28968F2-E780-458E-BEC0-AED72E8C9DF0}" type="slidenum">
              <a:rPr lang="en-US" smtClean="0"/>
              <a:pPr/>
              <a:t>5</a:t>
            </a:fld>
            <a:r>
              <a:rPr lang="en-US"/>
              <a:t>/17</a:t>
            </a:r>
            <a:endParaRPr lang="en-US" dirty="0"/>
          </a:p>
        </p:txBody>
      </p:sp>
    </p:spTree>
    <p:extLst>
      <p:ext uri="{BB962C8B-B14F-4D97-AF65-F5344CB8AC3E}">
        <p14:creationId xmlns:p14="http://schemas.microsoft.com/office/powerpoint/2010/main" val="4154937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5"/>
                                        </p:tgtEl>
                                        <p:attrNameLst>
                                          <p:attrName>style.visibility</p:attrName>
                                        </p:attrNameLst>
                                      </p:cBhvr>
                                      <p:to>
                                        <p:strVal val="visible"/>
                                      </p:to>
                                    </p:set>
                                    <p:animEffect transition="in" filter="fade">
                                      <p:cBhvr>
                                        <p:cTn id="15" dur="500"/>
                                        <p:tgtEl>
                                          <p:spTgt spid="75"/>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16"/>
                                        </p:tgtEl>
                                        <p:attrNameLst>
                                          <p:attrName>style.visibility</p:attrName>
                                        </p:attrNameLst>
                                      </p:cBhvr>
                                      <p:to>
                                        <p:strVal val="visible"/>
                                      </p:to>
                                    </p:set>
                                    <p:animEffect transition="in" filter="fade">
                                      <p:cBhvr>
                                        <p:cTn id="18" dur="500"/>
                                        <p:tgtEl>
                                          <p:spTgt spid="11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fade">
                                      <p:cBhvr>
                                        <p:cTn id="23" dur="500"/>
                                        <p:tgtEl>
                                          <p:spTgt spid="76"/>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17"/>
                                        </p:tgtEl>
                                        <p:attrNameLst>
                                          <p:attrName>style.visibility</p:attrName>
                                        </p:attrNameLst>
                                      </p:cBhvr>
                                      <p:to>
                                        <p:strVal val="visible"/>
                                      </p:to>
                                    </p:set>
                                    <p:animEffect transition="in" filter="fade">
                                      <p:cBhvr>
                                        <p:cTn id="26" dur="500"/>
                                        <p:tgtEl>
                                          <p:spTgt spid="117"/>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20"/>
                                        </p:tgtEl>
                                        <p:attrNameLst>
                                          <p:attrName>style.visibility</p:attrName>
                                        </p:attrNameLst>
                                      </p:cBhvr>
                                      <p:to>
                                        <p:strVal val="visible"/>
                                      </p:to>
                                    </p:set>
                                    <p:animEffect transition="in" filter="fade">
                                      <p:cBhvr>
                                        <p:cTn id="31" dur="500"/>
                                        <p:tgtEl>
                                          <p:spTgt spid="120"/>
                                        </p:tgtEl>
                                      </p:cBhvr>
                                    </p:animEffect>
                                  </p:childTnLst>
                                </p:cTn>
                              </p:par>
                              <p:par>
                                <p:cTn id="32" presetID="10" presetClass="entr" presetSubtype="0" fill="hold" nodeType="withEffect">
                                  <p:stCondLst>
                                    <p:cond delay="0"/>
                                  </p:stCondLst>
                                  <p:childTnLst>
                                    <p:set>
                                      <p:cBhvr>
                                        <p:cTn id="33" dur="1" fill="hold">
                                          <p:stCondLst>
                                            <p:cond delay="0"/>
                                          </p:stCondLst>
                                        </p:cTn>
                                        <p:tgtEl>
                                          <p:spTgt spid="121"/>
                                        </p:tgtEl>
                                        <p:attrNameLst>
                                          <p:attrName>style.visibility</p:attrName>
                                        </p:attrNameLst>
                                      </p:cBhvr>
                                      <p:to>
                                        <p:strVal val="visible"/>
                                      </p:to>
                                    </p:set>
                                    <p:animEffect transition="in" filter="fade">
                                      <p:cBhvr>
                                        <p:cTn id="34" dur="500"/>
                                        <p:tgtEl>
                                          <p:spTgt spid="121"/>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123"/>
                                        </p:tgtEl>
                                        <p:attrNameLst>
                                          <p:attrName>style.visibility</p:attrName>
                                        </p:attrNameLst>
                                      </p:cBhvr>
                                      <p:to>
                                        <p:strVal val="visible"/>
                                      </p:to>
                                    </p:set>
                                    <p:animEffect transition="in" filter="fade">
                                      <p:cBhvr>
                                        <p:cTn id="39" dur="500"/>
                                        <p:tgtEl>
                                          <p:spTgt spid="123"/>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5"/>
                                        </p:tgtEl>
                                        <p:attrNameLst>
                                          <p:attrName>style.visibility</p:attrName>
                                        </p:attrNameLst>
                                      </p:cBhvr>
                                      <p:to>
                                        <p:strVal val="visible"/>
                                      </p:to>
                                    </p:set>
                                    <p:animEffect transition="in" filter="fade">
                                      <p:cBhvr>
                                        <p:cTn id="44" dur="500"/>
                                        <p:tgtEl>
                                          <p:spTgt spid="115"/>
                                        </p:tgtEl>
                                      </p:cBhvr>
                                    </p:animEffect>
                                  </p:childTnLst>
                                </p:cTn>
                              </p:par>
                            </p:childTnLst>
                          </p:cTn>
                        </p:par>
                        <p:par>
                          <p:cTn id="45" fill="hold">
                            <p:stCondLst>
                              <p:cond delay="500"/>
                            </p:stCondLst>
                            <p:childTnLst>
                              <p:par>
                                <p:cTn id="46" presetID="10" presetClass="entr" presetSubtype="0" fill="hold" nodeType="afterEffect">
                                  <p:stCondLst>
                                    <p:cond delay="0"/>
                                  </p:stCondLst>
                                  <p:childTnLst>
                                    <p:set>
                                      <p:cBhvr>
                                        <p:cTn id="47" dur="1" fill="hold">
                                          <p:stCondLst>
                                            <p:cond delay="0"/>
                                          </p:stCondLst>
                                        </p:cTn>
                                        <p:tgtEl>
                                          <p:spTgt spid="124"/>
                                        </p:tgtEl>
                                        <p:attrNameLst>
                                          <p:attrName>style.visibility</p:attrName>
                                        </p:attrNameLst>
                                      </p:cBhvr>
                                      <p:to>
                                        <p:strVal val="visible"/>
                                      </p:to>
                                    </p:set>
                                    <p:animEffect transition="in" filter="fade">
                                      <p:cBhvr>
                                        <p:cTn id="48" dur="500"/>
                                        <p:tgtEl>
                                          <p:spTgt spid="124"/>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57">
                                            <p:txEl>
                                              <p:pRg st="7" end="7"/>
                                            </p:txEl>
                                          </p:spTgt>
                                        </p:tgtEl>
                                        <p:attrNameLst>
                                          <p:attrName>style.visibility</p:attrName>
                                        </p:attrNameLst>
                                      </p:cBhvr>
                                      <p:to>
                                        <p:strVal val="visible"/>
                                      </p:to>
                                    </p:set>
                                    <p:animEffect transition="in" filter="fade">
                                      <p:cBhvr>
                                        <p:cTn id="53" dur="500"/>
                                        <p:tgtEl>
                                          <p:spTgt spid="5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animBg="1"/>
      <p:bldP spid="76" grpId="0" animBg="1"/>
      <p:bldP spid="115" grpId="0" animBg="1"/>
      <p:bldP spid="116" grpId="0" animBg="1"/>
      <p:bldP spid="117" grpId="0" animBg="1"/>
      <p:bldP spid="118" grpId="0" animBg="1"/>
      <p:bldP spid="11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CB5F7F1-CAC0-4DF9-B685-D8AA34993361}"/>
              </a:ext>
            </a:extLst>
          </p:cNvPr>
          <p:cNvSpPr>
            <a:spLocks noGrp="1"/>
          </p:cNvSpPr>
          <p:nvPr>
            <p:ph type="title"/>
          </p:nvPr>
        </p:nvSpPr>
        <p:spPr>
          <a:xfrm>
            <a:off x="838200" y="558523"/>
            <a:ext cx="10515600" cy="877551"/>
          </a:xfrm>
        </p:spPr>
        <p:txBody>
          <a:bodyPr/>
          <a:lstStyle/>
          <a:p>
            <a:r>
              <a:rPr lang="en-US" dirty="0" err="1"/>
              <a:t>FusionEye’s</a:t>
            </a:r>
            <a:r>
              <a:rPr lang="en-US" dirty="0"/>
              <a:t> bipartite merging</a:t>
            </a:r>
          </a:p>
        </p:txBody>
      </p:sp>
      <p:sp>
        <p:nvSpPr>
          <p:cNvPr id="3" name="内容占位符 2">
            <a:extLst>
              <a:ext uri="{FF2B5EF4-FFF2-40B4-BE49-F238E27FC236}">
                <a16:creationId xmlns:a16="http://schemas.microsoft.com/office/drawing/2014/main" id="{92D01D77-E2E7-41FE-9DDA-562292E9F760}"/>
              </a:ext>
            </a:extLst>
          </p:cNvPr>
          <p:cNvSpPr>
            <a:spLocks noGrp="1"/>
          </p:cNvSpPr>
          <p:nvPr>
            <p:ph idx="1"/>
          </p:nvPr>
        </p:nvSpPr>
        <p:spPr>
          <a:xfrm>
            <a:off x="838200" y="1601406"/>
            <a:ext cx="6134100" cy="4575557"/>
          </a:xfrm>
        </p:spPr>
        <p:txBody>
          <a:bodyPr>
            <a:normAutofit/>
          </a:bodyPr>
          <a:lstStyle/>
          <a:p>
            <a:r>
              <a:rPr lang="en-US" dirty="0"/>
              <a:t>Vehicles abstracted as nodes</a:t>
            </a:r>
          </a:p>
          <a:p>
            <a:endParaRPr lang="en-US" dirty="0"/>
          </a:p>
          <a:p>
            <a:r>
              <a:rPr lang="en-US" dirty="0"/>
              <a:t>Edge scores describes dissimilarity</a:t>
            </a:r>
          </a:p>
          <a:p>
            <a:pPr marL="0" indent="0">
              <a:buNone/>
            </a:pPr>
            <a:endParaRPr lang="en-US" dirty="0"/>
          </a:p>
          <a:p>
            <a:r>
              <a:rPr lang="en-US" dirty="0"/>
              <a:t>Each association decision is a matching</a:t>
            </a:r>
          </a:p>
          <a:p>
            <a:pPr lvl="1"/>
            <a:r>
              <a:rPr lang="en-US" dirty="0"/>
              <a:t>The most likely association decision is the matching that has the minimum sum of scores</a:t>
            </a:r>
          </a:p>
          <a:p>
            <a:endParaRPr lang="en-US" dirty="0"/>
          </a:p>
        </p:txBody>
      </p:sp>
      <p:sp>
        <p:nvSpPr>
          <p:cNvPr id="4" name="日期占位符 3">
            <a:extLst>
              <a:ext uri="{FF2B5EF4-FFF2-40B4-BE49-F238E27FC236}">
                <a16:creationId xmlns:a16="http://schemas.microsoft.com/office/drawing/2014/main" id="{19C48DE4-7345-4148-AFAD-DFB614FDE4CA}"/>
              </a:ext>
            </a:extLst>
          </p:cNvPr>
          <p:cNvSpPr>
            <a:spLocks noGrp="1"/>
          </p:cNvSpPr>
          <p:nvPr>
            <p:ph type="dt" sz="half" idx="10"/>
          </p:nvPr>
        </p:nvSpPr>
        <p:spPr/>
        <p:txBody>
          <a:bodyPr/>
          <a:lstStyle/>
          <a:p>
            <a:fld id="{C6C57294-4173-4C81-ADD9-82F6FDCC2633}" type="datetime1">
              <a:rPr lang="en-US" smtClean="0"/>
              <a:t>6/21/2019</a:t>
            </a:fld>
            <a:endParaRPr lang="en-US"/>
          </a:p>
        </p:txBody>
      </p:sp>
      <p:sp>
        <p:nvSpPr>
          <p:cNvPr id="5" name="页脚占位符 4">
            <a:extLst>
              <a:ext uri="{FF2B5EF4-FFF2-40B4-BE49-F238E27FC236}">
                <a16:creationId xmlns:a16="http://schemas.microsoft.com/office/drawing/2014/main" id="{55334AC2-6EF5-42CA-A419-D925450B7319}"/>
              </a:ext>
            </a:extLst>
          </p:cNvPr>
          <p:cNvSpPr>
            <a:spLocks noGrp="1"/>
          </p:cNvSpPr>
          <p:nvPr>
            <p:ph type="ftr" sz="quarter" idx="11"/>
          </p:nvPr>
        </p:nvSpPr>
        <p:spPr/>
        <p:txBody>
          <a:bodyPr/>
          <a:lstStyle/>
          <a:p>
            <a:r>
              <a:rPr lang="en-US"/>
              <a:t>Hansi Liu</a:t>
            </a:r>
            <a:endParaRPr lang="en-US" dirty="0"/>
          </a:p>
        </p:txBody>
      </p:sp>
      <p:sp>
        <p:nvSpPr>
          <p:cNvPr id="8" name="椭圆 7">
            <a:extLst>
              <a:ext uri="{FF2B5EF4-FFF2-40B4-BE49-F238E27FC236}">
                <a16:creationId xmlns:a16="http://schemas.microsoft.com/office/drawing/2014/main" id="{39FF43B2-92AE-4F71-B13B-7DC84819833F}"/>
              </a:ext>
            </a:extLst>
          </p:cNvPr>
          <p:cNvSpPr/>
          <p:nvPr/>
        </p:nvSpPr>
        <p:spPr>
          <a:xfrm>
            <a:off x="8153690" y="1615461"/>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9" name="椭圆 8">
            <a:extLst>
              <a:ext uri="{FF2B5EF4-FFF2-40B4-BE49-F238E27FC236}">
                <a16:creationId xmlns:a16="http://schemas.microsoft.com/office/drawing/2014/main" id="{01BC35CC-A573-43BD-A13D-F28EACD33F3A}"/>
              </a:ext>
            </a:extLst>
          </p:cNvPr>
          <p:cNvSpPr/>
          <p:nvPr/>
        </p:nvSpPr>
        <p:spPr>
          <a:xfrm>
            <a:off x="8153691" y="3123137"/>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10" name="椭圆 9">
            <a:extLst>
              <a:ext uri="{FF2B5EF4-FFF2-40B4-BE49-F238E27FC236}">
                <a16:creationId xmlns:a16="http://schemas.microsoft.com/office/drawing/2014/main" id="{8D54B9FB-1D7F-477E-8F7D-0DE1ADA9B4DA}"/>
              </a:ext>
            </a:extLst>
          </p:cNvPr>
          <p:cNvSpPr/>
          <p:nvPr/>
        </p:nvSpPr>
        <p:spPr>
          <a:xfrm>
            <a:off x="8146833" y="4630813"/>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1" name="椭圆 10">
            <a:extLst>
              <a:ext uri="{FF2B5EF4-FFF2-40B4-BE49-F238E27FC236}">
                <a16:creationId xmlns:a16="http://schemas.microsoft.com/office/drawing/2014/main" id="{25396062-D426-42B8-810E-8E041EE96CDC}"/>
              </a:ext>
            </a:extLst>
          </p:cNvPr>
          <p:cNvSpPr/>
          <p:nvPr/>
        </p:nvSpPr>
        <p:spPr>
          <a:xfrm>
            <a:off x="10246861" y="2344957"/>
            <a:ext cx="724711" cy="72949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2" name="椭圆 11">
            <a:extLst>
              <a:ext uri="{FF2B5EF4-FFF2-40B4-BE49-F238E27FC236}">
                <a16:creationId xmlns:a16="http://schemas.microsoft.com/office/drawing/2014/main" id="{6D512AE3-A146-4EB5-A1D4-C10EED683A24}"/>
              </a:ext>
            </a:extLst>
          </p:cNvPr>
          <p:cNvSpPr/>
          <p:nvPr/>
        </p:nvSpPr>
        <p:spPr>
          <a:xfrm>
            <a:off x="10246861" y="3901317"/>
            <a:ext cx="724711" cy="72949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cxnSp>
        <p:nvCxnSpPr>
          <p:cNvPr id="13" name="直接连接符 12">
            <a:extLst>
              <a:ext uri="{FF2B5EF4-FFF2-40B4-BE49-F238E27FC236}">
                <a16:creationId xmlns:a16="http://schemas.microsoft.com/office/drawing/2014/main" id="{6808C7FF-DE3D-4C7C-B158-B982F8C38B83}"/>
              </a:ext>
            </a:extLst>
          </p:cNvPr>
          <p:cNvCxnSpPr>
            <a:cxnSpLocks/>
            <a:stCxn id="8" idx="6"/>
            <a:endCxn id="11" idx="2"/>
          </p:cNvCxnSpPr>
          <p:nvPr/>
        </p:nvCxnSpPr>
        <p:spPr>
          <a:xfrm>
            <a:off x="8878401" y="1980209"/>
            <a:ext cx="1368460" cy="7294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918E32FF-C770-4363-8E67-C775891880DD}"/>
              </a:ext>
            </a:extLst>
          </p:cNvPr>
          <p:cNvCxnSpPr>
            <a:stCxn id="9" idx="6"/>
            <a:endCxn id="11" idx="2"/>
          </p:cNvCxnSpPr>
          <p:nvPr/>
        </p:nvCxnSpPr>
        <p:spPr>
          <a:xfrm flipV="1">
            <a:off x="8878402" y="2709705"/>
            <a:ext cx="1368459" cy="7781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直接连接符 14">
            <a:extLst>
              <a:ext uri="{FF2B5EF4-FFF2-40B4-BE49-F238E27FC236}">
                <a16:creationId xmlns:a16="http://schemas.microsoft.com/office/drawing/2014/main" id="{B3583C5A-C092-4CC4-9F5D-4E2174728CF2}"/>
              </a:ext>
            </a:extLst>
          </p:cNvPr>
          <p:cNvCxnSpPr>
            <a:stCxn id="10" idx="6"/>
            <a:endCxn id="12" idx="2"/>
          </p:cNvCxnSpPr>
          <p:nvPr/>
        </p:nvCxnSpPr>
        <p:spPr>
          <a:xfrm flipV="1">
            <a:off x="8871544" y="4266065"/>
            <a:ext cx="1375317" cy="7294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直接连接符 15">
            <a:extLst>
              <a:ext uri="{FF2B5EF4-FFF2-40B4-BE49-F238E27FC236}">
                <a16:creationId xmlns:a16="http://schemas.microsoft.com/office/drawing/2014/main" id="{A72D8DC5-18FF-4B7E-95EF-6E568350A9C3}"/>
              </a:ext>
            </a:extLst>
          </p:cNvPr>
          <p:cNvCxnSpPr>
            <a:cxnSpLocks/>
            <a:stCxn id="8" idx="6"/>
            <a:endCxn id="12" idx="2"/>
          </p:cNvCxnSpPr>
          <p:nvPr/>
        </p:nvCxnSpPr>
        <p:spPr>
          <a:xfrm>
            <a:off x="8878401" y="1980209"/>
            <a:ext cx="1368460" cy="228585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直接连接符 16">
            <a:extLst>
              <a:ext uri="{FF2B5EF4-FFF2-40B4-BE49-F238E27FC236}">
                <a16:creationId xmlns:a16="http://schemas.microsoft.com/office/drawing/2014/main" id="{AB535168-B05B-4B12-9159-F642AE63D8FB}"/>
              </a:ext>
            </a:extLst>
          </p:cNvPr>
          <p:cNvCxnSpPr>
            <a:stCxn id="9" idx="6"/>
            <a:endCxn id="12" idx="2"/>
          </p:cNvCxnSpPr>
          <p:nvPr/>
        </p:nvCxnSpPr>
        <p:spPr>
          <a:xfrm>
            <a:off x="8878402" y="3487885"/>
            <a:ext cx="1368459" cy="7781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直接连接符 17">
            <a:extLst>
              <a:ext uri="{FF2B5EF4-FFF2-40B4-BE49-F238E27FC236}">
                <a16:creationId xmlns:a16="http://schemas.microsoft.com/office/drawing/2014/main" id="{2ADDAC9D-38F8-4A67-90FB-47E2583D8387}"/>
              </a:ext>
            </a:extLst>
          </p:cNvPr>
          <p:cNvCxnSpPr>
            <a:stCxn id="10" idx="6"/>
            <a:endCxn id="11" idx="2"/>
          </p:cNvCxnSpPr>
          <p:nvPr/>
        </p:nvCxnSpPr>
        <p:spPr>
          <a:xfrm flipV="1">
            <a:off x="8871544" y="2709705"/>
            <a:ext cx="1375317" cy="228585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19" name="文本框 18">
            <a:extLst>
              <a:ext uri="{FF2B5EF4-FFF2-40B4-BE49-F238E27FC236}">
                <a16:creationId xmlns:a16="http://schemas.microsoft.com/office/drawing/2014/main" id="{0682D0AA-6E9E-4D0A-BF5C-473D94669E37}"/>
              </a:ext>
            </a:extLst>
          </p:cNvPr>
          <p:cNvSpPr txBox="1"/>
          <p:nvPr/>
        </p:nvSpPr>
        <p:spPr>
          <a:xfrm>
            <a:off x="9309057" y="1887099"/>
            <a:ext cx="1024104" cy="400110"/>
          </a:xfrm>
          <a:prstGeom prst="rect">
            <a:avLst/>
          </a:prstGeom>
          <a:noFill/>
        </p:spPr>
        <p:txBody>
          <a:bodyPr wrap="square" rtlCol="0">
            <a:spAutoFit/>
          </a:bodyPr>
          <a:lstStyle/>
          <a:p>
            <a:r>
              <a:rPr lang="en-US" sz="2000" dirty="0"/>
              <a:t>s1</a:t>
            </a:r>
          </a:p>
        </p:txBody>
      </p:sp>
      <p:sp>
        <p:nvSpPr>
          <p:cNvPr id="20" name="文本框 19">
            <a:extLst>
              <a:ext uri="{FF2B5EF4-FFF2-40B4-BE49-F238E27FC236}">
                <a16:creationId xmlns:a16="http://schemas.microsoft.com/office/drawing/2014/main" id="{71E6FD4E-B52B-4BAB-9E9E-AA7B7FA08BDF}"/>
              </a:ext>
            </a:extLst>
          </p:cNvPr>
          <p:cNvSpPr txBox="1"/>
          <p:nvPr/>
        </p:nvSpPr>
        <p:spPr>
          <a:xfrm>
            <a:off x="9129282" y="2388310"/>
            <a:ext cx="1013979" cy="400110"/>
          </a:xfrm>
          <a:prstGeom prst="rect">
            <a:avLst/>
          </a:prstGeom>
          <a:noFill/>
        </p:spPr>
        <p:txBody>
          <a:bodyPr wrap="square" rtlCol="0">
            <a:spAutoFit/>
          </a:bodyPr>
          <a:lstStyle/>
          <a:p>
            <a:r>
              <a:rPr lang="en-US" sz="2000" dirty="0"/>
              <a:t>s2</a:t>
            </a:r>
          </a:p>
        </p:txBody>
      </p:sp>
      <p:sp>
        <p:nvSpPr>
          <p:cNvPr id="21" name="文本框 20">
            <a:extLst>
              <a:ext uri="{FF2B5EF4-FFF2-40B4-BE49-F238E27FC236}">
                <a16:creationId xmlns:a16="http://schemas.microsoft.com/office/drawing/2014/main" id="{D44D5192-EB38-4D52-91B7-109C99DD03E0}"/>
              </a:ext>
            </a:extLst>
          </p:cNvPr>
          <p:cNvSpPr txBox="1"/>
          <p:nvPr/>
        </p:nvSpPr>
        <p:spPr>
          <a:xfrm>
            <a:off x="9092487" y="2984385"/>
            <a:ext cx="1282543" cy="400110"/>
          </a:xfrm>
          <a:prstGeom prst="rect">
            <a:avLst/>
          </a:prstGeom>
          <a:noFill/>
        </p:spPr>
        <p:txBody>
          <a:bodyPr wrap="square" rtlCol="0">
            <a:spAutoFit/>
          </a:bodyPr>
          <a:lstStyle/>
          <a:p>
            <a:r>
              <a:rPr lang="en-US" sz="2000" dirty="0"/>
              <a:t>s3</a:t>
            </a:r>
          </a:p>
        </p:txBody>
      </p:sp>
      <p:sp>
        <p:nvSpPr>
          <p:cNvPr id="22" name="文本框 21">
            <a:extLst>
              <a:ext uri="{FF2B5EF4-FFF2-40B4-BE49-F238E27FC236}">
                <a16:creationId xmlns:a16="http://schemas.microsoft.com/office/drawing/2014/main" id="{9400F95D-E49C-4A1E-9A15-C0FA90F78FF6}"/>
              </a:ext>
            </a:extLst>
          </p:cNvPr>
          <p:cNvSpPr txBox="1"/>
          <p:nvPr/>
        </p:nvSpPr>
        <p:spPr>
          <a:xfrm>
            <a:off x="9154695" y="3971575"/>
            <a:ext cx="1021074" cy="400110"/>
          </a:xfrm>
          <a:prstGeom prst="rect">
            <a:avLst/>
          </a:prstGeom>
          <a:noFill/>
        </p:spPr>
        <p:txBody>
          <a:bodyPr wrap="square" rtlCol="0">
            <a:spAutoFit/>
          </a:bodyPr>
          <a:lstStyle/>
          <a:p>
            <a:r>
              <a:rPr lang="en-US" sz="2000" dirty="0"/>
              <a:t>s5</a:t>
            </a:r>
          </a:p>
        </p:txBody>
      </p:sp>
      <p:sp>
        <p:nvSpPr>
          <p:cNvPr id="23" name="文本框 22">
            <a:extLst>
              <a:ext uri="{FF2B5EF4-FFF2-40B4-BE49-F238E27FC236}">
                <a16:creationId xmlns:a16="http://schemas.microsoft.com/office/drawing/2014/main" id="{EA6EB229-0623-4C96-BC94-1A42C86A005A}"/>
              </a:ext>
            </a:extLst>
          </p:cNvPr>
          <p:cNvSpPr txBox="1"/>
          <p:nvPr/>
        </p:nvSpPr>
        <p:spPr>
          <a:xfrm>
            <a:off x="9325893" y="4477697"/>
            <a:ext cx="1021074" cy="400110"/>
          </a:xfrm>
          <a:prstGeom prst="rect">
            <a:avLst/>
          </a:prstGeom>
          <a:noFill/>
        </p:spPr>
        <p:txBody>
          <a:bodyPr wrap="square" rtlCol="0">
            <a:spAutoFit/>
          </a:bodyPr>
          <a:lstStyle/>
          <a:p>
            <a:r>
              <a:rPr lang="en-US" sz="2000" dirty="0"/>
              <a:t>s6</a:t>
            </a:r>
          </a:p>
        </p:txBody>
      </p:sp>
      <p:sp>
        <p:nvSpPr>
          <p:cNvPr id="24" name="文本框 23">
            <a:extLst>
              <a:ext uri="{FF2B5EF4-FFF2-40B4-BE49-F238E27FC236}">
                <a16:creationId xmlns:a16="http://schemas.microsoft.com/office/drawing/2014/main" id="{9E9B4BF2-01EC-4252-9F88-38DB2294721D}"/>
              </a:ext>
            </a:extLst>
          </p:cNvPr>
          <p:cNvSpPr txBox="1"/>
          <p:nvPr/>
        </p:nvSpPr>
        <p:spPr>
          <a:xfrm>
            <a:off x="9036954" y="3417299"/>
            <a:ext cx="1152763" cy="400110"/>
          </a:xfrm>
          <a:prstGeom prst="rect">
            <a:avLst/>
          </a:prstGeom>
          <a:noFill/>
        </p:spPr>
        <p:txBody>
          <a:bodyPr wrap="square" rtlCol="0">
            <a:spAutoFit/>
          </a:bodyPr>
          <a:lstStyle/>
          <a:p>
            <a:r>
              <a:rPr lang="en-US" sz="2000" dirty="0"/>
              <a:t>s4</a:t>
            </a:r>
          </a:p>
        </p:txBody>
      </p:sp>
      <p:sp>
        <p:nvSpPr>
          <p:cNvPr id="25" name="灯片编号占位符 24">
            <a:extLst>
              <a:ext uri="{FF2B5EF4-FFF2-40B4-BE49-F238E27FC236}">
                <a16:creationId xmlns:a16="http://schemas.microsoft.com/office/drawing/2014/main" id="{E4739290-3A96-4033-984F-25E24C96CE75}"/>
              </a:ext>
            </a:extLst>
          </p:cNvPr>
          <p:cNvSpPr>
            <a:spLocks noGrp="1"/>
          </p:cNvSpPr>
          <p:nvPr>
            <p:ph type="sldNum" sz="quarter" idx="12"/>
          </p:nvPr>
        </p:nvSpPr>
        <p:spPr/>
        <p:txBody>
          <a:bodyPr/>
          <a:lstStyle/>
          <a:p>
            <a:fld id="{E28968F2-E780-458E-BEC0-AED72E8C9DF0}" type="slidenum">
              <a:rPr lang="en-US" smtClean="0"/>
              <a:pPr/>
              <a:t>6</a:t>
            </a:fld>
            <a:r>
              <a:rPr lang="en-US"/>
              <a:t>/17</a:t>
            </a:r>
            <a:endParaRPr lang="en-US" dirty="0"/>
          </a:p>
        </p:txBody>
      </p:sp>
    </p:spTree>
    <p:extLst>
      <p:ext uri="{BB962C8B-B14F-4D97-AF65-F5344CB8AC3E}">
        <p14:creationId xmlns:p14="http://schemas.microsoft.com/office/powerpoint/2010/main" val="137302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3"/>
                                        </p:tgtEl>
                                      </p:cBhvr>
                                    </p:animEffect>
                                    <p:set>
                                      <p:cBhvr>
                                        <p:cTn id="7" dur="1" fill="hold">
                                          <p:stCondLst>
                                            <p:cond delay="499"/>
                                          </p:stCondLst>
                                        </p:cTn>
                                        <p:tgtEl>
                                          <p:spTgt spid="13"/>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16"/>
                                        </p:tgtEl>
                                      </p:cBhvr>
                                    </p:animEffect>
                                    <p:set>
                                      <p:cBhvr>
                                        <p:cTn id="10" dur="1" fill="hold">
                                          <p:stCondLst>
                                            <p:cond delay="499"/>
                                          </p:stCondLst>
                                        </p:cTn>
                                        <p:tgtEl>
                                          <p:spTgt spid="1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17"/>
                                        </p:tgtEl>
                                      </p:cBhvr>
                                    </p:animEffect>
                                    <p:set>
                                      <p:cBhvr>
                                        <p:cTn id="13" dur="1" fill="hold">
                                          <p:stCondLst>
                                            <p:cond delay="499"/>
                                          </p:stCondLst>
                                        </p:cTn>
                                        <p:tgtEl>
                                          <p:spTgt spid="17"/>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18"/>
                                        </p:tgtEl>
                                      </p:cBhvr>
                                    </p:animEffect>
                                    <p:set>
                                      <p:cBhvr>
                                        <p:cTn id="16" dur="1" fill="hold">
                                          <p:stCondLst>
                                            <p:cond delay="499"/>
                                          </p:stCondLst>
                                        </p:cTn>
                                        <p:tgtEl>
                                          <p:spTgt spid="18"/>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500"/>
                                        <p:tgtEl>
                                          <p:spTgt spid="19"/>
                                        </p:tgtEl>
                                      </p:cBhvr>
                                    </p:animEffect>
                                    <p:set>
                                      <p:cBhvr>
                                        <p:cTn id="19" dur="1" fill="hold">
                                          <p:stCondLst>
                                            <p:cond delay="499"/>
                                          </p:stCondLst>
                                        </p:cTn>
                                        <p:tgtEl>
                                          <p:spTgt spid="19"/>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500"/>
                                        <p:tgtEl>
                                          <p:spTgt spid="20"/>
                                        </p:tgtEl>
                                      </p:cBhvr>
                                    </p:animEffect>
                                    <p:set>
                                      <p:cBhvr>
                                        <p:cTn id="22" dur="1" fill="hold">
                                          <p:stCondLst>
                                            <p:cond delay="499"/>
                                          </p:stCondLst>
                                        </p:cTn>
                                        <p:tgtEl>
                                          <p:spTgt spid="20"/>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500"/>
                                        <p:tgtEl>
                                          <p:spTgt spid="24"/>
                                        </p:tgtEl>
                                      </p:cBhvr>
                                    </p:animEffect>
                                    <p:set>
                                      <p:cBhvr>
                                        <p:cTn id="25" dur="1" fill="hold">
                                          <p:stCondLst>
                                            <p:cond delay="499"/>
                                          </p:stCondLst>
                                        </p:cTn>
                                        <p:tgtEl>
                                          <p:spTgt spid="2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500"/>
                                        <p:tgtEl>
                                          <p:spTgt spid="22"/>
                                        </p:tgtEl>
                                      </p:cBhvr>
                                    </p:animEffect>
                                    <p:set>
                                      <p:cBhvr>
                                        <p:cTn id="28" dur="1" fill="hold">
                                          <p:stCondLst>
                                            <p:cond delay="499"/>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P spid="22" grpId="0"/>
      <p:bldP spid="2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120B5BD-C049-435B-AD98-47A47024472B}"/>
              </a:ext>
            </a:extLst>
          </p:cNvPr>
          <p:cNvSpPr>
            <a:spLocks noGrp="1"/>
          </p:cNvSpPr>
          <p:nvPr>
            <p:ph type="title"/>
          </p:nvPr>
        </p:nvSpPr>
        <p:spPr/>
        <p:txBody>
          <a:bodyPr>
            <a:normAutofit/>
          </a:bodyPr>
          <a:lstStyle/>
          <a:p>
            <a:r>
              <a:rPr lang="en-US" dirty="0" err="1"/>
              <a:t>FusionEye</a:t>
            </a:r>
            <a:r>
              <a:rPr lang="en-US" dirty="0"/>
              <a:t> edge scores</a:t>
            </a:r>
          </a:p>
        </p:txBody>
      </p:sp>
      <mc:AlternateContent xmlns:mc="http://schemas.openxmlformats.org/markup-compatibility/2006" xmlns:a14="http://schemas.microsoft.com/office/drawing/2010/main">
        <mc:Choice Requires="a14">
          <p:sp>
            <p:nvSpPr>
              <p:cNvPr id="3" name="内容占位符 2">
                <a:extLst>
                  <a:ext uri="{FF2B5EF4-FFF2-40B4-BE49-F238E27FC236}">
                    <a16:creationId xmlns:a16="http://schemas.microsoft.com/office/drawing/2014/main" id="{33C2412A-5D70-4626-9DAE-1D37AA21C953}"/>
                  </a:ext>
                </a:extLst>
              </p:cNvPr>
              <p:cNvSpPr>
                <a:spLocks noGrp="1"/>
              </p:cNvSpPr>
              <p:nvPr>
                <p:ph idx="1"/>
              </p:nvPr>
            </p:nvSpPr>
            <p:spPr>
              <a:xfrm>
                <a:off x="838198" y="1601406"/>
                <a:ext cx="9103243" cy="4575557"/>
              </a:xfrm>
            </p:spPr>
            <p:txBody>
              <a:bodyPr>
                <a:normAutofit lnSpcReduction="10000"/>
              </a:bodyPr>
              <a:lstStyle/>
              <a:p>
                <a:r>
                  <a:rPr lang="en-US" dirty="0"/>
                  <a:t>Suppose car </a:t>
                </a:r>
                <a:r>
                  <a:rPr lang="en-US" i="1" dirty="0"/>
                  <a:t>A</a:t>
                </a:r>
                <a:r>
                  <a:rPr lang="en-US" dirty="0"/>
                  <a:t> detects vehicle </a:t>
                </a:r>
                <a:r>
                  <a:rPr lang="en-US" i="1" dirty="0"/>
                  <a:t>u</a:t>
                </a:r>
                <a:r>
                  <a:rPr lang="en-US" dirty="0"/>
                  <a:t>, car </a:t>
                </a:r>
                <a:r>
                  <a:rPr lang="en-US" i="1" dirty="0"/>
                  <a:t>B</a:t>
                </a:r>
                <a:r>
                  <a:rPr lang="en-US" dirty="0"/>
                  <a:t> detects vehicle </a:t>
                </a:r>
                <a:r>
                  <a:rPr lang="en-US" i="1" dirty="0"/>
                  <a:t>v</a:t>
                </a:r>
              </a:p>
              <a:p>
                <a:r>
                  <a:rPr lang="en-US" dirty="0"/>
                  <a:t>Scores to describe {</a:t>
                </a:r>
                <a:r>
                  <a:rPr lang="en-US" i="1" dirty="0"/>
                  <a:t>u, v</a:t>
                </a:r>
                <a:r>
                  <a:rPr lang="en-US" dirty="0"/>
                  <a:t>}’s</a:t>
                </a:r>
                <a:r>
                  <a:rPr lang="en-US" i="1" dirty="0"/>
                  <a:t> </a:t>
                </a:r>
                <a:r>
                  <a:rPr lang="en-US" dirty="0"/>
                  <a:t>dissimilarity</a:t>
                </a:r>
              </a:p>
              <a:p>
                <a:pPr lvl="1"/>
                <a:r>
                  <a:rPr lang="en-US" b="1" dirty="0"/>
                  <a:t>Spatial score</a:t>
                </a:r>
                <a:r>
                  <a:rPr lang="en-US" dirty="0"/>
                  <a:t>:	</a:t>
                </a:r>
                <a14:m>
                  <m:oMath xmlns:m="http://schemas.openxmlformats.org/officeDocument/2006/math">
                    <m:sSub>
                      <m:sSubPr>
                        <m:ctrlPr>
                          <a:rPr lang="en-US" i="1" smtClean="0">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𝑠</m:t>
                        </m:r>
                      </m:e>
                      <m:sub>
                        <m:r>
                          <a:rPr lang="en-US" i="1">
                            <a:solidFill>
                              <a:srgbClr val="002060"/>
                            </a:solidFill>
                            <a:latin typeface="Cambria Math" panose="02040503050406030204" pitchFamily="18" charset="0"/>
                          </a:rPr>
                          <m:t>𝑑𝑖𝑠𝑡</m:t>
                        </m:r>
                      </m:sub>
                    </m:sSub>
                    <m:r>
                      <a:rPr lang="en-US" i="1">
                        <a:solidFill>
                          <a:srgbClr val="002060"/>
                        </a:solidFill>
                        <a:latin typeface="Cambria Math" panose="02040503050406030204" pitchFamily="18" charset="0"/>
                      </a:rPr>
                      <m:t> =</m:t>
                    </m:r>
                    <m:r>
                      <a:rPr lang="en-US">
                        <a:solidFill>
                          <a:srgbClr val="002060"/>
                        </a:solidFill>
                        <a:latin typeface="Cambria Math" panose="02040503050406030204" pitchFamily="18" charset="0"/>
                      </a:rPr>
                      <m:t> </m:t>
                    </m:r>
                    <m:d>
                      <m:dPr>
                        <m:begChr m:val="|"/>
                        <m:endChr m:val="|"/>
                        <m:ctrlPr>
                          <a:rPr lang="en-US" i="1">
                            <a:solidFill>
                              <a:srgbClr val="002060"/>
                            </a:solidFill>
                            <a:latin typeface="Cambria Math" panose="02040503050406030204" pitchFamily="18" charset="0"/>
                          </a:rPr>
                        </m:ctrlPr>
                      </m:dPr>
                      <m:e>
                        <m:d>
                          <m:dPr>
                            <m:begChr m:val="|"/>
                            <m:endChr m:val="|"/>
                            <m:ctrlPr>
                              <a:rPr lang="en-US" i="1">
                                <a:solidFill>
                                  <a:srgbClr val="002060"/>
                                </a:solidFill>
                                <a:latin typeface="Cambria Math" panose="02040503050406030204" pitchFamily="18" charset="0"/>
                              </a:rPr>
                            </m:ctrlPr>
                          </m:dPr>
                          <m:e>
                            <m:r>
                              <a:rPr lang="en-US" b="0" i="1" smtClean="0">
                                <a:solidFill>
                                  <a:srgbClr val="002060"/>
                                </a:solidFill>
                                <a:latin typeface="Cambria Math" panose="02040503050406030204" pitchFamily="18" charset="0"/>
                              </a:rPr>
                              <m:t>𝑑</m:t>
                            </m:r>
                            <m:r>
                              <a:rPr lang="en-US" i="1">
                                <a:solidFill>
                                  <a:srgbClr val="002060"/>
                                </a:solidFill>
                                <a:latin typeface="Cambria Math" panose="02040503050406030204" pitchFamily="18" charset="0"/>
                              </a:rPr>
                              <m:t>𝑒𝑝𝑡</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h</m:t>
                                </m:r>
                              </m:e>
                              <m:sub>
                                <m:r>
                                  <a:rPr lang="en-US" i="1">
                                    <a:solidFill>
                                      <a:srgbClr val="002060"/>
                                    </a:solidFill>
                                    <a:latin typeface="Cambria Math" panose="02040503050406030204" pitchFamily="18" charset="0"/>
                                  </a:rPr>
                                  <m:t>𝑢</m:t>
                                </m:r>
                              </m:sub>
                            </m:sSub>
                            <m:r>
                              <a:rPr lang="en-US" i="1">
                                <a:solidFill>
                                  <a:srgbClr val="002060"/>
                                </a:solidFill>
                                <a:latin typeface="Cambria Math" panose="02040503050406030204" pitchFamily="18" charset="0"/>
                              </a:rPr>
                              <m:t>−</m:t>
                            </m:r>
                            <m:r>
                              <a:rPr lang="en-US" b="0" i="1" smtClean="0">
                                <a:solidFill>
                                  <a:srgbClr val="002060"/>
                                </a:solidFill>
                                <a:latin typeface="Cambria Math" panose="02040503050406030204" pitchFamily="18" charset="0"/>
                              </a:rPr>
                              <m:t>𝑑</m:t>
                            </m:r>
                            <m:r>
                              <a:rPr lang="en-US" i="1">
                                <a:solidFill>
                                  <a:srgbClr val="002060"/>
                                </a:solidFill>
                                <a:latin typeface="Cambria Math" panose="02040503050406030204" pitchFamily="18" charset="0"/>
                              </a:rPr>
                              <m:t>𝑒𝑝𝑡</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h</m:t>
                                </m:r>
                              </m:e>
                              <m:sub>
                                <m:r>
                                  <a:rPr lang="en-US" i="1">
                                    <a:solidFill>
                                      <a:srgbClr val="002060"/>
                                    </a:solidFill>
                                    <a:latin typeface="Cambria Math" panose="02040503050406030204" pitchFamily="18" charset="0"/>
                                  </a:rPr>
                                  <m:t>𝑣</m:t>
                                </m:r>
                              </m:sub>
                            </m:sSub>
                          </m:e>
                        </m:d>
                        <m:r>
                          <a:rPr lang="en-US">
                            <a:solidFill>
                              <a:srgbClr val="002060"/>
                            </a:solidFill>
                            <a:latin typeface="Cambria Math" panose="02040503050406030204" pitchFamily="18" charset="0"/>
                          </a:rPr>
                          <m:t>−</m:t>
                        </m:r>
                        <m:sSub>
                          <m:sSubPr>
                            <m:ctrlPr>
                              <a:rPr lang="en-US" i="1">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𝐷</m:t>
                            </m:r>
                          </m:e>
                          <m:sub>
                            <m:r>
                              <a:rPr lang="en-US" b="0" i="1" smtClean="0">
                                <a:solidFill>
                                  <a:srgbClr val="002060"/>
                                </a:solidFill>
                                <a:latin typeface="Cambria Math" panose="02040503050406030204" pitchFamily="18" charset="0"/>
                              </a:rPr>
                              <m:t>𝐺𝑃𝑆</m:t>
                            </m:r>
                          </m:sub>
                        </m:sSub>
                        <m:r>
                          <a:rPr lang="en-US" i="1">
                            <a:solidFill>
                              <a:srgbClr val="002060"/>
                            </a:solidFill>
                            <a:latin typeface="Cambria Math" panose="02040503050406030204" pitchFamily="18" charset="0"/>
                          </a:rPr>
                          <m:t> </m:t>
                        </m:r>
                      </m:e>
                    </m:d>
                  </m:oMath>
                </a14:m>
                <a:endParaRPr lang="en-US" i="1" dirty="0">
                  <a:latin typeface="Cambria Math" panose="02040503050406030204" pitchFamily="18" charset="0"/>
                </a:endParaRPr>
              </a:p>
              <a:p>
                <a:pPr marL="457200" lvl="1" indent="0">
                  <a:buNone/>
                </a:pPr>
                <a:r>
                  <a:rPr lang="en-US" dirty="0"/>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𝐷</m:t>
                        </m:r>
                      </m:e>
                      <m:sub>
                        <m:r>
                          <a:rPr lang="en-US" i="1">
                            <a:latin typeface="Cambria Math" panose="02040503050406030204" pitchFamily="18" charset="0"/>
                          </a:rPr>
                          <m:t>𝐴𝐵</m:t>
                        </m:r>
                      </m:sub>
                    </m:sSub>
                  </m:oMath>
                </a14:m>
                <a:r>
                  <a:rPr lang="en-US" dirty="0"/>
                  <a:t>: the </a:t>
                </a:r>
                <a:r>
                  <a:rPr lang="en-US" dirty="0" err="1"/>
                  <a:t>longitunal</a:t>
                </a:r>
                <a:r>
                  <a:rPr lang="en-US" dirty="0"/>
                  <a:t> distance between Car A and Car B</a:t>
                </a:r>
              </a:p>
              <a:p>
                <a:pPr lvl="1"/>
                <a:endParaRPr lang="en-US" dirty="0"/>
              </a:p>
              <a:p>
                <a:pPr lvl="1"/>
                <a:r>
                  <a:rPr lang="en-US" b="1" dirty="0"/>
                  <a:t>Color score</a:t>
                </a:r>
                <a:r>
                  <a:rPr lang="en-US" dirty="0"/>
                  <a:t>: 	</a:t>
                </a:r>
                <a14:m>
                  <m:oMath xmlns:m="http://schemas.openxmlformats.org/officeDocument/2006/math">
                    <m:sSub>
                      <m:sSubPr>
                        <m:ctrlPr>
                          <a:rPr lang="en-US" i="1" smtClean="0">
                            <a:solidFill>
                              <a:srgbClr val="002060"/>
                            </a:solidFill>
                            <a:latin typeface="Cambria Math" panose="02040503050406030204" pitchFamily="18" charset="0"/>
                          </a:rPr>
                        </m:ctrlPr>
                      </m:sSubPr>
                      <m:e>
                        <m:r>
                          <a:rPr lang="en-US" i="1">
                            <a:solidFill>
                              <a:srgbClr val="002060"/>
                            </a:solidFill>
                            <a:latin typeface="Cambria Math" panose="02040503050406030204" pitchFamily="18" charset="0"/>
                          </a:rPr>
                          <m:t>𝑠</m:t>
                        </m:r>
                      </m:e>
                      <m:sub>
                        <m:r>
                          <a:rPr lang="en-US" b="0" i="1" smtClean="0">
                            <a:solidFill>
                              <a:srgbClr val="002060"/>
                            </a:solidFill>
                            <a:latin typeface="Cambria Math" panose="02040503050406030204" pitchFamily="18" charset="0"/>
                          </a:rPr>
                          <m:t>𝑐𝑜𝑙𝑜𝑟</m:t>
                        </m:r>
                      </m:sub>
                    </m:sSub>
                    <m:r>
                      <a:rPr lang="en-US" i="1">
                        <a:solidFill>
                          <a:srgbClr val="002060"/>
                        </a:solidFill>
                        <a:latin typeface="Cambria Math" panose="02040503050406030204" pitchFamily="18" charset="0"/>
                      </a:rPr>
                      <m:t> =</m:t>
                    </m:r>
                    <m:d>
                      <m:dPr>
                        <m:begChr m:val="‖"/>
                        <m:endChr m:val="‖"/>
                        <m:ctrlPr>
                          <a:rPr lang="en-US" i="1" dirty="0">
                            <a:solidFill>
                              <a:srgbClr val="002060"/>
                            </a:solidFill>
                            <a:latin typeface="Cambria Math" panose="02040503050406030204" pitchFamily="18" charset="0"/>
                          </a:rPr>
                        </m:ctrlPr>
                      </m:dPr>
                      <m:e>
                        <m:f>
                          <m:fPr>
                            <m:ctrlPr>
                              <a:rPr lang="en-US" i="1">
                                <a:solidFill>
                                  <a:srgbClr val="002060"/>
                                </a:solidFill>
                                <a:latin typeface="Cambria Math" panose="02040503050406030204" pitchFamily="18" charset="0"/>
                              </a:rPr>
                            </m:ctrlPr>
                          </m:fPr>
                          <m:num>
                            <m:sSub>
                              <m:sSubPr>
                                <m:ctrlPr>
                                  <a:rPr lang="en-US" b="1" i="1">
                                    <a:solidFill>
                                      <a:srgbClr val="002060"/>
                                    </a:solidFill>
                                    <a:latin typeface="Cambria Math" panose="02040503050406030204" pitchFamily="18" charset="0"/>
                                  </a:rPr>
                                </m:ctrlPr>
                              </m:sSubPr>
                              <m:e>
                                <m:r>
                                  <a:rPr lang="en-US" b="1" i="1">
                                    <a:solidFill>
                                      <a:srgbClr val="002060"/>
                                    </a:solidFill>
                                    <a:latin typeface="Cambria Math" panose="02040503050406030204" pitchFamily="18" charset="0"/>
                                  </a:rPr>
                                  <m:t>𝑯</m:t>
                                </m:r>
                              </m:e>
                              <m:sub>
                                <m:r>
                                  <a:rPr lang="en-US" b="1" i="1">
                                    <a:solidFill>
                                      <a:srgbClr val="002060"/>
                                    </a:solidFill>
                                    <a:latin typeface="Cambria Math" panose="02040503050406030204" pitchFamily="18" charset="0"/>
                                  </a:rPr>
                                  <m:t>𝒖</m:t>
                                </m:r>
                              </m:sub>
                            </m:sSub>
                          </m:num>
                          <m:den>
                            <m:d>
                              <m:dPr>
                                <m:begChr m:val="‖"/>
                                <m:endChr m:val="‖"/>
                                <m:ctrlPr>
                                  <a:rPr lang="en-US" i="1" dirty="0">
                                    <a:solidFill>
                                      <a:srgbClr val="002060"/>
                                    </a:solidFill>
                                    <a:latin typeface="Cambria Math" panose="02040503050406030204" pitchFamily="18" charset="0"/>
                                  </a:rPr>
                                </m:ctrlPr>
                              </m:dPr>
                              <m:e>
                                <m:sSub>
                                  <m:sSubPr>
                                    <m:ctrlPr>
                                      <a:rPr lang="en-US" b="1" i="1" dirty="0" smtClean="0">
                                        <a:solidFill>
                                          <a:srgbClr val="002060"/>
                                        </a:solidFill>
                                        <a:latin typeface="Cambria Math" panose="02040503050406030204" pitchFamily="18" charset="0"/>
                                      </a:rPr>
                                    </m:ctrlPr>
                                  </m:sSubPr>
                                  <m:e>
                                    <m:r>
                                      <a:rPr lang="en-US" b="1" i="1" dirty="0" smtClean="0">
                                        <a:solidFill>
                                          <a:srgbClr val="002060"/>
                                        </a:solidFill>
                                        <a:latin typeface="Cambria Math" panose="02040503050406030204" pitchFamily="18" charset="0"/>
                                      </a:rPr>
                                      <m:t>𝑯</m:t>
                                    </m:r>
                                  </m:e>
                                  <m:sub>
                                    <m:r>
                                      <a:rPr lang="en-US" b="1" i="1" dirty="0" smtClean="0">
                                        <a:solidFill>
                                          <a:srgbClr val="002060"/>
                                        </a:solidFill>
                                        <a:latin typeface="Cambria Math" panose="02040503050406030204" pitchFamily="18" charset="0"/>
                                      </a:rPr>
                                      <m:t>𝒖</m:t>
                                    </m:r>
                                  </m:sub>
                                </m:sSub>
                              </m:e>
                            </m:d>
                          </m:den>
                        </m:f>
                        <m:r>
                          <a:rPr lang="en-US" b="0" i="1">
                            <a:solidFill>
                              <a:srgbClr val="002060"/>
                            </a:solidFill>
                            <a:latin typeface="Cambria Math" panose="02040503050406030204" pitchFamily="18" charset="0"/>
                          </a:rPr>
                          <m:t> −</m:t>
                        </m:r>
                        <m:f>
                          <m:fPr>
                            <m:ctrlPr>
                              <a:rPr lang="en-US" i="1">
                                <a:solidFill>
                                  <a:srgbClr val="002060"/>
                                </a:solidFill>
                                <a:latin typeface="Cambria Math" panose="02040503050406030204" pitchFamily="18" charset="0"/>
                              </a:rPr>
                            </m:ctrlPr>
                          </m:fPr>
                          <m:num>
                            <m:sSub>
                              <m:sSubPr>
                                <m:ctrlPr>
                                  <a:rPr lang="en-US" b="1" i="1">
                                    <a:solidFill>
                                      <a:srgbClr val="002060"/>
                                    </a:solidFill>
                                    <a:latin typeface="Cambria Math" panose="02040503050406030204" pitchFamily="18" charset="0"/>
                                  </a:rPr>
                                </m:ctrlPr>
                              </m:sSubPr>
                              <m:e>
                                <m:r>
                                  <a:rPr lang="en-US" b="1" i="1">
                                    <a:solidFill>
                                      <a:srgbClr val="002060"/>
                                    </a:solidFill>
                                    <a:latin typeface="Cambria Math" panose="02040503050406030204" pitchFamily="18" charset="0"/>
                                  </a:rPr>
                                  <m:t>𝑯</m:t>
                                </m:r>
                              </m:e>
                              <m:sub>
                                <m:r>
                                  <a:rPr lang="en-US" b="1" i="1">
                                    <a:solidFill>
                                      <a:srgbClr val="002060"/>
                                    </a:solidFill>
                                    <a:latin typeface="Cambria Math" panose="02040503050406030204" pitchFamily="18" charset="0"/>
                                  </a:rPr>
                                  <m:t>𝒗</m:t>
                                </m:r>
                              </m:sub>
                            </m:sSub>
                          </m:num>
                          <m:den>
                            <m:d>
                              <m:dPr>
                                <m:begChr m:val="‖"/>
                                <m:endChr m:val="‖"/>
                                <m:ctrlPr>
                                  <a:rPr lang="en-US" i="1" dirty="0">
                                    <a:solidFill>
                                      <a:srgbClr val="002060"/>
                                    </a:solidFill>
                                    <a:latin typeface="Cambria Math" panose="02040503050406030204" pitchFamily="18" charset="0"/>
                                  </a:rPr>
                                </m:ctrlPr>
                              </m:dPr>
                              <m:e>
                                <m:sSub>
                                  <m:sSubPr>
                                    <m:ctrlPr>
                                      <a:rPr lang="en-US" b="1" i="1" dirty="0" smtClean="0">
                                        <a:solidFill>
                                          <a:srgbClr val="002060"/>
                                        </a:solidFill>
                                        <a:latin typeface="Cambria Math" panose="02040503050406030204" pitchFamily="18" charset="0"/>
                                      </a:rPr>
                                    </m:ctrlPr>
                                  </m:sSubPr>
                                  <m:e>
                                    <m:r>
                                      <a:rPr lang="en-US" b="1" i="1" dirty="0" smtClean="0">
                                        <a:solidFill>
                                          <a:srgbClr val="002060"/>
                                        </a:solidFill>
                                        <a:latin typeface="Cambria Math" panose="02040503050406030204" pitchFamily="18" charset="0"/>
                                      </a:rPr>
                                      <m:t>𝑯</m:t>
                                    </m:r>
                                  </m:e>
                                  <m:sub>
                                    <m:r>
                                      <a:rPr lang="en-US" b="1" i="1" dirty="0" smtClean="0">
                                        <a:solidFill>
                                          <a:srgbClr val="002060"/>
                                        </a:solidFill>
                                        <a:latin typeface="Cambria Math" panose="02040503050406030204" pitchFamily="18" charset="0"/>
                                      </a:rPr>
                                      <m:t>𝒗</m:t>
                                    </m:r>
                                  </m:sub>
                                </m:sSub>
                              </m:e>
                            </m:d>
                          </m:den>
                        </m:f>
                      </m:e>
                    </m:d>
                  </m:oMath>
                </a14:m>
                <a:endParaRPr lang="en-US" i="1" dirty="0">
                  <a:latin typeface="Cambria Math" panose="02040503050406030204" pitchFamily="18" charset="0"/>
                </a:endParaRPr>
              </a:p>
              <a:p>
                <a:pPr marL="457200" lvl="1" indent="0">
                  <a:buNone/>
                </a:pPr>
                <a:r>
                  <a:rPr lang="en-US" b="1" dirty="0"/>
                  <a:t>    </a:t>
                </a:r>
                <a14:m>
                  <m:oMath xmlns:m="http://schemas.openxmlformats.org/officeDocument/2006/math">
                    <m:sSub>
                      <m:sSubPr>
                        <m:ctrlPr>
                          <a:rPr lang="en-US" b="1" i="1">
                            <a:latin typeface="Cambria Math" panose="02040503050406030204" pitchFamily="18" charset="0"/>
                          </a:rPr>
                        </m:ctrlPr>
                      </m:sSubPr>
                      <m:e>
                        <m:r>
                          <a:rPr lang="en-US" b="1" i="1">
                            <a:latin typeface="Cambria Math" panose="02040503050406030204" pitchFamily="18" charset="0"/>
                          </a:rPr>
                          <m:t>𝑯</m:t>
                        </m:r>
                      </m:e>
                      <m:sub>
                        <m:r>
                          <a:rPr lang="en-US" b="1" i="1">
                            <a:latin typeface="Cambria Math" panose="02040503050406030204" pitchFamily="18" charset="0"/>
                          </a:rPr>
                          <m:t>𝒖</m:t>
                        </m:r>
                      </m:sub>
                    </m:sSub>
                  </m:oMath>
                </a14:m>
                <a:r>
                  <a:rPr lang="en-US" dirty="0"/>
                  <a:t>: color histogram (24x1)</a:t>
                </a:r>
              </a:p>
              <a:p>
                <a:pPr marL="457200" lvl="1" indent="0">
                  <a:buNone/>
                </a:pPr>
                <a:endParaRPr lang="en-US" dirty="0"/>
              </a:p>
              <a:p>
                <a:pPr lvl="1"/>
                <a:r>
                  <a:rPr lang="en-US" b="1" dirty="0" err="1"/>
                  <a:t>Keypoint</a:t>
                </a:r>
                <a:r>
                  <a:rPr lang="en-US" b="1" dirty="0"/>
                  <a:t> score</a:t>
                </a:r>
                <a:r>
                  <a:rPr lang="en-US" dirty="0"/>
                  <a:t>: 	</a:t>
                </a:r>
                <a14:m>
                  <m:oMath xmlns:m="http://schemas.openxmlformats.org/officeDocument/2006/math">
                    <m:sSub>
                      <m:sSubPr>
                        <m:ctrlPr>
                          <a:rPr lang="en-US" b="0" i="1" smtClean="0">
                            <a:solidFill>
                              <a:srgbClr val="002060"/>
                            </a:solidFill>
                            <a:latin typeface="Cambria Math" panose="02040503050406030204" pitchFamily="18" charset="0"/>
                          </a:rPr>
                        </m:ctrlPr>
                      </m:sSubPr>
                      <m:e>
                        <m:r>
                          <a:rPr lang="en-US" b="0" i="1" smtClean="0">
                            <a:solidFill>
                              <a:srgbClr val="002060"/>
                            </a:solidFill>
                            <a:latin typeface="Cambria Math" panose="02040503050406030204" pitchFamily="18" charset="0"/>
                          </a:rPr>
                          <m:t>𝑠</m:t>
                        </m:r>
                      </m:e>
                      <m:sub>
                        <m:r>
                          <a:rPr lang="en-US" b="0" i="1" smtClean="0">
                            <a:solidFill>
                              <a:srgbClr val="002060"/>
                            </a:solidFill>
                            <a:latin typeface="Cambria Math" panose="02040503050406030204" pitchFamily="18" charset="0"/>
                          </a:rPr>
                          <m:t>𝑑𝑒𝑠𝑐</m:t>
                        </m:r>
                      </m:sub>
                    </m:sSub>
                    <m:r>
                      <a:rPr lang="en-US" b="0" i="1" smtClean="0">
                        <a:solidFill>
                          <a:srgbClr val="002060"/>
                        </a:solidFill>
                        <a:latin typeface="Cambria Math" panose="02040503050406030204" pitchFamily="18" charset="0"/>
                      </a:rPr>
                      <m:t>=</m:t>
                    </m:r>
                    <m:f>
                      <m:fPr>
                        <m:ctrlPr>
                          <a:rPr lang="en-US" b="0" i="1" smtClean="0">
                            <a:solidFill>
                              <a:srgbClr val="002060"/>
                            </a:solidFill>
                            <a:latin typeface="Cambria Math" panose="02040503050406030204" pitchFamily="18" charset="0"/>
                          </a:rPr>
                        </m:ctrlPr>
                      </m:fPr>
                      <m:num>
                        <m:sSubSup>
                          <m:sSubSupPr>
                            <m:ctrlPr>
                              <a:rPr lang="en-US" b="0" i="1" smtClean="0">
                                <a:solidFill>
                                  <a:srgbClr val="002060"/>
                                </a:solidFill>
                                <a:latin typeface="Cambria Math" panose="02040503050406030204" pitchFamily="18" charset="0"/>
                              </a:rPr>
                            </m:ctrlPr>
                          </m:sSubSupPr>
                          <m:e>
                            <m:r>
                              <m:rPr>
                                <m:sty m:val="p"/>
                              </m:rPr>
                              <a:rPr lang="en-US" b="0" i="0" smtClean="0">
                                <a:solidFill>
                                  <a:srgbClr val="002060"/>
                                </a:solidFill>
                                <a:latin typeface="Cambria Math" panose="02040503050406030204" pitchFamily="18" charset="0"/>
                              </a:rPr>
                              <m:t>Σ</m:t>
                            </m:r>
                          </m:e>
                          <m:sub>
                            <m:r>
                              <a:rPr lang="en-US" b="0" i="1" smtClean="0">
                                <a:solidFill>
                                  <a:srgbClr val="002060"/>
                                </a:solidFill>
                                <a:latin typeface="Cambria Math" panose="02040503050406030204" pitchFamily="18" charset="0"/>
                              </a:rPr>
                              <m:t>𝑖</m:t>
                            </m:r>
                          </m:sub>
                          <m:sup>
                            <m:r>
                              <a:rPr lang="en-US" b="0" i="1" smtClean="0">
                                <a:solidFill>
                                  <a:srgbClr val="002060"/>
                                </a:solidFill>
                                <a:latin typeface="Cambria Math" panose="02040503050406030204" pitchFamily="18" charset="0"/>
                              </a:rPr>
                              <m:t>𝑁</m:t>
                            </m:r>
                          </m:sup>
                        </m:sSubSup>
                        <m:d>
                          <m:dPr>
                            <m:begChr m:val="‖"/>
                            <m:endChr m:val="‖"/>
                            <m:ctrlPr>
                              <a:rPr lang="en-US" i="1" dirty="0">
                                <a:solidFill>
                                  <a:srgbClr val="002060"/>
                                </a:solidFill>
                                <a:latin typeface="Cambria Math" panose="02040503050406030204" pitchFamily="18" charset="0"/>
                              </a:rPr>
                            </m:ctrlPr>
                          </m:dPr>
                          <m:e>
                            <m:r>
                              <a:rPr lang="en-US" b="1" i="1" dirty="0" smtClean="0">
                                <a:solidFill>
                                  <a:srgbClr val="002060"/>
                                </a:solidFill>
                                <a:latin typeface="Cambria Math" panose="02040503050406030204" pitchFamily="18" charset="0"/>
                              </a:rPr>
                              <m:t>𝒅𝒆𝒔𝒄</m:t>
                            </m:r>
                            <m:sSub>
                              <m:sSubPr>
                                <m:ctrlPr>
                                  <a:rPr lang="en-US" b="1" i="1" dirty="0" smtClean="0">
                                    <a:solidFill>
                                      <a:srgbClr val="002060"/>
                                    </a:solidFill>
                                    <a:latin typeface="Cambria Math" panose="02040503050406030204" pitchFamily="18" charset="0"/>
                                  </a:rPr>
                                </m:ctrlPr>
                              </m:sSubPr>
                              <m:e>
                                <m:d>
                                  <m:dPr>
                                    <m:begChr m:val="["/>
                                    <m:endChr m:val="]"/>
                                    <m:ctrlPr>
                                      <a:rPr lang="en-US" b="1" i="1" dirty="0" smtClean="0">
                                        <a:solidFill>
                                          <a:srgbClr val="002060"/>
                                        </a:solidFill>
                                        <a:latin typeface="Cambria Math" panose="02040503050406030204" pitchFamily="18" charset="0"/>
                                      </a:rPr>
                                    </m:ctrlPr>
                                  </m:dPr>
                                  <m:e>
                                    <m:r>
                                      <a:rPr lang="en-US" b="1" i="1" dirty="0" smtClean="0">
                                        <a:solidFill>
                                          <a:srgbClr val="002060"/>
                                        </a:solidFill>
                                        <a:latin typeface="Cambria Math" panose="02040503050406030204" pitchFamily="18" charset="0"/>
                                      </a:rPr>
                                      <m:t>𝒊</m:t>
                                    </m:r>
                                  </m:e>
                                </m:d>
                              </m:e>
                              <m:sub>
                                <m:r>
                                  <a:rPr lang="en-US" b="1" i="1" dirty="0" smtClean="0">
                                    <a:solidFill>
                                      <a:srgbClr val="002060"/>
                                    </a:solidFill>
                                    <a:latin typeface="Cambria Math" panose="02040503050406030204" pitchFamily="18" charset="0"/>
                                  </a:rPr>
                                  <m:t>𝒖</m:t>
                                </m:r>
                              </m:sub>
                            </m:sSub>
                            <m:r>
                              <a:rPr lang="en-US" b="0" i="1" dirty="0" smtClean="0">
                                <a:solidFill>
                                  <a:srgbClr val="002060"/>
                                </a:solidFill>
                                <a:latin typeface="Cambria Math" panose="02040503050406030204" pitchFamily="18" charset="0"/>
                              </a:rPr>
                              <m:t> −</m:t>
                            </m:r>
                            <m:r>
                              <a:rPr lang="en-US" b="1" i="1" dirty="0" smtClean="0">
                                <a:solidFill>
                                  <a:srgbClr val="002060"/>
                                </a:solidFill>
                                <a:latin typeface="Cambria Math" panose="02040503050406030204" pitchFamily="18" charset="0"/>
                              </a:rPr>
                              <m:t>𝒅𝒆𝒔𝒄</m:t>
                            </m:r>
                            <m:sSub>
                              <m:sSubPr>
                                <m:ctrlPr>
                                  <a:rPr lang="en-US" b="1" i="1" dirty="0" smtClean="0">
                                    <a:solidFill>
                                      <a:srgbClr val="002060"/>
                                    </a:solidFill>
                                    <a:latin typeface="Cambria Math" panose="02040503050406030204" pitchFamily="18" charset="0"/>
                                  </a:rPr>
                                </m:ctrlPr>
                              </m:sSubPr>
                              <m:e>
                                <m:d>
                                  <m:dPr>
                                    <m:begChr m:val="["/>
                                    <m:endChr m:val="]"/>
                                    <m:ctrlPr>
                                      <a:rPr lang="en-US" b="1" i="1" dirty="0" smtClean="0">
                                        <a:solidFill>
                                          <a:srgbClr val="002060"/>
                                        </a:solidFill>
                                        <a:latin typeface="Cambria Math" panose="02040503050406030204" pitchFamily="18" charset="0"/>
                                      </a:rPr>
                                    </m:ctrlPr>
                                  </m:dPr>
                                  <m:e>
                                    <m:r>
                                      <a:rPr lang="en-US" b="1" i="1" dirty="0" smtClean="0">
                                        <a:solidFill>
                                          <a:srgbClr val="002060"/>
                                        </a:solidFill>
                                        <a:latin typeface="Cambria Math" panose="02040503050406030204" pitchFamily="18" charset="0"/>
                                      </a:rPr>
                                      <m:t>𝒊</m:t>
                                    </m:r>
                                  </m:e>
                                </m:d>
                              </m:e>
                              <m:sub>
                                <m:r>
                                  <a:rPr lang="en-US" b="1" i="1" dirty="0" smtClean="0">
                                    <a:solidFill>
                                      <a:srgbClr val="002060"/>
                                    </a:solidFill>
                                    <a:latin typeface="Cambria Math" panose="02040503050406030204" pitchFamily="18" charset="0"/>
                                  </a:rPr>
                                  <m:t>𝒗</m:t>
                                </m:r>
                              </m:sub>
                            </m:sSub>
                          </m:e>
                        </m:d>
                      </m:num>
                      <m:den>
                        <m:r>
                          <a:rPr lang="en-US" b="0" i="1" smtClean="0">
                            <a:solidFill>
                              <a:srgbClr val="002060"/>
                            </a:solidFill>
                            <a:latin typeface="Cambria Math" panose="02040503050406030204" pitchFamily="18" charset="0"/>
                          </a:rPr>
                          <m:t>𝑁</m:t>
                        </m:r>
                      </m:den>
                    </m:f>
                  </m:oMath>
                </a14:m>
                <a:r>
                  <a:rPr lang="en-US" dirty="0"/>
                  <a:t> </a:t>
                </a:r>
              </a:p>
              <a:p>
                <a:pPr marL="457200" lvl="1" indent="0">
                  <a:buNone/>
                </a:pPr>
                <a:r>
                  <a:rPr lang="en-US" dirty="0"/>
                  <a:t>    </a:t>
                </a:r>
                <a14:m>
                  <m:oMath xmlns:m="http://schemas.openxmlformats.org/officeDocument/2006/math">
                    <m:r>
                      <a:rPr lang="en-US" b="1" i="1">
                        <a:latin typeface="Cambria Math" panose="02040503050406030204" pitchFamily="18" charset="0"/>
                      </a:rPr>
                      <m:t>𝒅𝒆𝒔𝒄</m:t>
                    </m:r>
                    <m:d>
                      <m:dPr>
                        <m:begChr m:val="["/>
                        <m:endChr m:val="]"/>
                        <m:ctrlPr>
                          <a:rPr lang="en-US" b="1" i="1" smtClean="0">
                            <a:latin typeface="Cambria Math" panose="02040503050406030204" pitchFamily="18" charset="0"/>
                          </a:rPr>
                        </m:ctrlPr>
                      </m:dPr>
                      <m:e>
                        <m:r>
                          <a:rPr lang="en-US" b="1" i="1" smtClean="0">
                            <a:latin typeface="Cambria Math" panose="02040503050406030204" pitchFamily="18" charset="0"/>
                          </a:rPr>
                          <m:t>𝒊</m:t>
                        </m:r>
                      </m:e>
                    </m:d>
                  </m:oMath>
                </a14:m>
                <a:r>
                  <a:rPr lang="en-US" dirty="0"/>
                  <a:t>:</a:t>
                </a:r>
                <a:r>
                  <a:rPr lang="en-US" i="1" dirty="0"/>
                  <a:t> the </a:t>
                </a:r>
                <a:r>
                  <a:rPr lang="en-US" i="1" dirty="0" err="1"/>
                  <a:t>ith</a:t>
                </a:r>
                <a:r>
                  <a:rPr lang="en-US" dirty="0"/>
                  <a:t> SIFT descriptor (128x1) or SURF descriptor (64x1)</a:t>
                </a:r>
                <a:endParaRPr lang="en-US" b="1" dirty="0"/>
              </a:p>
            </p:txBody>
          </p:sp>
        </mc:Choice>
        <mc:Fallback xmlns="">
          <p:sp>
            <p:nvSpPr>
              <p:cNvPr id="3" name="内容占位符 2">
                <a:extLst>
                  <a:ext uri="{FF2B5EF4-FFF2-40B4-BE49-F238E27FC236}">
                    <a16:creationId xmlns:a16="http://schemas.microsoft.com/office/drawing/2014/main" id="{33C2412A-5D70-4626-9DAE-1D37AA21C953}"/>
                  </a:ext>
                </a:extLst>
              </p:cNvPr>
              <p:cNvSpPr>
                <a:spLocks noGrp="1" noRot="1" noChangeAspect="1" noMove="1" noResize="1" noEditPoints="1" noAdjustHandles="1" noChangeArrowheads="1" noChangeShapeType="1" noTextEdit="1"/>
              </p:cNvSpPr>
              <p:nvPr>
                <p:ph idx="1"/>
              </p:nvPr>
            </p:nvSpPr>
            <p:spPr>
              <a:xfrm>
                <a:off x="838198" y="1601406"/>
                <a:ext cx="9103243" cy="4575557"/>
              </a:xfrm>
              <a:blipFill>
                <a:blip r:embed="rId3"/>
                <a:stretch>
                  <a:fillRect l="-1138" t="-3067"/>
                </a:stretch>
              </a:blipFill>
            </p:spPr>
            <p:txBody>
              <a:bodyPr/>
              <a:lstStyle/>
              <a:p>
                <a:r>
                  <a:rPr lang="en-US">
                    <a:noFill/>
                  </a:rPr>
                  <a:t> </a:t>
                </a:r>
              </a:p>
            </p:txBody>
          </p:sp>
        </mc:Fallback>
      </mc:AlternateContent>
      <p:sp>
        <p:nvSpPr>
          <p:cNvPr id="4" name="日期占位符 3">
            <a:extLst>
              <a:ext uri="{FF2B5EF4-FFF2-40B4-BE49-F238E27FC236}">
                <a16:creationId xmlns:a16="http://schemas.microsoft.com/office/drawing/2014/main" id="{26B2590B-6186-47F4-8A4D-16062EBB780B}"/>
              </a:ext>
            </a:extLst>
          </p:cNvPr>
          <p:cNvSpPr>
            <a:spLocks noGrp="1"/>
          </p:cNvSpPr>
          <p:nvPr>
            <p:ph type="dt" sz="half" idx="10"/>
          </p:nvPr>
        </p:nvSpPr>
        <p:spPr/>
        <p:txBody>
          <a:bodyPr/>
          <a:lstStyle/>
          <a:p>
            <a:fld id="{28562BF1-24D5-4458-A119-F76690AD76F5}" type="datetime1">
              <a:rPr lang="en-US" smtClean="0"/>
              <a:t>6/21/2019</a:t>
            </a:fld>
            <a:endParaRPr lang="en-US"/>
          </a:p>
        </p:txBody>
      </p:sp>
      <p:sp>
        <p:nvSpPr>
          <p:cNvPr id="5" name="页脚占位符 4">
            <a:extLst>
              <a:ext uri="{FF2B5EF4-FFF2-40B4-BE49-F238E27FC236}">
                <a16:creationId xmlns:a16="http://schemas.microsoft.com/office/drawing/2014/main" id="{7BD54382-41C9-4AA2-937C-1BFCACCE4AF3}"/>
              </a:ext>
            </a:extLst>
          </p:cNvPr>
          <p:cNvSpPr>
            <a:spLocks noGrp="1"/>
          </p:cNvSpPr>
          <p:nvPr>
            <p:ph type="ftr" sz="quarter" idx="11"/>
          </p:nvPr>
        </p:nvSpPr>
        <p:spPr/>
        <p:txBody>
          <a:bodyPr/>
          <a:lstStyle/>
          <a:p>
            <a:r>
              <a:rPr lang="en-US"/>
              <a:t>Hansi Liu</a:t>
            </a:r>
            <a:endParaRPr lang="en-US" dirty="0"/>
          </a:p>
        </p:txBody>
      </p:sp>
      <p:sp>
        <p:nvSpPr>
          <p:cNvPr id="8" name="灯片编号占位符 7">
            <a:extLst>
              <a:ext uri="{FF2B5EF4-FFF2-40B4-BE49-F238E27FC236}">
                <a16:creationId xmlns:a16="http://schemas.microsoft.com/office/drawing/2014/main" id="{C8C3D3BD-9D50-451C-B031-C0DAB6F9C509}"/>
              </a:ext>
            </a:extLst>
          </p:cNvPr>
          <p:cNvSpPr>
            <a:spLocks noGrp="1"/>
          </p:cNvSpPr>
          <p:nvPr>
            <p:ph type="sldNum" sz="quarter" idx="12"/>
          </p:nvPr>
        </p:nvSpPr>
        <p:spPr/>
        <p:txBody>
          <a:bodyPr/>
          <a:lstStyle/>
          <a:p>
            <a:fld id="{E28968F2-E780-458E-BEC0-AED72E8C9DF0}" type="slidenum">
              <a:rPr lang="en-US" smtClean="0"/>
              <a:pPr/>
              <a:t>7</a:t>
            </a:fld>
            <a:r>
              <a:rPr lang="en-US"/>
              <a:t>/17</a:t>
            </a:r>
            <a:endParaRPr lang="en-US" dirty="0"/>
          </a:p>
        </p:txBody>
      </p:sp>
    </p:spTree>
    <p:extLst>
      <p:ext uri="{BB962C8B-B14F-4D97-AF65-F5344CB8AC3E}">
        <p14:creationId xmlns:p14="http://schemas.microsoft.com/office/powerpoint/2010/main" val="18865225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66B72C8-00DB-468D-BF09-69867AE15600}"/>
              </a:ext>
            </a:extLst>
          </p:cNvPr>
          <p:cNvSpPr>
            <a:spLocks noGrp="1"/>
          </p:cNvSpPr>
          <p:nvPr>
            <p:ph type="title"/>
          </p:nvPr>
        </p:nvSpPr>
        <p:spPr/>
        <p:txBody>
          <a:bodyPr/>
          <a:lstStyle/>
          <a:p>
            <a:r>
              <a:rPr lang="en-US" dirty="0"/>
              <a:t>Limitation of </a:t>
            </a:r>
            <a:r>
              <a:rPr lang="en-US" dirty="0" err="1"/>
              <a:t>FusionEye</a:t>
            </a:r>
            <a:endParaRPr lang="en-US" dirty="0"/>
          </a:p>
        </p:txBody>
      </p:sp>
      <p:sp>
        <p:nvSpPr>
          <p:cNvPr id="3" name="内容占位符 2">
            <a:extLst>
              <a:ext uri="{FF2B5EF4-FFF2-40B4-BE49-F238E27FC236}">
                <a16:creationId xmlns:a16="http://schemas.microsoft.com/office/drawing/2014/main" id="{D49B4487-479F-4749-AB51-ED455A6847CB}"/>
              </a:ext>
            </a:extLst>
          </p:cNvPr>
          <p:cNvSpPr>
            <a:spLocks noGrp="1"/>
          </p:cNvSpPr>
          <p:nvPr>
            <p:ph idx="1"/>
          </p:nvPr>
        </p:nvSpPr>
        <p:spPr>
          <a:xfrm>
            <a:off x="838200" y="1601406"/>
            <a:ext cx="6854284" cy="4575557"/>
          </a:xfrm>
        </p:spPr>
        <p:txBody>
          <a:bodyPr/>
          <a:lstStyle/>
          <a:p>
            <a:r>
              <a:rPr lang="en-US" dirty="0"/>
              <a:t>Bipartite matching can contain false positives</a:t>
            </a:r>
          </a:p>
          <a:p>
            <a:r>
              <a:rPr lang="en-US" dirty="0"/>
              <a:t>Need thresholds for further pruning</a:t>
            </a:r>
          </a:p>
          <a:p>
            <a:r>
              <a:rPr lang="en-US" dirty="0"/>
              <a:t>Scores are not discriminative enough</a:t>
            </a:r>
          </a:p>
          <a:p>
            <a:endParaRPr lang="en-US" dirty="0"/>
          </a:p>
          <a:p>
            <a:endParaRPr lang="en-US" dirty="0"/>
          </a:p>
          <a:p>
            <a:r>
              <a:rPr lang="en-US" dirty="0"/>
              <a:t>How to find better representations to describe dissimilarity?</a:t>
            </a:r>
          </a:p>
        </p:txBody>
      </p:sp>
      <p:sp>
        <p:nvSpPr>
          <p:cNvPr id="4" name="日期占位符 3">
            <a:extLst>
              <a:ext uri="{FF2B5EF4-FFF2-40B4-BE49-F238E27FC236}">
                <a16:creationId xmlns:a16="http://schemas.microsoft.com/office/drawing/2014/main" id="{94FD4B4B-197B-43EB-AA27-5F2B7E770AE0}"/>
              </a:ext>
            </a:extLst>
          </p:cNvPr>
          <p:cNvSpPr>
            <a:spLocks noGrp="1"/>
          </p:cNvSpPr>
          <p:nvPr>
            <p:ph type="dt" sz="half" idx="10"/>
          </p:nvPr>
        </p:nvSpPr>
        <p:spPr/>
        <p:txBody>
          <a:bodyPr/>
          <a:lstStyle/>
          <a:p>
            <a:fld id="{5DE5A28F-57E4-4DF4-B267-D5212484DBB5}" type="datetime1">
              <a:rPr lang="en-US" smtClean="0"/>
              <a:t>6/21/2019</a:t>
            </a:fld>
            <a:endParaRPr lang="en-US"/>
          </a:p>
        </p:txBody>
      </p:sp>
      <p:sp>
        <p:nvSpPr>
          <p:cNvPr id="5" name="页脚占位符 4">
            <a:extLst>
              <a:ext uri="{FF2B5EF4-FFF2-40B4-BE49-F238E27FC236}">
                <a16:creationId xmlns:a16="http://schemas.microsoft.com/office/drawing/2014/main" id="{A6459F8D-091E-45EA-81CB-2D6E5FA4A356}"/>
              </a:ext>
            </a:extLst>
          </p:cNvPr>
          <p:cNvSpPr>
            <a:spLocks noGrp="1"/>
          </p:cNvSpPr>
          <p:nvPr>
            <p:ph type="ftr" sz="quarter" idx="11"/>
          </p:nvPr>
        </p:nvSpPr>
        <p:spPr/>
        <p:txBody>
          <a:bodyPr/>
          <a:lstStyle/>
          <a:p>
            <a:r>
              <a:rPr lang="en-US"/>
              <a:t>Hansi Liu</a:t>
            </a:r>
            <a:endParaRPr lang="en-US" dirty="0"/>
          </a:p>
        </p:txBody>
      </p:sp>
      <p:grpSp>
        <p:nvGrpSpPr>
          <p:cNvPr id="15" name="组合 14">
            <a:extLst>
              <a:ext uri="{FF2B5EF4-FFF2-40B4-BE49-F238E27FC236}">
                <a16:creationId xmlns:a16="http://schemas.microsoft.com/office/drawing/2014/main" id="{8B57170A-DF84-463C-801D-3E57FF851002}"/>
              </a:ext>
            </a:extLst>
          </p:cNvPr>
          <p:cNvGrpSpPr/>
          <p:nvPr/>
        </p:nvGrpSpPr>
        <p:grpSpPr>
          <a:xfrm>
            <a:off x="8501163" y="1615461"/>
            <a:ext cx="2824739" cy="3744848"/>
            <a:chOff x="8501163" y="1615461"/>
            <a:chExt cx="2824739" cy="3744848"/>
          </a:xfrm>
        </p:grpSpPr>
        <p:sp>
          <p:nvSpPr>
            <p:cNvPr id="7" name="椭圆 6">
              <a:extLst>
                <a:ext uri="{FF2B5EF4-FFF2-40B4-BE49-F238E27FC236}">
                  <a16:creationId xmlns:a16="http://schemas.microsoft.com/office/drawing/2014/main" id="{5731FB5D-D949-4421-B4EF-F3455AFC9626}"/>
                </a:ext>
              </a:extLst>
            </p:cNvPr>
            <p:cNvSpPr/>
            <p:nvPr/>
          </p:nvSpPr>
          <p:spPr>
            <a:xfrm>
              <a:off x="8508020" y="1615461"/>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2</a:t>
              </a:r>
            </a:p>
          </p:txBody>
        </p:sp>
        <p:sp>
          <p:nvSpPr>
            <p:cNvPr id="8" name="椭圆 7">
              <a:extLst>
                <a:ext uri="{FF2B5EF4-FFF2-40B4-BE49-F238E27FC236}">
                  <a16:creationId xmlns:a16="http://schemas.microsoft.com/office/drawing/2014/main" id="{B9C4BFE0-4AB4-4954-BD6B-D3F0071C5656}"/>
                </a:ext>
              </a:extLst>
            </p:cNvPr>
            <p:cNvSpPr/>
            <p:nvPr/>
          </p:nvSpPr>
          <p:spPr>
            <a:xfrm>
              <a:off x="8508021" y="3123137"/>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1</a:t>
              </a:r>
            </a:p>
          </p:txBody>
        </p:sp>
        <p:sp>
          <p:nvSpPr>
            <p:cNvPr id="9" name="椭圆 8">
              <a:extLst>
                <a:ext uri="{FF2B5EF4-FFF2-40B4-BE49-F238E27FC236}">
                  <a16:creationId xmlns:a16="http://schemas.microsoft.com/office/drawing/2014/main" id="{4B524E8A-41E5-4ACF-B1E9-BD5D6203C074}"/>
                </a:ext>
              </a:extLst>
            </p:cNvPr>
            <p:cNvSpPr/>
            <p:nvPr/>
          </p:nvSpPr>
          <p:spPr>
            <a:xfrm>
              <a:off x="8501163" y="4630813"/>
              <a:ext cx="724711" cy="729496"/>
            </a:xfrm>
            <a:prstGeom prst="ellipse">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0</a:t>
              </a:r>
            </a:p>
          </p:txBody>
        </p:sp>
        <p:sp>
          <p:nvSpPr>
            <p:cNvPr id="10" name="椭圆 9">
              <a:extLst>
                <a:ext uri="{FF2B5EF4-FFF2-40B4-BE49-F238E27FC236}">
                  <a16:creationId xmlns:a16="http://schemas.microsoft.com/office/drawing/2014/main" id="{2CDF9B20-D8AE-4809-8DF9-66E4384CD3B9}"/>
                </a:ext>
              </a:extLst>
            </p:cNvPr>
            <p:cNvSpPr/>
            <p:nvPr/>
          </p:nvSpPr>
          <p:spPr>
            <a:xfrm>
              <a:off x="10601191" y="2344957"/>
              <a:ext cx="724711" cy="72949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4</a:t>
              </a:r>
            </a:p>
          </p:txBody>
        </p:sp>
        <p:sp>
          <p:nvSpPr>
            <p:cNvPr id="11" name="椭圆 10">
              <a:extLst>
                <a:ext uri="{FF2B5EF4-FFF2-40B4-BE49-F238E27FC236}">
                  <a16:creationId xmlns:a16="http://schemas.microsoft.com/office/drawing/2014/main" id="{CFAB4ED1-8971-4DE2-9035-41047BB5CB11}"/>
                </a:ext>
              </a:extLst>
            </p:cNvPr>
            <p:cNvSpPr/>
            <p:nvPr/>
          </p:nvSpPr>
          <p:spPr>
            <a:xfrm>
              <a:off x="10601191" y="3901317"/>
              <a:ext cx="724711" cy="729496"/>
            </a:xfrm>
            <a:prstGeom prst="ellipse">
              <a:avLst/>
            </a:prstGeom>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3</a:t>
              </a:r>
            </a:p>
          </p:txBody>
        </p:sp>
        <p:cxnSp>
          <p:nvCxnSpPr>
            <p:cNvPr id="13" name="直接连接符 12">
              <a:extLst>
                <a:ext uri="{FF2B5EF4-FFF2-40B4-BE49-F238E27FC236}">
                  <a16:creationId xmlns:a16="http://schemas.microsoft.com/office/drawing/2014/main" id="{C65928C0-5196-41F3-876E-91292CD75C67}"/>
                </a:ext>
              </a:extLst>
            </p:cNvPr>
            <p:cNvCxnSpPr>
              <a:stCxn id="8" idx="6"/>
              <a:endCxn id="10" idx="2"/>
            </p:cNvCxnSpPr>
            <p:nvPr/>
          </p:nvCxnSpPr>
          <p:spPr>
            <a:xfrm flipV="1">
              <a:off x="9232732" y="2709705"/>
              <a:ext cx="1368459" cy="778180"/>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直接连接符 13">
              <a:extLst>
                <a:ext uri="{FF2B5EF4-FFF2-40B4-BE49-F238E27FC236}">
                  <a16:creationId xmlns:a16="http://schemas.microsoft.com/office/drawing/2014/main" id="{DED0C67C-238D-4DE9-A3AE-3F6E494EA7D3}"/>
                </a:ext>
              </a:extLst>
            </p:cNvPr>
            <p:cNvCxnSpPr>
              <a:stCxn id="9" idx="6"/>
              <a:endCxn id="11" idx="2"/>
            </p:cNvCxnSpPr>
            <p:nvPr/>
          </p:nvCxnSpPr>
          <p:spPr>
            <a:xfrm flipV="1">
              <a:off x="9225874" y="4266065"/>
              <a:ext cx="1375317" cy="729496"/>
            </a:xfrm>
            <a:prstGeom prst="line">
              <a:avLst/>
            </a:prstGeom>
            <a:ln>
              <a:solidFill>
                <a:srgbClr val="C00000"/>
              </a:solidFill>
            </a:ln>
          </p:spPr>
          <p:style>
            <a:lnRef idx="1">
              <a:schemeClr val="accent1"/>
            </a:lnRef>
            <a:fillRef idx="0">
              <a:schemeClr val="accent1"/>
            </a:fillRef>
            <a:effectRef idx="0">
              <a:schemeClr val="accent1"/>
            </a:effectRef>
            <a:fontRef idx="minor">
              <a:schemeClr val="tx1"/>
            </a:fontRef>
          </p:style>
        </p:cxnSp>
        <p:sp>
          <p:nvSpPr>
            <p:cNvPr id="20" name="文本框 19">
              <a:extLst>
                <a:ext uri="{FF2B5EF4-FFF2-40B4-BE49-F238E27FC236}">
                  <a16:creationId xmlns:a16="http://schemas.microsoft.com/office/drawing/2014/main" id="{EC52E626-50BB-4240-B2C9-31C9F66BED38}"/>
                </a:ext>
              </a:extLst>
            </p:cNvPr>
            <p:cNvSpPr txBox="1"/>
            <p:nvPr/>
          </p:nvSpPr>
          <p:spPr>
            <a:xfrm>
              <a:off x="9446817" y="2984385"/>
              <a:ext cx="1282543" cy="400110"/>
            </a:xfrm>
            <a:prstGeom prst="rect">
              <a:avLst/>
            </a:prstGeom>
            <a:noFill/>
          </p:spPr>
          <p:txBody>
            <a:bodyPr wrap="square" rtlCol="0">
              <a:spAutoFit/>
            </a:bodyPr>
            <a:lstStyle/>
            <a:p>
              <a:r>
                <a:rPr lang="en-US" sz="2000" dirty="0"/>
                <a:t>s3</a:t>
              </a:r>
            </a:p>
          </p:txBody>
        </p:sp>
        <p:sp>
          <p:nvSpPr>
            <p:cNvPr id="22" name="文本框 21">
              <a:extLst>
                <a:ext uri="{FF2B5EF4-FFF2-40B4-BE49-F238E27FC236}">
                  <a16:creationId xmlns:a16="http://schemas.microsoft.com/office/drawing/2014/main" id="{B5AEF9AC-7481-474B-9A83-BD3F17D87C30}"/>
                </a:ext>
              </a:extLst>
            </p:cNvPr>
            <p:cNvSpPr txBox="1"/>
            <p:nvPr/>
          </p:nvSpPr>
          <p:spPr>
            <a:xfrm>
              <a:off x="9680223" y="4477697"/>
              <a:ext cx="1021074" cy="400110"/>
            </a:xfrm>
            <a:prstGeom prst="rect">
              <a:avLst/>
            </a:prstGeom>
            <a:noFill/>
          </p:spPr>
          <p:txBody>
            <a:bodyPr wrap="square" rtlCol="0">
              <a:spAutoFit/>
            </a:bodyPr>
            <a:lstStyle/>
            <a:p>
              <a:r>
                <a:rPr lang="en-US" sz="2000" dirty="0"/>
                <a:t>s6</a:t>
              </a:r>
            </a:p>
          </p:txBody>
        </p:sp>
      </p:grpSp>
      <p:sp>
        <p:nvSpPr>
          <p:cNvPr id="16" name="灯片编号占位符 15">
            <a:extLst>
              <a:ext uri="{FF2B5EF4-FFF2-40B4-BE49-F238E27FC236}">
                <a16:creationId xmlns:a16="http://schemas.microsoft.com/office/drawing/2014/main" id="{A5CB478C-05FF-45C3-A6C0-F3D2D5AD928B}"/>
              </a:ext>
            </a:extLst>
          </p:cNvPr>
          <p:cNvSpPr>
            <a:spLocks noGrp="1"/>
          </p:cNvSpPr>
          <p:nvPr>
            <p:ph type="sldNum" sz="quarter" idx="12"/>
          </p:nvPr>
        </p:nvSpPr>
        <p:spPr/>
        <p:txBody>
          <a:bodyPr/>
          <a:lstStyle/>
          <a:p>
            <a:fld id="{E28968F2-E780-458E-BEC0-AED72E8C9DF0}" type="slidenum">
              <a:rPr lang="en-US" smtClean="0"/>
              <a:pPr/>
              <a:t>8</a:t>
            </a:fld>
            <a:r>
              <a:rPr lang="en-US"/>
              <a:t>/17</a:t>
            </a:r>
            <a:endParaRPr lang="en-US" dirty="0"/>
          </a:p>
        </p:txBody>
      </p:sp>
    </p:spTree>
    <p:extLst>
      <p:ext uri="{BB962C8B-B14F-4D97-AF65-F5344CB8AC3E}">
        <p14:creationId xmlns:p14="http://schemas.microsoft.com/office/powerpoint/2010/main" val="227720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EE34A9AF-22F7-48AF-9D2F-963D4FB506CE}"/>
              </a:ext>
            </a:extLst>
          </p:cNvPr>
          <p:cNvSpPr>
            <a:spLocks noGrp="1"/>
          </p:cNvSpPr>
          <p:nvPr>
            <p:ph type="title"/>
          </p:nvPr>
        </p:nvSpPr>
        <p:spPr/>
        <p:txBody>
          <a:bodyPr/>
          <a:lstStyle/>
          <a:p>
            <a:r>
              <a:rPr lang="en-US" dirty="0"/>
              <a:t>Deep learning </a:t>
            </a:r>
            <a:r>
              <a:rPr lang="en-US" altLang="zh-CN" dirty="0"/>
              <a:t>for</a:t>
            </a:r>
            <a:r>
              <a:rPr lang="en-US" dirty="0"/>
              <a:t> object verification</a:t>
            </a:r>
          </a:p>
        </p:txBody>
      </p:sp>
      <p:sp>
        <p:nvSpPr>
          <p:cNvPr id="3" name="内容占位符 2">
            <a:extLst>
              <a:ext uri="{FF2B5EF4-FFF2-40B4-BE49-F238E27FC236}">
                <a16:creationId xmlns:a16="http://schemas.microsoft.com/office/drawing/2014/main" id="{94ACDF6D-5FC5-4706-9D8D-A0A197A53830}"/>
              </a:ext>
            </a:extLst>
          </p:cNvPr>
          <p:cNvSpPr>
            <a:spLocks noGrp="1"/>
          </p:cNvSpPr>
          <p:nvPr>
            <p:ph idx="1"/>
          </p:nvPr>
        </p:nvSpPr>
        <p:spPr>
          <a:xfrm>
            <a:off x="838200" y="1601407"/>
            <a:ext cx="5496796" cy="3759264"/>
          </a:xfrm>
        </p:spPr>
        <p:txBody>
          <a:bodyPr>
            <a:normAutofit/>
          </a:bodyPr>
          <a:lstStyle/>
          <a:p>
            <a:r>
              <a:rPr lang="en-US" dirty="0"/>
              <a:t>Face re-identification</a:t>
            </a:r>
          </a:p>
          <a:p>
            <a:pPr lvl="1"/>
            <a:r>
              <a:rPr lang="en-US" dirty="0"/>
              <a:t>Siamese </a:t>
            </a:r>
            <a:r>
              <a:rPr lang="en-US" altLang="zh-CN" dirty="0"/>
              <a:t>architecture [1]</a:t>
            </a:r>
          </a:p>
          <a:p>
            <a:pPr lvl="1"/>
            <a:r>
              <a:rPr lang="en-US" altLang="zh-CN" dirty="0"/>
              <a:t>Triplet architecture [2]</a:t>
            </a:r>
            <a:endParaRPr lang="en-US" dirty="0"/>
          </a:p>
          <a:p>
            <a:endParaRPr lang="en-US" dirty="0"/>
          </a:p>
          <a:p>
            <a:r>
              <a:rPr lang="en-US" dirty="0"/>
              <a:t>Vehicle </a:t>
            </a:r>
            <a:r>
              <a:rPr lang="en-US" altLang="zh-CN" dirty="0"/>
              <a:t>surveillance</a:t>
            </a:r>
          </a:p>
          <a:p>
            <a:pPr lvl="1"/>
            <a:r>
              <a:rPr lang="en-US" dirty="0"/>
              <a:t>Appearance</a:t>
            </a:r>
          </a:p>
          <a:p>
            <a:pPr lvl="1"/>
            <a:r>
              <a:rPr lang="en-US" altLang="zh-CN" dirty="0"/>
              <a:t>Unique ID [3]</a:t>
            </a:r>
            <a:endParaRPr lang="en-US" dirty="0"/>
          </a:p>
          <a:p>
            <a:pPr lvl="1"/>
            <a:r>
              <a:rPr lang="en-US" altLang="zh-CN" dirty="0"/>
              <a:t>S</a:t>
            </a:r>
            <a:r>
              <a:rPr lang="en-US" dirty="0"/>
              <a:t>patial information[4]</a:t>
            </a:r>
          </a:p>
          <a:p>
            <a:pPr marL="457200" lvl="1" indent="0">
              <a:buNone/>
            </a:pPr>
            <a:endParaRPr lang="en-US" dirty="0"/>
          </a:p>
        </p:txBody>
      </p:sp>
      <p:sp>
        <p:nvSpPr>
          <p:cNvPr id="4" name="日期占位符 3">
            <a:extLst>
              <a:ext uri="{FF2B5EF4-FFF2-40B4-BE49-F238E27FC236}">
                <a16:creationId xmlns:a16="http://schemas.microsoft.com/office/drawing/2014/main" id="{7FCFC9D4-49F4-4191-98A8-39F30EB0A164}"/>
              </a:ext>
            </a:extLst>
          </p:cNvPr>
          <p:cNvSpPr>
            <a:spLocks noGrp="1"/>
          </p:cNvSpPr>
          <p:nvPr>
            <p:ph type="dt" sz="half" idx="10"/>
          </p:nvPr>
        </p:nvSpPr>
        <p:spPr/>
        <p:txBody>
          <a:bodyPr/>
          <a:lstStyle/>
          <a:p>
            <a:fld id="{3E2217D1-0299-453B-9388-3121ABDB1823}" type="datetime1">
              <a:rPr lang="en-US" smtClean="0"/>
              <a:t>6/21/2019</a:t>
            </a:fld>
            <a:endParaRPr lang="en-US"/>
          </a:p>
        </p:txBody>
      </p:sp>
      <p:sp>
        <p:nvSpPr>
          <p:cNvPr id="5" name="页脚占位符 4">
            <a:extLst>
              <a:ext uri="{FF2B5EF4-FFF2-40B4-BE49-F238E27FC236}">
                <a16:creationId xmlns:a16="http://schemas.microsoft.com/office/drawing/2014/main" id="{5296D3B9-E841-4AA8-A99B-B8F61B48823B}"/>
              </a:ext>
            </a:extLst>
          </p:cNvPr>
          <p:cNvSpPr>
            <a:spLocks noGrp="1"/>
          </p:cNvSpPr>
          <p:nvPr>
            <p:ph type="ftr" sz="quarter" idx="11"/>
          </p:nvPr>
        </p:nvSpPr>
        <p:spPr/>
        <p:txBody>
          <a:bodyPr/>
          <a:lstStyle/>
          <a:p>
            <a:r>
              <a:rPr lang="en-US"/>
              <a:t>Hansi Liu</a:t>
            </a:r>
            <a:endParaRPr lang="en-US" dirty="0"/>
          </a:p>
        </p:txBody>
      </p:sp>
      <p:pic>
        <p:nvPicPr>
          <p:cNvPr id="7" name="图片 6">
            <a:extLst>
              <a:ext uri="{FF2B5EF4-FFF2-40B4-BE49-F238E27FC236}">
                <a16:creationId xmlns:a16="http://schemas.microsoft.com/office/drawing/2014/main" id="{23929E55-ECA5-4F08-BC6A-16CC5FCE60D4}"/>
              </a:ext>
            </a:extLst>
          </p:cNvPr>
          <p:cNvPicPr>
            <a:picLocks noChangeAspect="1"/>
          </p:cNvPicPr>
          <p:nvPr/>
        </p:nvPicPr>
        <p:blipFill>
          <a:blip r:embed="rId3"/>
          <a:stretch>
            <a:fillRect/>
          </a:stretch>
        </p:blipFill>
        <p:spPr>
          <a:xfrm>
            <a:off x="6420704" y="1298226"/>
            <a:ext cx="2189896" cy="2186159"/>
          </a:xfrm>
          <a:prstGeom prst="rect">
            <a:avLst/>
          </a:prstGeom>
        </p:spPr>
      </p:pic>
      <p:pic>
        <p:nvPicPr>
          <p:cNvPr id="8" name="图片 7">
            <a:extLst>
              <a:ext uri="{FF2B5EF4-FFF2-40B4-BE49-F238E27FC236}">
                <a16:creationId xmlns:a16="http://schemas.microsoft.com/office/drawing/2014/main" id="{BF9D9406-7706-41E1-8713-0DBCBFD1CA82}"/>
              </a:ext>
            </a:extLst>
          </p:cNvPr>
          <p:cNvPicPr>
            <a:picLocks noChangeAspect="1"/>
          </p:cNvPicPr>
          <p:nvPr/>
        </p:nvPicPr>
        <p:blipFill>
          <a:blip r:embed="rId4"/>
          <a:stretch>
            <a:fillRect/>
          </a:stretch>
        </p:blipFill>
        <p:spPr>
          <a:xfrm>
            <a:off x="8922505" y="1480390"/>
            <a:ext cx="3129691" cy="2056448"/>
          </a:xfrm>
          <a:prstGeom prst="rect">
            <a:avLst/>
          </a:prstGeom>
        </p:spPr>
      </p:pic>
      <p:sp>
        <p:nvSpPr>
          <p:cNvPr id="9" name="文本框 8">
            <a:extLst>
              <a:ext uri="{FF2B5EF4-FFF2-40B4-BE49-F238E27FC236}">
                <a16:creationId xmlns:a16="http://schemas.microsoft.com/office/drawing/2014/main" id="{B76FBEE2-12F1-484B-B7CA-A3B9F2865054}"/>
              </a:ext>
            </a:extLst>
          </p:cNvPr>
          <p:cNvSpPr txBox="1"/>
          <p:nvPr/>
        </p:nvSpPr>
        <p:spPr>
          <a:xfrm>
            <a:off x="838200" y="5553967"/>
            <a:ext cx="10888980" cy="830997"/>
          </a:xfrm>
          <a:prstGeom prst="rect">
            <a:avLst/>
          </a:prstGeom>
          <a:noFill/>
        </p:spPr>
        <p:txBody>
          <a:bodyPr wrap="square" rtlCol="0">
            <a:spAutoFit/>
          </a:bodyPr>
          <a:lstStyle/>
          <a:p>
            <a:r>
              <a:rPr lang="en-US" sz="1200" dirty="0"/>
              <a:t>[1] Hu, J., Lu, J., &amp; Tan, Y. P. 2014. Discriminative deep metric learning for face verification in the wild.</a:t>
            </a:r>
          </a:p>
          <a:p>
            <a:r>
              <a:rPr lang="en-US" sz="1200" dirty="0"/>
              <a:t>[2] Ding, S., Lin, L., Wang, G., &amp; Chao, H. 2015. Deep feature learning with relative distance comparison for person re-identification.</a:t>
            </a:r>
          </a:p>
          <a:p>
            <a:r>
              <a:rPr lang="en-US" sz="1200" dirty="0"/>
              <a:t>[3] </a:t>
            </a:r>
            <a:r>
              <a:rPr lang="en-US" sz="1200" dirty="0" err="1"/>
              <a:t>Xinchen</a:t>
            </a:r>
            <a:r>
              <a:rPr lang="en-US" sz="1200" dirty="0"/>
              <a:t> Liu, Wu Liu, Tao Mei, and Huadong Ma. 2016. A deep learning-based approach to progressive vehicle re-identification for urban surveillance </a:t>
            </a:r>
          </a:p>
          <a:p>
            <a:r>
              <a:rPr lang="en-US" sz="1200" dirty="0"/>
              <a:t>[4] </a:t>
            </a:r>
            <a:r>
              <a:rPr lang="en-US" sz="1200" dirty="0" err="1"/>
              <a:t>Yantao</a:t>
            </a:r>
            <a:r>
              <a:rPr lang="en-US" sz="1200" dirty="0"/>
              <a:t> Shen, Tong Xiao, </a:t>
            </a:r>
            <a:r>
              <a:rPr lang="en-US" sz="1200" dirty="0" err="1"/>
              <a:t>Hongsheng</a:t>
            </a:r>
            <a:r>
              <a:rPr lang="en-US" sz="1200" dirty="0"/>
              <a:t> Li, Shuai Yi, and </a:t>
            </a:r>
            <a:r>
              <a:rPr lang="en-US" sz="1200" dirty="0" err="1"/>
              <a:t>Xiaogang</a:t>
            </a:r>
            <a:r>
              <a:rPr lang="en-US" sz="1200" dirty="0"/>
              <a:t> Wang. 2017. Learning deep neural networks for vehicle re-id with visual-</a:t>
            </a:r>
            <a:r>
              <a:rPr lang="en-US" sz="1200" dirty="0" err="1"/>
              <a:t>spatio</a:t>
            </a:r>
            <a:r>
              <a:rPr lang="en-US" sz="1200" dirty="0"/>
              <a:t>-temporal path proposals </a:t>
            </a:r>
          </a:p>
        </p:txBody>
      </p:sp>
      <p:pic>
        <p:nvPicPr>
          <p:cNvPr id="10" name="图片 9">
            <a:extLst>
              <a:ext uri="{FF2B5EF4-FFF2-40B4-BE49-F238E27FC236}">
                <a16:creationId xmlns:a16="http://schemas.microsoft.com/office/drawing/2014/main" id="{84558A8B-B13D-4B1E-814D-517C48E5BFF9}"/>
              </a:ext>
            </a:extLst>
          </p:cNvPr>
          <p:cNvPicPr>
            <a:picLocks noChangeAspect="1"/>
          </p:cNvPicPr>
          <p:nvPr/>
        </p:nvPicPr>
        <p:blipFill>
          <a:blip r:embed="rId5"/>
          <a:stretch>
            <a:fillRect/>
          </a:stretch>
        </p:blipFill>
        <p:spPr>
          <a:xfrm>
            <a:off x="6397433" y="3669978"/>
            <a:ext cx="2462634" cy="1767183"/>
          </a:xfrm>
          <a:prstGeom prst="rect">
            <a:avLst/>
          </a:prstGeom>
        </p:spPr>
      </p:pic>
      <p:pic>
        <p:nvPicPr>
          <p:cNvPr id="11" name="图片 10">
            <a:extLst>
              <a:ext uri="{FF2B5EF4-FFF2-40B4-BE49-F238E27FC236}">
                <a16:creationId xmlns:a16="http://schemas.microsoft.com/office/drawing/2014/main" id="{15423517-2965-4508-AEF0-35F4281A1283}"/>
              </a:ext>
            </a:extLst>
          </p:cNvPr>
          <p:cNvPicPr>
            <a:picLocks noChangeAspect="1"/>
          </p:cNvPicPr>
          <p:nvPr/>
        </p:nvPicPr>
        <p:blipFill>
          <a:blip r:embed="rId6"/>
          <a:stretch>
            <a:fillRect/>
          </a:stretch>
        </p:blipFill>
        <p:spPr>
          <a:xfrm>
            <a:off x="8922504" y="3650370"/>
            <a:ext cx="3129691" cy="1881504"/>
          </a:xfrm>
          <a:prstGeom prst="rect">
            <a:avLst/>
          </a:prstGeom>
        </p:spPr>
      </p:pic>
      <p:sp>
        <p:nvSpPr>
          <p:cNvPr id="13" name="灯片编号占位符 12">
            <a:extLst>
              <a:ext uri="{FF2B5EF4-FFF2-40B4-BE49-F238E27FC236}">
                <a16:creationId xmlns:a16="http://schemas.microsoft.com/office/drawing/2014/main" id="{942A15DA-2F26-4F20-867A-DA9E63353FB2}"/>
              </a:ext>
            </a:extLst>
          </p:cNvPr>
          <p:cNvSpPr>
            <a:spLocks noGrp="1"/>
          </p:cNvSpPr>
          <p:nvPr>
            <p:ph type="sldNum" sz="quarter" idx="12"/>
          </p:nvPr>
        </p:nvSpPr>
        <p:spPr/>
        <p:txBody>
          <a:bodyPr/>
          <a:lstStyle/>
          <a:p>
            <a:fld id="{E28968F2-E780-458E-BEC0-AED72E8C9DF0}" type="slidenum">
              <a:rPr lang="en-US" smtClean="0"/>
              <a:pPr/>
              <a:t>9</a:t>
            </a:fld>
            <a:r>
              <a:rPr lang="en-US"/>
              <a:t>/17</a:t>
            </a:r>
            <a:endParaRPr lang="en-US" dirty="0"/>
          </a:p>
        </p:txBody>
      </p:sp>
    </p:spTree>
    <p:extLst>
      <p:ext uri="{BB962C8B-B14F-4D97-AF65-F5344CB8AC3E}">
        <p14:creationId xmlns:p14="http://schemas.microsoft.com/office/powerpoint/2010/main" val="3995583253"/>
      </p:ext>
    </p:extLst>
  </p:cSld>
  <p:clrMapOvr>
    <a:masterClrMapping/>
  </p:clrMapOvr>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自定义 4">
      <a:majorFont>
        <a:latin typeface="Times New Roman"/>
        <a:ea typeface="宋体"/>
        <a:cs typeface=""/>
      </a:majorFont>
      <a:minorFont>
        <a:latin typeface="Calibri Light"/>
        <a:ea typeface="宋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演示文稿1" id="{CCF3DC54-A77C-4070-93EE-F425AC7918B6}" vid="{FF19F2D2-EA60-4D3A-985F-1717F83E82DC}"/>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WINLAB</Template>
  <TotalTime>7865</TotalTime>
  <Words>3563</Words>
  <Application>Microsoft Office PowerPoint</Application>
  <PresentationFormat>宽屏</PresentationFormat>
  <Paragraphs>545</Paragraphs>
  <Slides>22</Slides>
  <Notes>21</Notes>
  <HiddenSlides>0</HiddenSlides>
  <MMClips>0</MMClips>
  <ScaleCrop>false</ScaleCrop>
  <HeadingPairs>
    <vt:vector size="6" baseType="variant">
      <vt:variant>
        <vt:lpstr>已用的字体</vt:lpstr>
      </vt:variant>
      <vt:variant>
        <vt:i4>5</vt:i4>
      </vt:variant>
      <vt:variant>
        <vt:lpstr>主题</vt:lpstr>
      </vt:variant>
      <vt:variant>
        <vt:i4>1</vt:i4>
      </vt:variant>
      <vt:variant>
        <vt:lpstr>幻灯片标题</vt:lpstr>
      </vt:variant>
      <vt:variant>
        <vt:i4>22</vt:i4>
      </vt:variant>
    </vt:vector>
  </HeadingPairs>
  <TitlesOfParts>
    <vt:vector size="28" baseType="lpstr">
      <vt:lpstr>Arial</vt:lpstr>
      <vt:lpstr>Calibri</vt:lpstr>
      <vt:lpstr>Calibri Light</vt:lpstr>
      <vt:lpstr>Cambria Math</vt:lpstr>
      <vt:lpstr>Times New Roman</vt:lpstr>
      <vt:lpstr>Office 主题​​</vt:lpstr>
      <vt:lpstr>Vehicle Verification Using Deep Learning for Connected Vehicle Sharing Systems</vt:lpstr>
      <vt:lpstr>Limited sensing range</vt:lpstr>
      <vt:lpstr>Existing connected vehicle sharing systems</vt:lpstr>
      <vt:lpstr>Vehicle verification when sharing &amp; merging views</vt:lpstr>
      <vt:lpstr>FusionEye Overview</vt:lpstr>
      <vt:lpstr>FusionEye’s bipartite merging</vt:lpstr>
      <vt:lpstr>FusionEye edge scores</vt:lpstr>
      <vt:lpstr>Limitation of FusionEye</vt:lpstr>
      <vt:lpstr>Deep learning for object verification</vt:lpstr>
      <vt:lpstr>Siamese architecture for vehicle verification</vt:lpstr>
      <vt:lpstr>Contrastive Loss</vt:lpstr>
      <vt:lpstr>Incorporating kinematic information</vt:lpstr>
      <vt:lpstr>Experiments</vt:lpstr>
      <vt:lpstr>Results on verification accuracy</vt:lpstr>
      <vt:lpstr>Discussion</vt:lpstr>
      <vt:lpstr>Wrap up</vt:lpstr>
      <vt:lpstr>Thank You</vt:lpstr>
      <vt:lpstr>Perception Generation</vt:lpstr>
      <vt:lpstr>Perception Generation cont.</vt:lpstr>
      <vt:lpstr>Merging results</vt:lpstr>
      <vt:lpstr>Merging accuracy &amp; Bandwidth</vt:lpstr>
      <vt:lpstr>Transmission Analysis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Hansi Liu</dc:creator>
  <cp:lastModifiedBy>Hansi Liu</cp:lastModifiedBy>
  <cp:revision>137</cp:revision>
  <dcterms:created xsi:type="dcterms:W3CDTF">2019-06-04T02:06:52Z</dcterms:created>
  <dcterms:modified xsi:type="dcterms:W3CDTF">2019-06-21T02:53:26Z</dcterms:modified>
</cp:coreProperties>
</file>