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1"/>
  </p:notesMasterIdLst>
  <p:sldIdLst>
    <p:sldId id="1144" r:id="rId2"/>
    <p:sldId id="1176" r:id="rId3"/>
    <p:sldId id="1177" r:id="rId4"/>
    <p:sldId id="1169" r:id="rId5"/>
    <p:sldId id="1159" r:id="rId6"/>
    <p:sldId id="1178" r:id="rId7"/>
    <p:sldId id="1179" r:id="rId8"/>
    <p:sldId id="1180" r:id="rId9"/>
    <p:sldId id="1181" r:id="rId10"/>
    <p:sldId id="1182" r:id="rId11"/>
    <p:sldId id="1183" r:id="rId12"/>
    <p:sldId id="1187" r:id="rId13"/>
    <p:sldId id="1188" r:id="rId14"/>
    <p:sldId id="1190" r:id="rId15"/>
    <p:sldId id="1192" r:id="rId16"/>
    <p:sldId id="1193" r:id="rId17"/>
    <p:sldId id="1189" r:id="rId18"/>
    <p:sldId id="1185" r:id="rId19"/>
    <p:sldId id="1194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  <a:srgbClr val="CC9900"/>
    <a:srgbClr val="0000FF"/>
    <a:srgbClr val="FFFFCC"/>
    <a:srgbClr val="99CCFF"/>
    <a:srgbClr val="CCFFCC"/>
    <a:srgbClr val="FFFF99"/>
    <a:srgbClr val="66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7723" autoAdjust="0"/>
  </p:normalViewPr>
  <p:slideViewPr>
    <p:cSldViewPr snapToGrid="0">
      <p:cViewPr>
        <p:scale>
          <a:sx n="75" d="100"/>
          <a:sy n="75" d="100"/>
        </p:scale>
        <p:origin x="-15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>
              <a:defRPr kumimoji="0"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kumimoji="0"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>
              <a:defRPr kumimoji="0"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kumimoji="0"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805940-7AA8-4757-B173-36330A65D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19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D5310-B9A2-42C0-A785-63E22FD2ED65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D5310-B9A2-42C0-A785-63E22FD2ED65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CCN data chunk is large in size because</a:t>
            </a:r>
            <a:r>
              <a:rPr lang="en-US" altLang="zh-CN" baseline="0" dirty="0" smtClean="0"/>
              <a:t> of extra fields in the packet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(e.g. signature). Large chunk can cause fragmentation. we thus propose that a chunk is segmented to multiple small packets before the content provider sends it out and the receiver aggregates received packets into a complete chunk.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021" eaLnBrk="0" hangingPunct="0">
              <a:defRPr sz="1500" b="1">
                <a:solidFill>
                  <a:schemeClr val="bg1"/>
                </a:solidFill>
                <a:latin typeface="Arial" charset="0"/>
              </a:defRPr>
            </a:lvl1pPr>
            <a:lvl2pPr marL="772297" indent="-297037" defTabSz="967021" eaLnBrk="0" hangingPunct="0">
              <a:defRPr sz="1500" b="1">
                <a:solidFill>
                  <a:schemeClr val="bg1"/>
                </a:solidFill>
                <a:latin typeface="Arial" charset="0"/>
              </a:defRPr>
            </a:lvl2pPr>
            <a:lvl3pPr marL="1188149" indent="-237630" defTabSz="967021" eaLnBrk="0" hangingPunct="0">
              <a:defRPr sz="1500" b="1">
                <a:solidFill>
                  <a:schemeClr val="bg1"/>
                </a:solidFill>
                <a:latin typeface="Arial" charset="0"/>
              </a:defRPr>
            </a:lvl3pPr>
            <a:lvl4pPr marL="1663408" indent="-237630" defTabSz="967021" eaLnBrk="0" hangingPunct="0">
              <a:defRPr sz="1500" b="1">
                <a:solidFill>
                  <a:schemeClr val="bg1"/>
                </a:solidFill>
                <a:latin typeface="Arial" charset="0"/>
              </a:defRPr>
            </a:lvl4pPr>
            <a:lvl5pPr marL="2138667" indent="-237630" defTabSz="967021" eaLnBrk="0" hangingPunct="0">
              <a:defRPr sz="1500" b="1">
                <a:solidFill>
                  <a:schemeClr val="bg1"/>
                </a:solidFill>
                <a:latin typeface="Arial" charset="0"/>
              </a:defRPr>
            </a:lvl5pPr>
            <a:lvl6pPr marL="2613927" indent="-237630" algn="ctr" defTabSz="967021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charset="0"/>
              </a:defRPr>
            </a:lvl6pPr>
            <a:lvl7pPr marL="3089186" indent="-237630" algn="ctr" defTabSz="967021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charset="0"/>
              </a:defRPr>
            </a:lvl7pPr>
            <a:lvl8pPr marL="3564446" indent="-237630" algn="ctr" defTabSz="967021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charset="0"/>
              </a:defRPr>
            </a:lvl8pPr>
            <a:lvl9pPr marL="4039705" indent="-237630" algn="ctr" defTabSz="967021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BF6257C-ADE9-4B5B-8A4C-D85B899D4DC0}" type="slidenum">
              <a:rPr lang="zh-TW" altLang="en-US" sz="1200" b="0">
                <a:solidFill>
                  <a:schemeClr val="tx1"/>
                </a:solidFill>
              </a:rPr>
              <a:pPr eaLnBrk="1" hangingPunct="1"/>
              <a:t>19</a:t>
            </a:fld>
            <a:endParaRPr lang="en-US" altLang="zh-TW" sz="1200" b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31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090D-D89E-4B13-B2DC-198D8FEE9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08A2-0238-43FB-962E-C2B104BC8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4EC59-F56F-4473-8BC6-A5986EDC2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FF2B-0D53-4FFA-A3C6-3D9378D15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1EBA-3776-4AD3-A754-A7AD9C1F0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B897-1C95-43C6-9DB0-5983292B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0" y="6613525"/>
            <a:ext cx="2344738" cy="244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i="1">
                <a:latin typeface="Arial" pitchFamily="34" charset="0"/>
                <a:cs typeface="Arial" pitchFamily="34" charset="0"/>
              </a:rPr>
              <a:t>MobilityFirst</a:t>
            </a:r>
            <a:r>
              <a:rPr lang="en-US" sz="1000">
                <a:latin typeface="Arial" pitchFamily="34" charset="0"/>
                <a:cs typeface="Arial" pitchFamily="34" charset="0"/>
              </a:rPr>
              <a:t> FIA Team Presentation</a:t>
            </a: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8259763" y="6627813"/>
            <a:ext cx="884237" cy="23018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Nov 15,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010400" y="5829300"/>
            <a:ext cx="21336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EFE9-B027-4E63-B1D2-C2C914D7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0" y="6613525"/>
            <a:ext cx="2344738" cy="244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i="1">
                <a:latin typeface="Arial" pitchFamily="34" charset="0"/>
                <a:cs typeface="Arial" pitchFamily="34" charset="0"/>
              </a:rPr>
              <a:t>MobilityFirst</a:t>
            </a:r>
            <a:r>
              <a:rPr lang="en-US" sz="1000">
                <a:latin typeface="Arial" pitchFamily="34" charset="0"/>
                <a:cs typeface="Arial" pitchFamily="34" charset="0"/>
              </a:rPr>
              <a:t> FIA Team Presentation</a:t>
            </a: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8228013" y="6627813"/>
            <a:ext cx="915987" cy="23018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Nov 15,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5918200"/>
            <a:ext cx="21336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7F050-DFE3-4FE6-B707-06DC3BCEB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5988-1D96-4B88-AAE3-8F9DCC36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0" y="6613525"/>
            <a:ext cx="1755775" cy="244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MobilityFirst EAB Meeting</a:t>
            </a:r>
          </a:p>
        </p:txBody>
      </p:sp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8259763" y="6627813"/>
            <a:ext cx="863600" cy="228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/>
              <a:t>Feb 28, 2011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266700" y="62071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9233-22B6-499B-807F-FFA7CF9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4AC6-F0F3-4DCD-9B0F-9A13DDC1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kumimoji="0"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341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kumimoji="0" sz="10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255B273-81B7-4B5A-8E77-C0DCC5958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 b="0">
                <a:solidFill>
                  <a:schemeClr val="hlink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 b="0">
                <a:solidFill>
                  <a:schemeClr val="hlink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 b="0">
                <a:solidFill>
                  <a:schemeClr val="accent2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 b="0">
                <a:solidFill>
                  <a:schemeClr val="hlink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 b="0">
                <a:solidFill>
                  <a:schemeClr val="accent2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 b="0">
                <a:solidFill>
                  <a:schemeClr val="accent2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kumimoji="0"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2" name="Picture 18" descr="RU_LOGOTYPE_CMYK_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300" y="6464300"/>
            <a:ext cx="13620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19"/>
          <p:cNvGrpSpPr>
            <a:grpSpLocks/>
          </p:cNvGrpSpPr>
          <p:nvPr/>
        </p:nvGrpSpPr>
        <p:grpSpPr bwMode="auto">
          <a:xfrm>
            <a:off x="6635750" y="6461125"/>
            <a:ext cx="2203450" cy="396875"/>
            <a:chOff x="4092" y="4009"/>
            <a:chExt cx="1388" cy="250"/>
          </a:xfrm>
        </p:grpSpPr>
        <p:pic>
          <p:nvPicPr>
            <p:cNvPr id="1034" name="Picture 20" descr="waves_gradiant2"/>
            <p:cNvPicPr>
              <a:picLocks noChangeAspect="1" noChangeArrowheads="1"/>
            </p:cNvPicPr>
            <p:nvPr userDrawn="1"/>
          </p:nvPicPr>
          <p:blipFill>
            <a:blip r:embed="rId16"/>
            <a:srcRect r="23051"/>
            <a:stretch>
              <a:fillRect/>
            </a:stretch>
          </p:blipFill>
          <p:spPr bwMode="auto">
            <a:xfrm>
              <a:off x="4778" y="4048"/>
              <a:ext cx="70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Rectangle 21"/>
            <p:cNvSpPr>
              <a:spLocks noChangeArrowheads="1"/>
            </p:cNvSpPr>
            <p:nvPr userDrawn="1"/>
          </p:nvSpPr>
          <p:spPr bwMode="auto">
            <a:xfrm>
              <a:off x="4092" y="4009"/>
              <a:ext cx="7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sz="2000" b="0">
                  <a:solidFill>
                    <a:srgbClr val="33CCFF"/>
                  </a:solidFill>
                  <a:latin typeface="Arial" pitchFamily="34" charset="0"/>
                  <a:cs typeface="+mn-cs"/>
                </a:rPr>
                <a:t>WINLAB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16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4002" y="2204354"/>
            <a:ext cx="6703960" cy="2193471"/>
          </a:xfrm>
        </p:spPr>
        <p:txBody>
          <a:bodyPr/>
          <a:lstStyle/>
          <a:p>
            <a:pPr eaLnBrk="1" hangingPunct="1"/>
            <a:r>
              <a:rPr lang="en-US" altLang="zh-CN" sz="4000" b="1" i="1" dirty="0" smtClean="0">
                <a:solidFill>
                  <a:srgbClr val="CC9900"/>
                </a:solidFill>
              </a:rPr>
              <a:t>A Transport Protocol for Content-Centric Networking with Explicit Congestion Control</a:t>
            </a:r>
            <a:r>
              <a:rPr lang="en-US" sz="4000" b="1" i="1" dirty="0" smtClean="0">
                <a:solidFill>
                  <a:srgbClr val="CC9900"/>
                </a:solidFill>
              </a:rPr>
              <a:t/>
            </a:r>
            <a:br>
              <a:rPr lang="en-US" sz="4000" b="1" i="1" dirty="0" smtClean="0">
                <a:solidFill>
                  <a:srgbClr val="CC9900"/>
                </a:solidFill>
              </a:rPr>
            </a:br>
            <a:endParaRPr lang="en-US" sz="4000" b="1" i="1" dirty="0" smtClean="0">
              <a:solidFill>
                <a:srgbClr val="CC99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87" y="6465858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474133" y="4436534"/>
            <a:ext cx="8500534" cy="1752600"/>
          </a:xfrm>
        </p:spPr>
        <p:txBody>
          <a:bodyPr/>
          <a:lstStyle/>
          <a:p>
            <a:r>
              <a:rPr lang="en-US" altLang="zh-CN" b="1" dirty="0" err="1" smtClean="0"/>
              <a:t>Feixiong</a:t>
            </a:r>
            <a:r>
              <a:rPr lang="en-US" altLang="zh-CN" b="1" dirty="0" smtClean="0"/>
              <a:t> Zhang, </a:t>
            </a:r>
            <a:r>
              <a:rPr lang="en-US" altLang="zh-CN" b="1" u="sng" dirty="0" smtClean="0"/>
              <a:t>Yanyong Zhang </a:t>
            </a:r>
            <a:r>
              <a:rPr lang="en-US" altLang="zh-CN" b="1" dirty="0" smtClean="0"/>
              <a:t>(Rutgers Univ.), Alex </a:t>
            </a:r>
            <a:r>
              <a:rPr lang="en-US" altLang="zh-CN" b="1" dirty="0" err="1" smtClean="0"/>
              <a:t>Reznik</a:t>
            </a:r>
            <a:r>
              <a:rPr lang="en-US" altLang="zh-CN" b="1" dirty="0"/>
              <a:t> </a:t>
            </a:r>
            <a:r>
              <a:rPr lang="en-US" altLang="zh-CN" b="1" dirty="0" smtClean="0"/>
              <a:t>(</a:t>
            </a:r>
            <a:r>
              <a:rPr lang="en-US" altLang="zh-CN" b="1" dirty="0" err="1" smtClean="0"/>
              <a:t>InterDigital</a:t>
            </a:r>
            <a:r>
              <a:rPr lang="en-US" altLang="zh-CN" b="1" dirty="0" smtClean="0"/>
              <a:t>), Hang Liu (The Catholic University of America), Chen </a:t>
            </a:r>
            <a:r>
              <a:rPr lang="en-US" altLang="zh-CN" b="1" dirty="0" err="1" smtClean="0"/>
              <a:t>Qian</a:t>
            </a:r>
            <a:r>
              <a:rPr lang="en-US" altLang="zh-CN" b="1" dirty="0" smtClean="0"/>
              <a:t> (Univ. of Kentucky) and </a:t>
            </a:r>
            <a:r>
              <a:rPr lang="en-US" altLang="zh-CN" b="1" dirty="0" err="1" smtClean="0"/>
              <a:t>Chenren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Xu</a:t>
            </a:r>
            <a:r>
              <a:rPr lang="en-US" altLang="zh-CN" b="1" dirty="0" smtClean="0"/>
              <a:t> (Rutgers Univ.)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33160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Receiver Interest control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117600">
              <a:spcBef>
                <a:spcPts val="1000"/>
              </a:spcBef>
              <a:buClr>
                <a:srgbClr val="FF0000"/>
              </a:buClr>
            </a:pPr>
            <a:r>
              <a:rPr lang="en-US" altLang="zh-CN" sz="2800" b="1" dirty="0" smtClean="0"/>
              <a:t>AIMD-based receiver Interest window control</a:t>
            </a:r>
          </a:p>
          <a:p>
            <a:pPr algn="just" defTabSz="1117600">
              <a:spcBef>
                <a:spcPts val="1000"/>
              </a:spcBef>
              <a:buClr>
                <a:srgbClr val="FF0000"/>
              </a:buClr>
            </a:pPr>
            <a:r>
              <a:rPr lang="en-US" altLang="zh-CN" sz="2800" b="1" dirty="0"/>
              <a:t>D</a:t>
            </a:r>
            <a:r>
              <a:rPr lang="en-US" altLang="zh-CN" sz="2800" b="1" dirty="0" smtClean="0"/>
              <a:t>etects congestion when </a:t>
            </a:r>
            <a:r>
              <a:rPr lang="en-US" altLang="zh-CN" sz="2800" b="1" dirty="0" smtClean="0"/>
              <a:t>marked </a:t>
            </a:r>
            <a:r>
              <a:rPr lang="en-US" altLang="zh-CN" sz="2800" b="1" dirty="0" smtClean="0"/>
              <a:t>packets are received</a:t>
            </a:r>
          </a:p>
          <a:p>
            <a:pPr lvl="1" algn="just" defTabSz="1117600">
              <a:spcBef>
                <a:spcPts val="1000"/>
              </a:spcBef>
              <a:buClr>
                <a:srgbClr val="FF0000"/>
              </a:buClr>
            </a:pPr>
            <a:r>
              <a:rPr lang="en-US" altLang="zh-CN" sz="2400" b="1" dirty="0"/>
              <a:t>D</a:t>
            </a:r>
            <a:r>
              <a:rPr lang="en-US" altLang="zh-CN" sz="2400" b="1" dirty="0" smtClean="0"/>
              <a:t>ecreases the window size accordingly </a:t>
            </a:r>
          </a:p>
          <a:p>
            <a:pPr algn="just" defTabSz="1117600">
              <a:spcBef>
                <a:spcPts val="1000"/>
              </a:spcBef>
              <a:buClr>
                <a:srgbClr val="FF0000"/>
              </a:buClr>
            </a:pPr>
            <a:r>
              <a:rPr lang="en-US" altLang="zh-CN" sz="2800" b="1" dirty="0" smtClean="0"/>
              <a:t>Interest timer and retransmission for reliability</a:t>
            </a:r>
            <a:endParaRPr lang="zh-CN" altLang="zh-CN" sz="2400" b="1" dirty="0" smtClean="0"/>
          </a:p>
          <a:p>
            <a:endParaRPr lang="zh-CN" altLang="en-US" sz="2800" b="1" dirty="0"/>
          </a:p>
        </p:txBody>
      </p:sp>
      <p:sp>
        <p:nvSpPr>
          <p:cNvPr id="4" name="Line 68"/>
          <p:cNvSpPr>
            <a:spLocks noChangeShapeType="1"/>
          </p:cNvSpPr>
          <p:nvPr/>
        </p:nvSpPr>
        <p:spPr bwMode="auto">
          <a:xfrm flipV="1">
            <a:off x="279698" y="1593865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942"/>
            <a:ext cx="8229600" cy="1371600"/>
          </a:xfrm>
        </p:spPr>
        <p:txBody>
          <a:bodyPr/>
          <a:lstStyle/>
          <a:p>
            <a:r>
              <a:rPr lang="en-US" altLang="zh-CN" b="1" dirty="0" err="1" smtClean="0"/>
              <a:t>CHoPCoP</a:t>
            </a:r>
            <a:r>
              <a:rPr lang="en-US" altLang="zh-CN" b="1" dirty="0" smtClean="0"/>
              <a:t> Implementation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778000"/>
            <a:ext cx="4216400" cy="3886200"/>
          </a:xfrm>
        </p:spPr>
        <p:txBody>
          <a:bodyPr/>
          <a:lstStyle/>
          <a:p>
            <a:pPr algn="just" defTabSz="34480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Complete protocol stack is implemented as a user-level daemon using Click modular router.</a:t>
            </a:r>
          </a:p>
          <a:p>
            <a:pPr algn="just" defTabSz="3448050"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b="1" dirty="0" smtClean="0">
              <a:solidFill>
                <a:srgbClr val="000000"/>
              </a:solidFill>
            </a:endParaRPr>
          </a:p>
          <a:p>
            <a:pPr algn="just" defTabSz="34480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Detailed evaluation at ORBIT </a:t>
            </a:r>
            <a:r>
              <a:rPr lang="en-US" altLang="zh-CN" sz="2400" b="1" dirty="0" err="1" smtClean="0">
                <a:solidFill>
                  <a:srgbClr val="000000"/>
                </a:solidFill>
              </a:rPr>
              <a:t>testbed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.</a:t>
            </a:r>
            <a:endParaRPr lang="zh-CN" altLang="en-US" b="1" dirty="0" smtClean="0"/>
          </a:p>
          <a:p>
            <a:endParaRPr lang="zh-CN" altLang="en-US" b="1" dirty="0"/>
          </a:p>
        </p:txBody>
      </p:sp>
      <p:pic>
        <p:nvPicPr>
          <p:cNvPr id="4" name="图片 3" descr="prototyp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648" y="1398118"/>
            <a:ext cx="4384418" cy="5214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r>
              <a:rPr lang="en-US" altLang="zh-CN" b="1" i="1" dirty="0" smtClean="0"/>
              <a:t>The Effectiveness of REM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51866" y="1131043"/>
            <a:ext cx="4842933" cy="3174255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altLang="zh-CN" sz="2000" b="1" dirty="0" smtClean="0"/>
              <a:t>C is cooperative and slows down Interest issuing when marked packets are observed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000" b="1" dirty="0" smtClean="0"/>
          </a:p>
          <a:p>
            <a:endParaRPr lang="zh-CN" altLang="en-US" sz="2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2269072"/>
            <a:ext cx="4555070" cy="3251184"/>
            <a:chOff x="4583957" y="1500713"/>
            <a:chExt cx="3245223" cy="1975938"/>
          </a:xfrm>
        </p:grpSpPr>
        <p:pic>
          <p:nvPicPr>
            <p:cNvPr id="4" name="图片 3" descr="window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7787" y="1500713"/>
              <a:ext cx="3092823" cy="967620"/>
            </a:xfrm>
            <a:prstGeom prst="rect">
              <a:avLst/>
            </a:prstGeom>
          </p:spPr>
        </p:pic>
        <p:pic>
          <p:nvPicPr>
            <p:cNvPr id="6" name="图片 5" descr="timeout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3957" y="2461350"/>
              <a:ext cx="3245223" cy="1015301"/>
            </a:xfrm>
            <a:prstGeom prst="rect">
              <a:avLst/>
            </a:prstGeom>
          </p:spPr>
        </p:pic>
      </p:grpSp>
      <p:pic>
        <p:nvPicPr>
          <p:cNvPr id="10" name="图片 5" descr="3nodes-wired-2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0" y="1253036"/>
            <a:ext cx="4017150" cy="87561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047058" y="2322307"/>
            <a:ext cx="5096942" cy="3164097"/>
            <a:chOff x="4724392" y="4218837"/>
            <a:chExt cx="3254188" cy="2051220"/>
          </a:xfrm>
        </p:grpSpPr>
        <p:pic>
          <p:nvPicPr>
            <p:cNvPr id="12" name="图片 4" descr="rate.ep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392" y="4218837"/>
              <a:ext cx="3254188" cy="1018106"/>
            </a:xfrm>
            <a:prstGeom prst="rect">
              <a:avLst/>
            </a:prstGeom>
          </p:spPr>
        </p:pic>
        <p:pic>
          <p:nvPicPr>
            <p:cNvPr id="13" name="图片 6" descr="queue.eps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3364" y="5274392"/>
              <a:ext cx="3182459" cy="995665"/>
            </a:xfrm>
            <a:prstGeom prst="rect">
              <a:avLst/>
            </a:prstGeom>
          </p:spPr>
        </p:pic>
      </p:grpSp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101602" y="5127305"/>
            <a:ext cx="9262534" cy="317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Clr>
                <a:srgbClr val="FF0000"/>
              </a:buClr>
            </a:pPr>
            <a:r>
              <a:rPr lang="en-US" altLang="zh-CN" sz="2000" dirty="0" smtClean="0"/>
              <a:t>For </a:t>
            </a:r>
            <a:r>
              <a:rPr lang="en-US" altLang="zh-CN" sz="2000" dirty="0" err="1" smtClean="0"/>
              <a:t>CHoPCoP</a:t>
            </a:r>
            <a:r>
              <a:rPr lang="en-US" altLang="zh-CN" sz="2000" dirty="0" smtClean="0"/>
              <a:t>, receiver side Interest window is much smoother</a:t>
            </a:r>
          </a:p>
          <a:p>
            <a:pPr>
              <a:buClr>
                <a:srgbClr val="FF0000"/>
              </a:buClr>
            </a:pPr>
            <a:r>
              <a:rPr lang="en-US" altLang="zh-CN" sz="2000" dirty="0" smtClean="0"/>
              <a:t>the receiving data rate is much higher</a:t>
            </a:r>
          </a:p>
          <a:p>
            <a:pPr>
              <a:buClr>
                <a:srgbClr val="FF0000"/>
              </a:buClr>
            </a:pPr>
            <a:r>
              <a:rPr lang="en-US" altLang="zh-CN" sz="2000" dirty="0" smtClean="0"/>
              <a:t>no timeout is observed at the receiver</a:t>
            </a:r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" y="-135455"/>
            <a:ext cx="8229600" cy="1371600"/>
          </a:xfrm>
        </p:spPr>
        <p:txBody>
          <a:bodyPr/>
          <a:lstStyle/>
          <a:p>
            <a:r>
              <a:rPr lang="en-US" altLang="zh-CN" b="1" i="1" dirty="0" smtClean="0"/>
              <a:t>The Effectiveness of FISP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071" y="2184396"/>
            <a:ext cx="8229600" cy="3886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zh-CN" sz="2400" b="1" dirty="0"/>
              <a:t>R</a:t>
            </a:r>
            <a:r>
              <a:rPr lang="en-US" altLang="zh-CN" sz="2400" b="1" dirty="0" smtClean="0"/>
              <a:t>outer’s outgoing data queue is 1500KB</a:t>
            </a:r>
          </a:p>
          <a:p>
            <a:pPr lvl="1">
              <a:buClr>
                <a:srgbClr val="FF0000"/>
              </a:buClr>
            </a:pPr>
            <a:r>
              <a:rPr lang="en-US" altLang="zh-CN" sz="1800" b="1" dirty="0" smtClean="0"/>
              <a:t>with FISP, the router’s outgoing data queue can be kept at ~1050KB.</a:t>
            </a:r>
          </a:p>
          <a:p>
            <a:pPr lvl="1">
              <a:buClr>
                <a:srgbClr val="FF0000"/>
              </a:buClr>
            </a:pPr>
            <a:r>
              <a:rPr lang="en-US" altLang="zh-CN" sz="1800" b="1" dirty="0" smtClean="0"/>
              <a:t>Without FISP, router queue overflows and the router keeps congested</a:t>
            </a:r>
            <a:endParaRPr lang="zh-CN" altLang="en-US" sz="1800" b="1" dirty="0"/>
          </a:p>
        </p:txBody>
      </p:sp>
      <p:pic>
        <p:nvPicPr>
          <p:cNvPr id="5" name="图片 4" descr="140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9782" y="4114800"/>
            <a:ext cx="5568888" cy="1171083"/>
          </a:xfrm>
          <a:prstGeom prst="rect">
            <a:avLst/>
          </a:prstGeom>
        </p:spPr>
      </p:pic>
      <p:pic>
        <p:nvPicPr>
          <p:cNvPr id="6" name="图片 5" descr="160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983" y="4165600"/>
            <a:ext cx="5249445" cy="1103907"/>
          </a:xfrm>
          <a:prstGeom prst="rect">
            <a:avLst/>
          </a:prstGeom>
        </p:spPr>
      </p:pic>
      <p:pic>
        <p:nvPicPr>
          <p:cNvPr id="7" name="图片 6" descr="200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935" y="5539467"/>
            <a:ext cx="5223252" cy="109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650" y="5164667"/>
            <a:ext cx="2904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Interest rate: 140 per second</a:t>
            </a:r>
            <a:endParaRPr lang="zh-CN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896791" y="5162674"/>
            <a:ext cx="2502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Interest rate: 160 per second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625742" y="6519334"/>
            <a:ext cx="2673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Interest rate: 200 per second</a:t>
            </a:r>
            <a:endParaRPr lang="zh-CN" altLang="en-US" sz="12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4351866" y="1131043"/>
            <a:ext cx="4842933" cy="317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dirty="0" smtClean="0"/>
              <a:t>C is non-cooperative, issuing requests at constant rate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12" name="图片 5" descr="3nodes-wired-2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30" y="1253036"/>
            <a:ext cx="4017150" cy="87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1" y="254004"/>
            <a:ext cx="8229600" cy="1371600"/>
          </a:xfrm>
        </p:spPr>
        <p:txBody>
          <a:bodyPr/>
          <a:lstStyle/>
          <a:p>
            <a:r>
              <a:rPr lang="en-US" altLang="zh-CN" b="1" i="1" dirty="0" smtClean="0"/>
              <a:t>A Multi-Source, Single-Flow Scenario</a:t>
            </a:r>
            <a:endParaRPr lang="zh-CN" altLang="en-US" b="1" dirty="0"/>
          </a:p>
        </p:txBody>
      </p:sp>
      <p:pic>
        <p:nvPicPr>
          <p:cNvPr id="6" name="图片 5" descr="MStopo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268" y="2174641"/>
            <a:ext cx="2979399" cy="1652292"/>
          </a:xfrm>
          <a:prstGeom prst="rect">
            <a:avLst/>
          </a:prstGeom>
        </p:spPr>
      </p:pic>
      <p:pic>
        <p:nvPicPr>
          <p:cNvPr id="7" name="图片 6" descr="window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473" y="3115746"/>
            <a:ext cx="5334693" cy="1669013"/>
          </a:xfrm>
          <a:prstGeom prst="rect">
            <a:avLst/>
          </a:prstGeom>
        </p:spPr>
      </p:pic>
      <p:pic>
        <p:nvPicPr>
          <p:cNvPr id="8" name="图片 7" descr="queue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459" y="1544806"/>
            <a:ext cx="5345926" cy="1672527"/>
          </a:xfrm>
          <a:prstGeom prst="rect">
            <a:avLst/>
          </a:prstGeom>
        </p:spPr>
      </p:pic>
      <p:pic>
        <p:nvPicPr>
          <p:cNvPr id="9" name="图片 8" descr="rate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598" y="4854803"/>
            <a:ext cx="5266267" cy="1647604"/>
          </a:xfrm>
          <a:prstGeom prst="rect">
            <a:avLst/>
          </a:prstGeom>
        </p:spPr>
      </p:pic>
      <p:sp>
        <p:nvSpPr>
          <p:cNvPr id="10" name="内容占位符 4"/>
          <p:cNvSpPr txBox="1">
            <a:spLocks/>
          </p:cNvSpPr>
          <p:nvPr/>
        </p:nvSpPr>
        <p:spPr bwMode="auto">
          <a:xfrm>
            <a:off x="5181597" y="3886203"/>
            <a:ext cx="404706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000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en-US" altLang="zh-CN" sz="2000" dirty="0" smtClean="0"/>
              <a:t>Poor performance of ICP and HR-ICP: single RTT estimator can not predict network congestion in multi-source environment.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196" y="169330"/>
            <a:ext cx="8229600" cy="1371600"/>
          </a:xfrm>
        </p:spPr>
        <p:txBody>
          <a:bodyPr/>
          <a:lstStyle/>
          <a:p>
            <a:r>
              <a:rPr lang="en-US" altLang="zh-CN" b="1" i="1" dirty="0" smtClean="0"/>
              <a:t>Fairness</a:t>
            </a:r>
            <a:endParaRPr lang="zh-CN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527" y="3352680"/>
            <a:ext cx="9920717" cy="35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4" descr="multiFlowTopo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733" y="1473198"/>
            <a:ext cx="4847927" cy="1979184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203199" y="1422397"/>
            <a:ext cx="39962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</a:pPr>
            <a:r>
              <a:rPr lang="en-US" altLang="zh-CN" dirty="0" smtClean="0"/>
              <a:t>Two receivers request different files</a:t>
            </a:r>
          </a:p>
          <a:p>
            <a:pPr lvl="1">
              <a:buClr>
                <a:srgbClr val="FF0000"/>
              </a:buClr>
            </a:pPr>
            <a:r>
              <a:rPr lang="en-US" altLang="zh-CN" dirty="0" smtClean="0"/>
              <a:t>D starts at time 0</a:t>
            </a:r>
          </a:p>
          <a:p>
            <a:pPr lvl="1">
              <a:buClr>
                <a:srgbClr val="FF0000"/>
              </a:buClr>
            </a:pPr>
            <a:r>
              <a:rPr lang="en-US" altLang="zh-CN" dirty="0" smtClean="0"/>
              <a:t>E starts at time 20s</a:t>
            </a:r>
          </a:p>
        </p:txBody>
      </p:sp>
      <p:sp>
        <p:nvSpPr>
          <p:cNvPr id="9" name="Line 68"/>
          <p:cNvSpPr>
            <a:spLocks noChangeShapeType="1"/>
          </p:cNvSpPr>
          <p:nvPr/>
        </p:nvSpPr>
        <p:spPr bwMode="auto">
          <a:xfrm flipV="1">
            <a:off x="279698" y="1289071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67739"/>
            <a:ext cx="8229600" cy="1371600"/>
          </a:xfrm>
        </p:spPr>
        <p:txBody>
          <a:bodyPr/>
          <a:lstStyle/>
          <a:p>
            <a:r>
              <a:rPr lang="en-US" altLang="zh-CN" b="1" i="1" dirty="0" smtClean="0"/>
              <a:t>FISP vs. Quota-based Interest Shaping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964275"/>
            <a:ext cx="3352800" cy="3886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zh-CN" b="1" dirty="0" smtClean="0"/>
              <a:t>D: CIR of 20 </a:t>
            </a:r>
          </a:p>
          <a:p>
            <a:pPr>
              <a:buClr>
                <a:srgbClr val="FF0000"/>
              </a:buClr>
            </a:pPr>
            <a:r>
              <a:rPr lang="en-US" altLang="zh-CN" b="1" dirty="0" smtClean="0"/>
              <a:t>E: Interest rate varies from 40 to 180, with a 20 Interests per second increase in each run</a:t>
            </a:r>
          </a:p>
          <a:p>
            <a:endParaRPr lang="en-US" altLang="zh-CN" b="1" dirty="0" smtClean="0"/>
          </a:p>
        </p:txBody>
      </p:sp>
      <p:pic>
        <p:nvPicPr>
          <p:cNvPr id="4" name="图片 3" descr="rat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3" y="2427230"/>
            <a:ext cx="5926667" cy="4447700"/>
          </a:xfrm>
          <a:prstGeom prst="rect">
            <a:avLst/>
          </a:prstGeom>
        </p:spPr>
      </p:pic>
      <p:pic>
        <p:nvPicPr>
          <p:cNvPr id="6" name="图片 4" descr="multiFlowTopo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76" y="931338"/>
            <a:ext cx="4272187" cy="174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 larger network topology</a:t>
            </a:r>
            <a:endParaRPr lang="zh-CN" altLang="en-US" b="1" dirty="0"/>
          </a:p>
        </p:txBody>
      </p:sp>
      <p:pic>
        <p:nvPicPr>
          <p:cNvPr id="4" name="内容占位符 3" descr="largeScaleTopo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8205" y="2003139"/>
            <a:ext cx="4645795" cy="175606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4195639"/>
            <a:ext cx="6346265" cy="192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3500" y="1728159"/>
            <a:ext cx="4559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altLang="zh-CN" sz="2400" b="0" dirty="0" smtClean="0"/>
              <a:t>Two sources (A and B)</a:t>
            </a: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altLang="zh-CN" sz="2400" b="0" dirty="0" smtClean="0"/>
              <a:t>Two receivers (F and G)</a:t>
            </a: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altLang="zh-CN" sz="2400" b="0" dirty="0" smtClean="0"/>
              <a:t>Link EF: bottleneck between A/B and F</a:t>
            </a: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US" altLang="zh-CN" sz="2400" b="0" dirty="0" smtClean="0"/>
              <a:t>Link CD: bottleneck between A/B and G</a:t>
            </a:r>
          </a:p>
          <a:p>
            <a:pPr marL="403225" indent="-403225"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b="0" dirty="0" smtClean="0"/>
          </a:p>
        </p:txBody>
      </p:sp>
      <p:sp>
        <p:nvSpPr>
          <p:cNvPr id="6" name="Line 68"/>
          <p:cNvSpPr>
            <a:spLocks noChangeShapeType="1"/>
          </p:cNvSpPr>
          <p:nvPr/>
        </p:nvSpPr>
        <p:spPr bwMode="auto">
          <a:xfrm flipV="1">
            <a:off x="279698" y="1543066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Conclusion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altLang="zh-CN" sz="2400" b="1" dirty="0" smtClean="0"/>
              <a:t>REM: provides congestion detection timely and correctly in a multi-source/multi-path setting</a:t>
            </a:r>
          </a:p>
          <a:p>
            <a:pPr>
              <a:buClr>
                <a:srgbClr val="FF0000"/>
              </a:buClr>
            </a:pPr>
            <a:r>
              <a:rPr lang="en-US" altLang="zh-CN" sz="2400" b="1" dirty="0" smtClean="0"/>
              <a:t>FISP: ensures fair sharing of network resources among different flows</a:t>
            </a:r>
          </a:p>
          <a:p>
            <a:pPr>
              <a:buClr>
                <a:srgbClr val="FF0000"/>
              </a:buClr>
            </a:pPr>
            <a:r>
              <a:rPr lang="en-US" altLang="zh-CN" sz="2400" b="1" dirty="0" smtClean="0"/>
              <a:t>RIC: guarantees full bandwidth utilization while reacts to REM signal to avoid saturating the network</a:t>
            </a:r>
          </a:p>
          <a:p>
            <a:endParaRPr lang="zh-CN" altLang="en-US" b="1" dirty="0"/>
          </a:p>
        </p:txBody>
      </p:sp>
      <p:sp>
        <p:nvSpPr>
          <p:cNvPr id="4" name="Line 68"/>
          <p:cNvSpPr>
            <a:spLocks noChangeShapeType="1"/>
          </p:cNvSpPr>
          <p:nvPr/>
        </p:nvSpPr>
        <p:spPr bwMode="auto">
          <a:xfrm flipV="1">
            <a:off x="279698" y="1543066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fld id="{9D87C905-3205-43EA-8813-2E295A9C2E14}" type="slidenum">
              <a:rPr lang="zh-TW" altLang="en-US" sz="1200" b="0" smtClean="0">
                <a:solidFill>
                  <a:schemeClr val="tx1"/>
                </a:solidFill>
                <a:ea typeface="PMingLiU" pitchFamily="18" charset="-120"/>
              </a:rPr>
              <a:pPr algn="l" eaLnBrk="1" hangingPunct="1"/>
              <a:t>19</a:t>
            </a:fld>
            <a:endParaRPr lang="en-US" altLang="zh-TW" sz="1200" b="0" smtClean="0">
              <a:solidFill>
                <a:schemeClr val="tx1"/>
              </a:solidFill>
              <a:ea typeface="PMingLiU" pitchFamily="18" charset="-12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smtClean="0">
                <a:ea typeface="SimSun" pitchFamily="2" charset="-122"/>
              </a:rPr>
              <a:t>Questions &amp; Answers</a:t>
            </a:r>
          </a:p>
        </p:txBody>
      </p:sp>
      <p:pic>
        <p:nvPicPr>
          <p:cNvPr id="41988" name="Picture 3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addord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 descr="st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6" descr="st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7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MCj041602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2638425"/>
            <a:ext cx="19272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9" descr="MCj041602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2638425"/>
            <a:ext cx="19272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0" descr="MCj041602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8576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30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1562100"/>
            <a:ext cx="2057400" cy="1454646"/>
          </a:xfrm>
          <a:prstGeom prst="rect">
            <a:avLst/>
          </a:prstGeom>
        </p:spPr>
      </p:pic>
      <p:sp>
        <p:nvSpPr>
          <p:cNvPr id="660534" name="Line 68"/>
          <p:cNvSpPr>
            <a:spLocks noChangeShapeType="1"/>
          </p:cNvSpPr>
          <p:nvPr/>
        </p:nvSpPr>
        <p:spPr bwMode="auto">
          <a:xfrm flipV="1">
            <a:off x="279698" y="1549400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20" y="461428"/>
            <a:ext cx="9448800" cy="1371600"/>
          </a:xfrm>
        </p:spPr>
        <p:txBody>
          <a:bodyPr/>
          <a:lstStyle/>
          <a:p>
            <a:r>
              <a:rPr lang="en-US" altLang="zh-CN" sz="4000" b="1" dirty="0" smtClean="0"/>
              <a:t>Content Statistics</a:t>
            </a:r>
            <a:endParaRPr lang="en-US" sz="4000" b="1" dirty="0"/>
          </a:p>
        </p:txBody>
      </p:sp>
      <p:sp>
        <p:nvSpPr>
          <p:cNvPr id="53" name="内容占位符 2"/>
          <p:cNvSpPr txBox="1">
            <a:spLocks/>
          </p:cNvSpPr>
          <p:nvPr/>
        </p:nvSpPr>
        <p:spPr bwMode="auto">
          <a:xfrm>
            <a:off x="304873" y="1556329"/>
            <a:ext cx="6413427" cy="330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zh-CN" sz="2000" dirty="0" smtClean="0"/>
              <a:t>In North America, video and audio streaming make up more than half of mobile data traffic, led by YouTube, Pandora and Netflix</a:t>
            </a:r>
          </a:p>
          <a:p>
            <a:pPr algn="just"/>
            <a:r>
              <a:rPr lang="en-US" altLang="zh-CN" sz="2000" dirty="0" smtClean="0"/>
              <a:t>YouTube</a:t>
            </a:r>
          </a:p>
          <a:p>
            <a:pPr lvl="1" algn="just"/>
            <a:r>
              <a:rPr lang="en-US" altLang="zh-CN" dirty="0" smtClean="0"/>
              <a:t>100 hours of video are uploaded every minute</a:t>
            </a:r>
          </a:p>
          <a:p>
            <a:pPr lvl="1" algn="just"/>
            <a:r>
              <a:rPr lang="en-US" dirty="0" smtClean="0"/>
              <a:t>Over 6 billion hours of video are watched each month</a:t>
            </a:r>
            <a:endParaRPr lang="en-US" altLang="zh-CN" dirty="0" smtClean="0"/>
          </a:p>
          <a:p>
            <a:pPr algn="just"/>
            <a:r>
              <a:rPr lang="en-US" altLang="zh-CN" sz="2000" dirty="0" smtClean="0"/>
              <a:t>Netflix</a:t>
            </a:r>
          </a:p>
          <a:p>
            <a:pPr lvl="1" algn="just"/>
            <a:r>
              <a:rPr lang="en-US" altLang="zh-CN" dirty="0" smtClean="0"/>
              <a:t>Over 50 millions of Netflix streaming subscribers</a:t>
            </a:r>
          </a:p>
          <a:p>
            <a:pPr algn="just"/>
            <a:r>
              <a:rPr lang="en-US" altLang="zh-CN" sz="2000" dirty="0" smtClean="0"/>
              <a:t>Pandora</a:t>
            </a:r>
          </a:p>
          <a:p>
            <a:pPr lvl="1" algn="just"/>
            <a:r>
              <a:rPr lang="en-US" dirty="0" smtClean="0"/>
              <a:t>1.36 billion listener hours and 72.7 million listeners in Sep 2013</a:t>
            </a:r>
            <a:endParaRPr lang="en-US" altLang="zh-CN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900" y="3130096"/>
            <a:ext cx="1662085" cy="771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85" y="4146555"/>
            <a:ext cx="1343352" cy="1020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370" y="4988810"/>
            <a:ext cx="862148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dirty="0" smtClean="0">
                <a:solidFill>
                  <a:srgbClr val="7030A0"/>
                </a:solidFill>
              </a:rPr>
              <a:t>Observation: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  </a:t>
            </a:r>
            <a:r>
              <a:rPr lang="en-US" altLang="zh-CN" sz="2000" dirty="0" smtClean="0">
                <a:solidFill>
                  <a:srgbClr val="002060"/>
                </a:solidFill>
              </a:rPr>
              <a:t>More and more Internet usage is about </a:t>
            </a:r>
            <a:r>
              <a:rPr lang="en-US" altLang="zh-CN" sz="2000" dirty="0" smtClean="0">
                <a:solidFill>
                  <a:srgbClr val="FF0000"/>
                </a:solidFill>
              </a:rPr>
              <a:t>content distribution/retrieval.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  </a:t>
            </a:r>
            <a:r>
              <a:rPr lang="en-US" altLang="zh-CN" sz="2000" dirty="0" smtClean="0">
                <a:solidFill>
                  <a:srgbClr val="002060"/>
                </a:solidFill>
              </a:rPr>
              <a:t>We </a:t>
            </a:r>
            <a:r>
              <a:rPr lang="en-US" altLang="zh-CN" sz="2000" dirty="0" smtClean="0">
                <a:solidFill>
                  <a:srgbClr val="FF0000"/>
                </a:solidFill>
              </a:rPr>
              <a:t>care about content </a:t>
            </a:r>
            <a:r>
              <a:rPr lang="en-US" altLang="zh-CN" sz="2000" dirty="0" smtClean="0">
                <a:solidFill>
                  <a:srgbClr val="002060"/>
                </a:solidFill>
              </a:rPr>
              <a:t>and is </a:t>
            </a:r>
            <a:r>
              <a:rPr lang="en-US" altLang="zh-CN" sz="2000" dirty="0" smtClean="0">
                <a:solidFill>
                  <a:srgbClr val="FF0000"/>
                </a:solidFill>
              </a:rPr>
              <a:t>oblivious to location.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35" y="6465858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0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339" y="457200"/>
            <a:ext cx="8229600" cy="1371600"/>
          </a:xfrm>
        </p:spPr>
        <p:txBody>
          <a:bodyPr/>
          <a:lstStyle/>
          <a:p>
            <a:r>
              <a:rPr lang="en-US" altLang="zh-CN" b="1" dirty="0" smtClean="0"/>
              <a:t>Content-centric networking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35463" y="1615886"/>
            <a:ext cx="9719732" cy="2636520"/>
          </a:xfrm>
        </p:spPr>
        <p:txBody>
          <a:bodyPr/>
          <a:lstStyle/>
          <a:p>
            <a:pPr marL="571500" defTabSz="3448050">
              <a:spcBef>
                <a:spcPts val="0"/>
              </a:spcBef>
              <a:buClr>
                <a:srgbClr val="002060"/>
              </a:buClr>
              <a:defRPr/>
            </a:pPr>
            <a:r>
              <a:rPr lang="en-US" altLang="zh-CN" sz="2400" b="1" dirty="0" smtClean="0"/>
              <a:t>Content-</a:t>
            </a:r>
            <a:r>
              <a:rPr lang="en-US" altLang="zh-CN" sz="2400" b="1" dirty="0" smtClean="0"/>
              <a:t>centric networking </a:t>
            </a:r>
            <a:r>
              <a:rPr lang="en-US" altLang="zh-CN" sz="2400" b="1" dirty="0" smtClean="0"/>
              <a:t>(CCN): facilitate content distribution/retrieval from network architecture perspective</a:t>
            </a:r>
          </a:p>
          <a:p>
            <a:pPr marL="571500" algn="just" defTabSz="344805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US" altLang="zh-CN" sz="2400" b="1" dirty="0" smtClean="0"/>
          </a:p>
          <a:p>
            <a:pPr marL="571500" algn="just" defTabSz="3448050">
              <a:spcBef>
                <a:spcPts val="0"/>
              </a:spcBef>
              <a:buClr>
                <a:srgbClr val="002060"/>
              </a:buClr>
              <a:defRPr/>
            </a:pPr>
            <a:r>
              <a:rPr lang="en-US" altLang="zh-CN" sz="2400" b="1" dirty="0" smtClean="0"/>
              <a:t>Features: </a:t>
            </a:r>
          </a:p>
          <a:p>
            <a:pPr marL="971550" lvl="1" algn="just" defTabSz="3448050">
              <a:spcBef>
                <a:spcPts val="0"/>
              </a:spcBef>
              <a:buClr>
                <a:srgbClr val="002060"/>
              </a:buClr>
              <a:defRPr/>
            </a:pPr>
            <a:r>
              <a:rPr lang="en-US" altLang="zh-CN" sz="1800" b="1" dirty="0" smtClean="0"/>
              <a:t>Content name based routing</a:t>
            </a:r>
          </a:p>
          <a:p>
            <a:pPr marL="971550" lvl="1" algn="just" defTabSz="3448050">
              <a:spcBef>
                <a:spcPts val="0"/>
              </a:spcBef>
              <a:buClr>
                <a:srgbClr val="002060"/>
              </a:buClr>
              <a:defRPr/>
            </a:pPr>
            <a:r>
              <a:rPr lang="en-US" altLang="zh-CN" sz="1800" b="1" dirty="0" smtClean="0"/>
              <a:t>Receiver-driven hop-by-hop transport</a:t>
            </a:r>
          </a:p>
          <a:p>
            <a:pPr marL="971550" lvl="1" algn="just" defTabSz="3448050">
              <a:spcBef>
                <a:spcPts val="0"/>
              </a:spcBef>
              <a:buClr>
                <a:srgbClr val="002060"/>
              </a:buClr>
              <a:defRPr/>
            </a:pPr>
            <a:r>
              <a:rPr lang="en-US" altLang="zh-CN" sz="1800" b="1" dirty="0" smtClean="0"/>
              <a:t>Multi-source/multi-path transfer</a:t>
            </a:r>
          </a:p>
          <a:p>
            <a:endParaRPr lang="zh-CN" alt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891371" y="3996267"/>
            <a:ext cx="6508496" cy="2725280"/>
            <a:chOff x="1517904" y="4752200"/>
            <a:chExt cx="5852160" cy="1935480"/>
          </a:xfrm>
        </p:grpSpPr>
        <p:sp>
          <p:nvSpPr>
            <p:cNvPr id="9" name="云形 8"/>
            <p:cNvSpPr/>
            <p:nvPr/>
          </p:nvSpPr>
          <p:spPr bwMode="auto">
            <a:xfrm>
              <a:off x="1920240" y="4776584"/>
              <a:ext cx="5449824" cy="1911096"/>
            </a:xfrm>
            <a:prstGeom prst="cloud">
              <a:avLst/>
            </a:prstGeom>
            <a:noFill/>
            <a:ln w="9525" cap="flat" cmpd="sng" algn="ctr">
              <a:solidFill>
                <a:schemeClr val="accent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1517904" y="5773280"/>
              <a:ext cx="841248" cy="2769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accent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54480" y="5773280"/>
              <a:ext cx="771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receiver</a:t>
              </a:r>
              <a:endParaRPr lang="zh-CN" altLang="en-US" sz="1200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998464" y="5398376"/>
              <a:ext cx="1325880" cy="320040"/>
              <a:chOff x="6711696" y="4919472"/>
              <a:chExt cx="1325880" cy="320040"/>
            </a:xfrm>
          </p:grpSpPr>
          <p:sp>
            <p:nvSpPr>
              <p:cNvPr id="13" name="椭圆 12"/>
              <p:cNvSpPr/>
              <p:nvPr/>
            </p:nvSpPr>
            <p:spPr bwMode="auto">
              <a:xfrm>
                <a:off x="6711696" y="4919472"/>
                <a:ext cx="1243584" cy="3200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accent1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1696" y="4937760"/>
                <a:ext cx="1325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Content server</a:t>
                </a:r>
                <a:endParaRPr lang="zh-CN" altLang="en-US" sz="1200" dirty="0"/>
              </a:p>
            </p:txBody>
          </p:sp>
        </p:grpSp>
        <p:sp>
          <p:nvSpPr>
            <p:cNvPr id="14" name="椭圆 13"/>
            <p:cNvSpPr/>
            <p:nvPr/>
          </p:nvSpPr>
          <p:spPr bwMode="auto">
            <a:xfrm>
              <a:off x="5291328" y="6233897"/>
              <a:ext cx="1243584" cy="3200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accent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4940808" y="4752200"/>
              <a:ext cx="1243584" cy="3200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accent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46237" y="4764392"/>
              <a:ext cx="1244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Content cache</a:t>
              </a:r>
              <a:endParaRPr lang="zh-CN" alt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03520" y="6236945"/>
              <a:ext cx="1244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Content cache</a:t>
              </a:r>
              <a:endParaRPr lang="zh-CN" alt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1992" y="5480672"/>
              <a:ext cx="9268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Interest(foo.s1)</a:t>
              </a:r>
              <a:endParaRPr lang="zh-CN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74976" y="5715368"/>
              <a:ext cx="9268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Interest(foo.s2)</a:t>
              </a:r>
              <a:endParaRPr lang="zh-CN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1200" y="6007976"/>
              <a:ext cx="9268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Interest(foo.s3)</a:t>
              </a:r>
              <a:endParaRPr lang="zh-CN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93792" y="5233784"/>
              <a:ext cx="7777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Data(foo.s1)</a:t>
              </a:r>
              <a:endParaRPr lang="zh-CN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65648" y="5724512"/>
              <a:ext cx="7777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Data(foo.s2)</a:t>
              </a:r>
              <a:endParaRPr lang="zh-CN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38472" y="6279248"/>
              <a:ext cx="7777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Data(foo.s3)</a:t>
              </a:r>
              <a:endParaRPr lang="zh-CN" altLang="en-US" dirty="0"/>
            </a:p>
          </p:txBody>
        </p:sp>
        <p:cxnSp>
          <p:nvCxnSpPr>
            <p:cNvPr id="26" name="直接箭头连接符 25"/>
            <p:cNvCxnSpPr/>
            <p:nvPr/>
          </p:nvCxnSpPr>
          <p:spPr bwMode="auto">
            <a:xfrm flipV="1">
              <a:off x="2325845" y="5681840"/>
              <a:ext cx="609379" cy="156788"/>
            </a:xfrm>
            <a:prstGeom prst="straightConnector1">
              <a:avLst/>
            </a:prstGeom>
            <a:solidFill>
              <a:schemeClr val="bg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直接箭头连接符 28"/>
            <p:cNvCxnSpPr/>
            <p:nvPr/>
          </p:nvCxnSpPr>
          <p:spPr bwMode="auto">
            <a:xfrm flipV="1">
              <a:off x="2386805" y="5855576"/>
              <a:ext cx="639859" cy="71444"/>
            </a:xfrm>
            <a:prstGeom prst="straightConnector1">
              <a:avLst/>
            </a:prstGeom>
            <a:solidFill>
              <a:schemeClr val="bg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直接箭头连接符 29"/>
            <p:cNvCxnSpPr/>
            <p:nvPr/>
          </p:nvCxnSpPr>
          <p:spPr bwMode="auto">
            <a:xfrm>
              <a:off x="2240280" y="6011024"/>
              <a:ext cx="685800" cy="9144"/>
            </a:xfrm>
            <a:prstGeom prst="straightConnector1">
              <a:avLst/>
            </a:prstGeom>
            <a:solidFill>
              <a:schemeClr val="bg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任意多边形 36"/>
            <p:cNvSpPr/>
            <p:nvPr/>
          </p:nvSpPr>
          <p:spPr bwMode="auto">
            <a:xfrm>
              <a:off x="2907792" y="5133200"/>
              <a:ext cx="2487168" cy="548640"/>
            </a:xfrm>
            <a:custGeom>
              <a:avLst/>
              <a:gdLst>
                <a:gd name="connsiteX0" fmla="*/ 0 w 2487168"/>
                <a:gd name="connsiteY0" fmla="*/ 548640 h 548640"/>
                <a:gd name="connsiteX1" fmla="*/ 1609344 w 2487168"/>
                <a:gd name="connsiteY1" fmla="*/ 411480 h 548640"/>
                <a:gd name="connsiteX2" fmla="*/ 2487168 w 2487168"/>
                <a:gd name="connsiteY2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7168" h="548640">
                  <a:moveTo>
                    <a:pt x="0" y="548640"/>
                  </a:moveTo>
                  <a:cubicBezTo>
                    <a:pt x="597408" y="525780"/>
                    <a:pt x="1194816" y="502920"/>
                    <a:pt x="1609344" y="411480"/>
                  </a:cubicBezTo>
                  <a:cubicBezTo>
                    <a:pt x="2023872" y="320040"/>
                    <a:pt x="2255520" y="160020"/>
                    <a:pt x="2487168" y="0"/>
                  </a:cubicBezTo>
                </a:path>
              </a:pathLst>
            </a:custGeom>
            <a:noFill/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 bwMode="auto">
            <a:xfrm>
              <a:off x="3026664" y="5599544"/>
              <a:ext cx="2935224" cy="274320"/>
            </a:xfrm>
            <a:custGeom>
              <a:avLst/>
              <a:gdLst>
                <a:gd name="connsiteX0" fmla="*/ 0 w 2935224"/>
                <a:gd name="connsiteY0" fmla="*/ 274320 h 274320"/>
                <a:gd name="connsiteX1" fmla="*/ 1737360 w 2935224"/>
                <a:gd name="connsiteY1" fmla="*/ 210312 h 274320"/>
                <a:gd name="connsiteX2" fmla="*/ 2935224 w 2935224"/>
                <a:gd name="connsiteY2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5224" h="274320">
                  <a:moveTo>
                    <a:pt x="0" y="274320"/>
                  </a:moveTo>
                  <a:cubicBezTo>
                    <a:pt x="624078" y="265176"/>
                    <a:pt x="1248156" y="256032"/>
                    <a:pt x="1737360" y="210312"/>
                  </a:cubicBezTo>
                  <a:cubicBezTo>
                    <a:pt x="2226564" y="164592"/>
                    <a:pt x="2580894" y="82296"/>
                    <a:pt x="2935224" y="0"/>
                  </a:cubicBezTo>
                </a:path>
              </a:pathLst>
            </a:custGeom>
            <a:noFill/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>
              <a:off x="2907792" y="6020168"/>
              <a:ext cx="2505456" cy="246888"/>
            </a:xfrm>
            <a:custGeom>
              <a:avLst/>
              <a:gdLst>
                <a:gd name="connsiteX0" fmla="*/ 0 w 2505456"/>
                <a:gd name="connsiteY0" fmla="*/ 0 h 246888"/>
                <a:gd name="connsiteX1" fmla="*/ 1700784 w 2505456"/>
                <a:gd name="connsiteY1" fmla="*/ 82296 h 246888"/>
                <a:gd name="connsiteX2" fmla="*/ 2505456 w 2505456"/>
                <a:gd name="connsiteY2" fmla="*/ 246888 h 24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5456" h="246888">
                  <a:moveTo>
                    <a:pt x="0" y="0"/>
                  </a:moveTo>
                  <a:cubicBezTo>
                    <a:pt x="641604" y="20574"/>
                    <a:pt x="1283208" y="41148"/>
                    <a:pt x="1700784" y="82296"/>
                  </a:cubicBezTo>
                  <a:cubicBezTo>
                    <a:pt x="2118360" y="123444"/>
                    <a:pt x="2311908" y="185166"/>
                    <a:pt x="2505456" y="246888"/>
                  </a:cubicBezTo>
                </a:path>
              </a:pathLst>
            </a:custGeom>
            <a:noFill/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>
              <a:off x="3041904" y="5185016"/>
              <a:ext cx="2487168" cy="548640"/>
            </a:xfrm>
            <a:custGeom>
              <a:avLst/>
              <a:gdLst>
                <a:gd name="connsiteX0" fmla="*/ 0 w 2487168"/>
                <a:gd name="connsiteY0" fmla="*/ 548640 h 548640"/>
                <a:gd name="connsiteX1" fmla="*/ 1609344 w 2487168"/>
                <a:gd name="connsiteY1" fmla="*/ 411480 h 548640"/>
                <a:gd name="connsiteX2" fmla="*/ 2487168 w 2487168"/>
                <a:gd name="connsiteY2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7168" h="548640">
                  <a:moveTo>
                    <a:pt x="0" y="548640"/>
                  </a:moveTo>
                  <a:cubicBezTo>
                    <a:pt x="597408" y="525780"/>
                    <a:pt x="1194816" y="502920"/>
                    <a:pt x="1609344" y="411480"/>
                  </a:cubicBezTo>
                  <a:cubicBezTo>
                    <a:pt x="2023872" y="320040"/>
                    <a:pt x="2255520" y="160020"/>
                    <a:pt x="2487168" y="0"/>
                  </a:cubicBezTo>
                </a:path>
              </a:pathLst>
            </a:custGeom>
            <a:noFill/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>
              <a:off x="3069336" y="5651360"/>
              <a:ext cx="2935224" cy="274320"/>
            </a:xfrm>
            <a:custGeom>
              <a:avLst/>
              <a:gdLst>
                <a:gd name="connsiteX0" fmla="*/ 0 w 2935224"/>
                <a:gd name="connsiteY0" fmla="*/ 274320 h 274320"/>
                <a:gd name="connsiteX1" fmla="*/ 1737360 w 2935224"/>
                <a:gd name="connsiteY1" fmla="*/ 210312 h 274320"/>
                <a:gd name="connsiteX2" fmla="*/ 2935224 w 2935224"/>
                <a:gd name="connsiteY2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5224" h="274320">
                  <a:moveTo>
                    <a:pt x="0" y="274320"/>
                  </a:moveTo>
                  <a:cubicBezTo>
                    <a:pt x="624078" y="265176"/>
                    <a:pt x="1248156" y="256032"/>
                    <a:pt x="1737360" y="210312"/>
                  </a:cubicBezTo>
                  <a:cubicBezTo>
                    <a:pt x="2226564" y="164592"/>
                    <a:pt x="2580894" y="82296"/>
                    <a:pt x="2935224" y="0"/>
                  </a:cubicBezTo>
                </a:path>
              </a:pathLst>
            </a:custGeom>
            <a:noFill/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任意多边形 43"/>
            <p:cNvSpPr/>
            <p:nvPr/>
          </p:nvSpPr>
          <p:spPr bwMode="auto">
            <a:xfrm>
              <a:off x="2849880" y="6090272"/>
              <a:ext cx="2505456" cy="246888"/>
            </a:xfrm>
            <a:custGeom>
              <a:avLst/>
              <a:gdLst>
                <a:gd name="connsiteX0" fmla="*/ 0 w 2505456"/>
                <a:gd name="connsiteY0" fmla="*/ 0 h 246888"/>
                <a:gd name="connsiteX1" fmla="*/ 1700784 w 2505456"/>
                <a:gd name="connsiteY1" fmla="*/ 82296 h 246888"/>
                <a:gd name="connsiteX2" fmla="*/ 2505456 w 2505456"/>
                <a:gd name="connsiteY2" fmla="*/ 246888 h 24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5456" h="246888">
                  <a:moveTo>
                    <a:pt x="0" y="0"/>
                  </a:moveTo>
                  <a:cubicBezTo>
                    <a:pt x="641604" y="20574"/>
                    <a:pt x="1283208" y="41148"/>
                    <a:pt x="1700784" y="82296"/>
                  </a:cubicBezTo>
                  <a:cubicBezTo>
                    <a:pt x="2118360" y="123444"/>
                    <a:pt x="2311908" y="185166"/>
                    <a:pt x="2505456" y="246888"/>
                  </a:cubicBezTo>
                </a:path>
              </a:pathLst>
            </a:custGeom>
            <a:noFill/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1" name="Line 68"/>
          <p:cNvSpPr>
            <a:spLocks noChangeShapeType="1"/>
          </p:cNvSpPr>
          <p:nvPr/>
        </p:nvSpPr>
        <p:spPr bwMode="auto">
          <a:xfrm flipV="1">
            <a:off x="279698" y="1549400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30"/>
            <a:ext cx="8229600" cy="1371600"/>
          </a:xfrm>
        </p:spPr>
        <p:txBody>
          <a:bodyPr/>
          <a:lstStyle/>
          <a:p>
            <a:r>
              <a:rPr lang="en-US" b="1" dirty="0" smtClean="0"/>
              <a:t>Transport control in CCN</a:t>
            </a:r>
            <a:endParaRPr lang="en-US" b="1" dirty="0"/>
          </a:p>
        </p:txBody>
      </p:sp>
      <p:sp>
        <p:nvSpPr>
          <p:cNvPr id="4" name="Line 68"/>
          <p:cNvSpPr>
            <a:spLocks noChangeShapeType="1"/>
          </p:cNvSpPr>
          <p:nvPr/>
        </p:nvSpPr>
        <p:spPr bwMode="auto">
          <a:xfrm flipV="1">
            <a:off x="279698" y="1549400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34743" y="2206172"/>
            <a:ext cx="3122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</a:rPr>
              <a:t>How to deal with the new challenges in transport control for content delivery in CCN?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pic>
        <p:nvPicPr>
          <p:cNvPr id="7" name="图片 6" descr="do-ask-question-icon-300x2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136" y="4423535"/>
            <a:ext cx="1560011" cy="154441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35" y="6465858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576" y="2051798"/>
            <a:ext cx="4926105" cy="369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00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534" name="Line 68"/>
          <p:cNvSpPr>
            <a:spLocks noChangeShapeType="1"/>
          </p:cNvSpPr>
          <p:nvPr/>
        </p:nvSpPr>
        <p:spPr bwMode="auto">
          <a:xfrm flipV="1">
            <a:off x="279698" y="1644664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034" y="441843"/>
            <a:ext cx="9114367" cy="1460500"/>
          </a:xfrm>
        </p:spPr>
        <p:txBody>
          <a:bodyPr/>
          <a:lstStyle/>
          <a:p>
            <a:r>
              <a:rPr lang="en-US" b="1" dirty="0" smtClean="0"/>
              <a:t>Existing methods</a:t>
            </a:r>
            <a:endParaRPr lang="en-US" b="1" dirty="0"/>
          </a:p>
        </p:txBody>
      </p:sp>
      <p:sp>
        <p:nvSpPr>
          <p:cNvPr id="53" name="内容占位符 2"/>
          <p:cNvSpPr txBox="1">
            <a:spLocks/>
          </p:cNvSpPr>
          <p:nvPr/>
        </p:nvSpPr>
        <p:spPr bwMode="auto">
          <a:xfrm>
            <a:off x="85728" y="1780694"/>
            <a:ext cx="8954023" cy="390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16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50" algn="just" defTabSz="3448050">
              <a:buClr>
                <a:srgbClr val="002060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sender-centric, end-to-end (e.g. traditional TCP): </a:t>
            </a:r>
            <a:r>
              <a:rPr lang="en-US" altLang="zh-CN" sz="2400" dirty="0" smtClean="0">
                <a:solidFill>
                  <a:srgbClr val="FF0000"/>
                </a:solidFill>
              </a:rPr>
              <a:t>doesn’t fit content delivery well</a:t>
            </a:r>
          </a:p>
          <a:p>
            <a:pPr marL="742950" algn="just" defTabSz="3448050">
              <a:buClr>
                <a:srgbClr val="002060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RTT-based congestion detection (e.g. ICP, ICTP): </a:t>
            </a:r>
            <a:r>
              <a:rPr lang="en-US" altLang="zh-CN" sz="2400" dirty="0" smtClean="0">
                <a:solidFill>
                  <a:srgbClr val="FF0000"/>
                </a:solidFill>
              </a:rPr>
              <a:t>doesn’t work well under multi-source/multi-path</a:t>
            </a:r>
          </a:p>
          <a:p>
            <a:pPr marL="742950" algn="just" defTabSz="3448050">
              <a:buClr>
                <a:srgbClr val="002060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quota-based traffic shaping (e.g. HR-ICP): </a:t>
            </a:r>
            <a:r>
              <a:rPr lang="en-US" altLang="zh-CN" sz="2400" dirty="0" smtClean="0">
                <a:solidFill>
                  <a:srgbClr val="FF0000"/>
                </a:solidFill>
              </a:rPr>
              <a:t>can’t adopt to dynamic workloads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35" y="6465858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3410"/>
            <a:ext cx="8229600" cy="1371600"/>
          </a:xfrm>
        </p:spPr>
        <p:txBody>
          <a:bodyPr/>
          <a:lstStyle/>
          <a:p>
            <a:r>
              <a:rPr lang="en-US" altLang="zh-CN" b="1" dirty="0" err="1" smtClean="0"/>
              <a:t>CHoPCoP</a:t>
            </a:r>
            <a:r>
              <a:rPr lang="en-US" altLang="zh-CN" b="1" dirty="0" smtClean="0"/>
              <a:t> design</a:t>
            </a:r>
            <a:endParaRPr lang="zh-CN" altLang="en-US" b="1" dirty="0"/>
          </a:p>
        </p:txBody>
      </p:sp>
      <p:pic>
        <p:nvPicPr>
          <p:cNvPr id="5" name="内容占位符 4" descr="CHoPCoP.ep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80" y="4064000"/>
            <a:ext cx="9131984" cy="2401875"/>
          </a:xfrm>
        </p:spPr>
      </p:pic>
      <p:sp>
        <p:nvSpPr>
          <p:cNvPr id="6" name="矩形 5"/>
          <p:cNvSpPr/>
          <p:nvPr/>
        </p:nvSpPr>
        <p:spPr>
          <a:xfrm>
            <a:off x="394437" y="1541924"/>
            <a:ext cx="8157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48050">
              <a:defRPr/>
            </a:pPr>
            <a:r>
              <a:rPr lang="en-US" altLang="zh-CN" sz="2400" dirty="0" err="1" smtClean="0">
                <a:solidFill>
                  <a:srgbClr val="000000"/>
                </a:solidFill>
                <a:latin typeface="+mn-lt"/>
                <a:cs typeface="+mn-cs"/>
              </a:rPr>
              <a:t>CHoPCoP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+mn-cs"/>
              </a:rPr>
              <a:t>: chunk-switch hop pull control protocol</a:t>
            </a:r>
          </a:p>
          <a:p>
            <a:pPr marL="457200" indent="-57150" algn="just" defTabSz="34480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+mn-cs"/>
              </a:rPr>
              <a:t> Receiver-driven hop-by-hop transport </a:t>
            </a:r>
          </a:p>
          <a:p>
            <a:pPr marL="457200" indent="-57150" algn="just" defTabSz="34480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+mn-cs"/>
              </a:rPr>
              <a:t>Explicit 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+mn-cs"/>
              </a:rPr>
              <a:t>congestion signaling by random early marking (REM)</a:t>
            </a:r>
          </a:p>
          <a:p>
            <a:pPr marL="457200" indent="-57150" algn="just" defTabSz="34480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+mn-cs"/>
              </a:rPr>
              <a:t> Fair share Interest shaping (FISP)</a:t>
            </a:r>
          </a:p>
          <a:p>
            <a:pPr marL="457200" indent="-57150" algn="just" defTabSz="34480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+mn-cs"/>
              </a:rPr>
              <a:t> AIMD-based receiver interest control (RIC)</a:t>
            </a:r>
            <a:endParaRPr lang="zh-CN" altLang="en-US" sz="2400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" name="Line 68"/>
          <p:cNvSpPr>
            <a:spLocks noChangeShapeType="1"/>
          </p:cNvSpPr>
          <p:nvPr/>
        </p:nvSpPr>
        <p:spPr bwMode="auto">
          <a:xfrm flipV="1">
            <a:off x="279698" y="1509200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72" y="203205"/>
            <a:ext cx="8229600" cy="1371600"/>
          </a:xfrm>
        </p:spPr>
        <p:txBody>
          <a:bodyPr/>
          <a:lstStyle/>
          <a:p>
            <a:r>
              <a:rPr lang="en-US" altLang="zh-CN" b="1" dirty="0" smtClean="0"/>
              <a:t>Receiver-driven hop-by-hop transport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870" y="1744137"/>
            <a:ext cx="8229600" cy="4555067"/>
          </a:xfrm>
        </p:spPr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Receiver-driven:</a:t>
            </a:r>
          </a:p>
          <a:p>
            <a:pPr lvl="1" algn="just">
              <a:defRPr/>
            </a:pPr>
            <a:r>
              <a:rPr lang="en-US" altLang="zh-CN" sz="2400" b="1" dirty="0" smtClean="0"/>
              <a:t>The receiver paces content retrieval and delivery</a:t>
            </a:r>
          </a:p>
          <a:p>
            <a:pPr lvl="1" algn="just">
              <a:defRPr/>
            </a:pPr>
            <a:r>
              <a:rPr lang="en-US" altLang="zh-CN" sz="2400" b="1" dirty="0" smtClean="0"/>
              <a:t>Interest-Data transmission </a:t>
            </a:r>
          </a:p>
          <a:p>
            <a:pPr lvl="1" algn="just">
              <a:defRPr/>
            </a:pPr>
            <a:r>
              <a:rPr lang="en-US" altLang="zh-CN" sz="2400" b="1" dirty="0" smtClean="0"/>
              <a:t>No explicit “end” concept</a:t>
            </a:r>
          </a:p>
          <a:p>
            <a:pPr lvl="1" algn="just">
              <a:defRPr/>
            </a:pPr>
            <a:r>
              <a:rPr lang="en-US" altLang="zh-CN" sz="2400" b="1" dirty="0" smtClean="0"/>
              <a:t>Connectionless communication: no three-way handshake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en-US" altLang="zh-CN" sz="2800" b="1" dirty="0" smtClean="0">
                <a:solidFill>
                  <a:srgbClr val="FF0000"/>
                </a:solidFill>
              </a:rPr>
              <a:t>hop-by-hop transfer: Each router performs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lvl="1" algn="just">
              <a:defRPr/>
            </a:pPr>
            <a:r>
              <a:rPr lang="en-US" altLang="zh-CN" sz="2400" b="1" dirty="0" smtClean="0"/>
              <a:t>Forwarding packets</a:t>
            </a:r>
          </a:p>
          <a:p>
            <a:pPr lvl="1" algn="just">
              <a:defRPr/>
            </a:pPr>
            <a:r>
              <a:rPr lang="en-US" altLang="zh-CN" sz="2400" b="1" dirty="0" smtClean="0"/>
              <a:t>Packet processing</a:t>
            </a:r>
          </a:p>
          <a:p>
            <a:pPr lvl="1" algn="just">
              <a:defRPr/>
            </a:pPr>
            <a:r>
              <a:rPr lang="en-US" altLang="zh-CN" sz="2400" b="1" dirty="0" smtClean="0"/>
              <a:t>Resource management</a:t>
            </a:r>
            <a:endParaRPr lang="zh-CN" altLang="en-US" sz="2000" b="1" dirty="0"/>
          </a:p>
        </p:txBody>
      </p:sp>
      <p:sp>
        <p:nvSpPr>
          <p:cNvPr id="5" name="Line 68"/>
          <p:cNvSpPr>
            <a:spLocks noChangeShapeType="1"/>
          </p:cNvSpPr>
          <p:nvPr/>
        </p:nvSpPr>
        <p:spPr bwMode="auto">
          <a:xfrm flipV="1">
            <a:off x="279698" y="1593865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6" y="327702"/>
            <a:ext cx="8229600" cy="1371600"/>
          </a:xfrm>
        </p:spPr>
        <p:txBody>
          <a:bodyPr/>
          <a:lstStyle/>
          <a:p>
            <a:r>
              <a:rPr lang="en-US" altLang="zh-CN" b="1" dirty="0" smtClean="0"/>
              <a:t>Explicit congestion signaling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2" y="1639528"/>
            <a:ext cx="4775195" cy="3886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zh-CN" sz="2400" b="1" dirty="0" smtClean="0">
                <a:solidFill>
                  <a:srgbClr val="000000"/>
                </a:solidFill>
              </a:rPr>
              <a:t>With multiple sources/ multiple paths, the following metrics are unsuitable</a:t>
            </a:r>
          </a:p>
          <a:p>
            <a:pPr lvl="1">
              <a:buClr>
                <a:srgbClr val="FF0000"/>
              </a:buClr>
            </a:pPr>
            <a:r>
              <a:rPr lang="en-US" altLang="zh-CN" sz="1800" b="1" dirty="0" smtClean="0">
                <a:solidFill>
                  <a:srgbClr val="000000"/>
                </a:solidFill>
              </a:rPr>
              <a:t>RTT value</a:t>
            </a:r>
          </a:p>
          <a:p>
            <a:pPr lvl="1">
              <a:buClr>
                <a:srgbClr val="FF0000"/>
              </a:buClr>
            </a:pPr>
            <a:r>
              <a:rPr lang="en-US" altLang="zh-CN" sz="1800" b="1" dirty="0" smtClean="0">
                <a:solidFill>
                  <a:srgbClr val="000000"/>
                </a:solidFill>
              </a:rPr>
              <a:t>Packet arrival sequence </a:t>
            </a:r>
          </a:p>
          <a:p>
            <a:pPr>
              <a:buClr>
                <a:srgbClr val="FF0000"/>
              </a:buClr>
            </a:pPr>
            <a:r>
              <a:rPr lang="en-US" altLang="zh-CN" sz="2400" b="1" dirty="0" smtClean="0">
                <a:solidFill>
                  <a:srgbClr val="FF0000"/>
                </a:solidFill>
              </a:rPr>
              <a:t>Random early marking (REM)</a:t>
            </a:r>
            <a:r>
              <a:rPr lang="en-US" altLang="zh-CN" sz="2400" b="1" dirty="0" smtClean="0"/>
              <a:t>: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intermediate router </a:t>
            </a:r>
          </a:p>
          <a:p>
            <a:pPr lvl="1">
              <a:buClr>
                <a:srgbClr val="FF0000"/>
              </a:buClr>
            </a:pPr>
            <a:r>
              <a:rPr lang="en-US" altLang="zh-CN" sz="1800" b="1" dirty="0" smtClean="0">
                <a:solidFill>
                  <a:srgbClr val="000000"/>
                </a:solidFill>
              </a:rPr>
              <a:t>estimates congestion level based upon the size of the outgoing data queue, </a:t>
            </a:r>
            <a:endParaRPr lang="en-US" altLang="zh-CN" sz="1800" b="1" dirty="0">
              <a:solidFill>
                <a:srgbClr val="000000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altLang="zh-CN" sz="1800" b="1" dirty="0" smtClean="0">
                <a:solidFill>
                  <a:srgbClr val="000000"/>
                </a:solidFill>
              </a:rPr>
              <a:t>marks data packet according to the mark probability function.</a:t>
            </a:r>
            <a:endParaRPr lang="zh-CN" altLang="en-US" b="1" dirty="0" smtClean="0"/>
          </a:p>
          <a:p>
            <a:endParaRPr lang="zh-CN" altLang="en-US" sz="2000" b="1" dirty="0"/>
          </a:p>
        </p:txBody>
      </p:sp>
      <p:pic>
        <p:nvPicPr>
          <p:cNvPr id="4" name="图片 3" descr="REM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563" y="1924116"/>
            <a:ext cx="4435035" cy="3088151"/>
          </a:xfrm>
          <a:prstGeom prst="rect">
            <a:avLst/>
          </a:prstGeom>
        </p:spPr>
      </p:pic>
      <p:sp>
        <p:nvSpPr>
          <p:cNvPr id="5" name="TextBox 82"/>
          <p:cNvSpPr txBox="1">
            <a:spLocks noChangeArrowheads="1"/>
          </p:cNvSpPr>
          <p:nvPr/>
        </p:nvSpPr>
        <p:spPr bwMode="auto">
          <a:xfrm>
            <a:off x="5286186" y="5137770"/>
            <a:ext cx="365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/>
              <a:t>Mark </a:t>
            </a:r>
            <a:r>
              <a:rPr lang="en-US" altLang="zh-CN" sz="1400" dirty="0"/>
              <a:t>probability function for REM</a:t>
            </a:r>
            <a:endParaRPr lang="zh-CN" altLang="en-US" sz="1400" dirty="0"/>
          </a:p>
        </p:txBody>
      </p:sp>
      <p:sp>
        <p:nvSpPr>
          <p:cNvPr id="6" name="Line 68"/>
          <p:cNvSpPr>
            <a:spLocks noChangeShapeType="1"/>
          </p:cNvSpPr>
          <p:nvPr/>
        </p:nvSpPr>
        <p:spPr bwMode="auto">
          <a:xfrm flipV="1">
            <a:off x="279698" y="1593865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205" y="416339"/>
            <a:ext cx="8229600" cy="1371600"/>
          </a:xfrm>
        </p:spPr>
        <p:txBody>
          <a:bodyPr/>
          <a:lstStyle/>
          <a:p>
            <a:r>
              <a:rPr lang="en-US" altLang="zh-CN" b="1" dirty="0" smtClean="0"/>
              <a:t>Fair share Interest shaping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50798" y="1952289"/>
            <a:ext cx="4724400" cy="4753314"/>
          </a:xfrm>
        </p:spPr>
        <p:txBody>
          <a:bodyPr/>
          <a:lstStyle/>
          <a:p>
            <a:pPr marL="628650">
              <a:buClr>
                <a:srgbClr val="002060"/>
              </a:buClr>
              <a:defRPr/>
            </a:pPr>
            <a:r>
              <a:rPr lang="en-US" altLang="zh-CN" sz="2400" b="1" dirty="0" smtClean="0"/>
              <a:t>FISP conducts flow-based interest control based on</a:t>
            </a:r>
          </a:p>
          <a:p>
            <a:pPr marL="1028700" lvl="1">
              <a:buClr>
                <a:srgbClr val="002060"/>
              </a:buClr>
              <a:defRPr/>
            </a:pPr>
            <a:r>
              <a:rPr lang="en-US" altLang="zh-CN" b="1" dirty="0" smtClean="0"/>
              <a:t>each flow’s queue requirement</a:t>
            </a:r>
          </a:p>
          <a:p>
            <a:pPr marL="1028700" lvl="1">
              <a:buClr>
                <a:srgbClr val="002060"/>
              </a:buClr>
              <a:defRPr/>
            </a:pPr>
            <a:r>
              <a:rPr lang="en-US" altLang="zh-CN" b="1" dirty="0" smtClean="0"/>
              <a:t>delay Interest accordingly at certain probability</a:t>
            </a:r>
            <a:endParaRPr lang="en-US" altLang="zh-CN" b="1" dirty="0"/>
          </a:p>
          <a:p>
            <a:pPr marL="628650">
              <a:buClr>
                <a:srgbClr val="002060"/>
              </a:buClr>
              <a:defRPr/>
            </a:pPr>
            <a:r>
              <a:rPr lang="en-US" altLang="zh-CN" sz="2400" b="1" dirty="0" smtClean="0"/>
              <a:t>Delay all incoming Interest if overly-congested</a:t>
            </a:r>
            <a:endParaRPr lang="en-US" altLang="zh-CN" sz="2400" b="1" dirty="0"/>
          </a:p>
          <a:p>
            <a:pPr marL="628650">
              <a:buClr>
                <a:srgbClr val="002060"/>
              </a:buClr>
              <a:defRPr/>
            </a:pPr>
            <a:r>
              <a:rPr lang="en-US" altLang="zh-CN" sz="2400" b="1" dirty="0" smtClean="0"/>
              <a:t>Release all delayed Interests when total queue requirement falls below a threshold</a:t>
            </a:r>
            <a:endParaRPr lang="zh-CN" altLang="en-US" sz="2400" b="1" dirty="0" smtClean="0"/>
          </a:p>
          <a:p>
            <a:endParaRPr lang="zh-CN" altLang="en-US" sz="2800" b="1" dirty="0"/>
          </a:p>
        </p:txBody>
      </p:sp>
      <p:pic>
        <p:nvPicPr>
          <p:cNvPr id="5" name="图片 4" descr="intShapingFunc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93" y="2031991"/>
            <a:ext cx="4841875" cy="3403607"/>
          </a:xfrm>
          <a:prstGeom prst="rect">
            <a:avLst/>
          </a:prstGeom>
        </p:spPr>
      </p:pic>
      <p:sp>
        <p:nvSpPr>
          <p:cNvPr id="6" name="TextBox 82"/>
          <p:cNvSpPr txBox="1">
            <a:spLocks noChangeArrowheads="1"/>
          </p:cNvSpPr>
          <p:nvPr/>
        </p:nvSpPr>
        <p:spPr bwMode="auto">
          <a:xfrm>
            <a:off x="5726286" y="5461813"/>
            <a:ext cx="2734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/>
              <a:t>Delay probability function</a:t>
            </a:r>
            <a:endParaRPr lang="zh-CN" altLang="en-US" sz="1400" dirty="0"/>
          </a:p>
        </p:txBody>
      </p:sp>
      <p:sp>
        <p:nvSpPr>
          <p:cNvPr id="7" name="Line 68"/>
          <p:cNvSpPr>
            <a:spLocks noChangeShapeType="1"/>
          </p:cNvSpPr>
          <p:nvPr/>
        </p:nvSpPr>
        <p:spPr bwMode="auto">
          <a:xfrm flipV="1">
            <a:off x="279698" y="1593865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3">
      <a:dk1>
        <a:srgbClr val="000066"/>
      </a:dk1>
      <a:lt1>
        <a:srgbClr val="FFFFFF"/>
      </a:lt1>
      <a:dk2>
        <a:srgbClr val="000066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56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66"/>
        </a:dk1>
        <a:lt1>
          <a:srgbClr val="FFFFFF"/>
        </a:lt1>
        <a:dk2>
          <a:srgbClr val="000066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56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20198</TotalTime>
  <Words>902</Words>
  <Application>Microsoft Macintosh PowerPoint</Application>
  <PresentationFormat>On-screen Show (4:3)</PresentationFormat>
  <Paragraphs>118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Pixel</vt:lpstr>
      <vt:lpstr>A Transport Protocol for Content-Centric Networking with Explicit Congestion Control </vt:lpstr>
      <vt:lpstr>Content Statistics</vt:lpstr>
      <vt:lpstr>Content-centric networking</vt:lpstr>
      <vt:lpstr>Transport control in CCN</vt:lpstr>
      <vt:lpstr>Existing methods</vt:lpstr>
      <vt:lpstr>CHoPCoP design</vt:lpstr>
      <vt:lpstr>Receiver-driven hop-by-hop transport</vt:lpstr>
      <vt:lpstr>Explicit congestion signaling</vt:lpstr>
      <vt:lpstr>Fair share Interest shaping</vt:lpstr>
      <vt:lpstr>Receiver Interest control</vt:lpstr>
      <vt:lpstr>CHoPCoP Implementation</vt:lpstr>
      <vt:lpstr>The Effectiveness of REM</vt:lpstr>
      <vt:lpstr>The Effectiveness of FISP</vt:lpstr>
      <vt:lpstr>A Multi-Source, Single-Flow Scenario</vt:lpstr>
      <vt:lpstr>Fairness</vt:lpstr>
      <vt:lpstr>FISP vs. Quota-based Interest Shaping</vt:lpstr>
      <vt:lpstr>A larger network topology</vt:lpstr>
      <vt:lpstr>Conclusion</vt:lpstr>
      <vt:lpstr>Questions &amp; Answers</vt:lpstr>
    </vt:vector>
  </TitlesOfParts>
  <Company>WINLAB, Rutgers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noreend</dc:creator>
  <cp:lastModifiedBy>Yanyong Zhang</cp:lastModifiedBy>
  <cp:revision>665</cp:revision>
  <dcterms:created xsi:type="dcterms:W3CDTF">2003-08-08T14:52:53Z</dcterms:created>
  <dcterms:modified xsi:type="dcterms:W3CDTF">2014-08-04T08:21:40Z</dcterms:modified>
</cp:coreProperties>
</file>