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05" r:id="rId4"/>
    <p:sldId id="301" r:id="rId5"/>
    <p:sldId id="302" r:id="rId6"/>
    <p:sldId id="303" r:id="rId7"/>
    <p:sldId id="304" r:id="rId8"/>
    <p:sldId id="265" r:id="rId9"/>
    <p:sldId id="281" r:id="rId10"/>
    <p:sldId id="282" r:id="rId11"/>
    <p:sldId id="284" r:id="rId12"/>
    <p:sldId id="273" r:id="rId13"/>
    <p:sldId id="288" r:id="rId14"/>
    <p:sldId id="289" r:id="rId15"/>
    <p:sldId id="291" r:id="rId16"/>
    <p:sldId id="276" r:id="rId17"/>
    <p:sldId id="293" r:id="rId18"/>
    <p:sldId id="294" r:id="rId19"/>
    <p:sldId id="295" r:id="rId20"/>
    <p:sldId id="299" r:id="rId21"/>
    <p:sldId id="300" r:id="rId22"/>
    <p:sldId id="297" r:id="rId23"/>
    <p:sldId id="29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7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333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9316F-7437-4B25-B162-640DB4ED7BE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E074C-E91D-48DD-8A54-71FFA47A9DDF}">
      <dgm:prSet phldrT="[Text]"/>
      <dgm:spPr/>
      <dgm:t>
        <a:bodyPr/>
        <a:lstStyle/>
        <a:p>
          <a:r>
            <a:rPr lang="en-US" dirty="0" smtClean="0"/>
            <a:t>Diagnosis Inference Algorithm</a:t>
          </a:r>
          <a:endParaRPr lang="en-US" dirty="0"/>
        </a:p>
      </dgm:t>
    </dgm:pt>
    <dgm:pt modelId="{F82E2144-22D3-46A0-89B7-69864237DD96}" type="parTrans" cxnId="{79435E89-3432-4F3D-87DB-1BBADAD854BD}">
      <dgm:prSet/>
      <dgm:spPr/>
      <dgm:t>
        <a:bodyPr/>
        <a:lstStyle/>
        <a:p>
          <a:endParaRPr lang="en-US"/>
        </a:p>
      </dgm:t>
    </dgm:pt>
    <dgm:pt modelId="{17AD6FE7-7317-4030-95AF-E19529475E3D}" type="sibTrans" cxnId="{79435E89-3432-4F3D-87DB-1BBADAD854BD}">
      <dgm:prSet/>
      <dgm:spPr/>
      <dgm:t>
        <a:bodyPr/>
        <a:lstStyle/>
        <a:p>
          <a:endParaRPr lang="en-US"/>
        </a:p>
      </dgm:t>
    </dgm:pt>
    <dgm:pt modelId="{CD892835-EC1D-46C7-A93D-00101EB07D5F}">
      <dgm:prSet phldrT="[Text]"/>
      <dgm:spPr/>
      <dgm:t>
        <a:bodyPr/>
        <a:lstStyle/>
        <a:p>
          <a:r>
            <a:rPr lang="en-US" dirty="0" smtClean="0"/>
            <a:t>Heuristic Expert System</a:t>
          </a:r>
          <a:endParaRPr lang="en-US" dirty="0"/>
        </a:p>
      </dgm:t>
    </dgm:pt>
    <dgm:pt modelId="{7B22063F-1720-46F5-BBA3-57FDBD29DD0C}" type="parTrans" cxnId="{7E50A31A-4CA0-4F6E-A4A1-33C486DC66FA}">
      <dgm:prSet/>
      <dgm:spPr/>
      <dgm:t>
        <a:bodyPr/>
        <a:lstStyle/>
        <a:p>
          <a:endParaRPr lang="en-US"/>
        </a:p>
      </dgm:t>
    </dgm:pt>
    <dgm:pt modelId="{F5E9D4BE-0AE3-451F-B0AD-6C67C6091217}" type="sibTrans" cxnId="{7E50A31A-4CA0-4F6E-A4A1-33C486DC66FA}">
      <dgm:prSet/>
      <dgm:spPr/>
      <dgm:t>
        <a:bodyPr/>
        <a:lstStyle/>
        <a:p>
          <a:endParaRPr lang="en-US"/>
        </a:p>
      </dgm:t>
    </dgm:pt>
    <dgm:pt modelId="{6E3B67C2-1F51-4E1B-9F8B-94C8579AF058}">
      <dgm:prSet phldrT="[Text]"/>
      <dgm:spPr/>
      <dgm:t>
        <a:bodyPr/>
        <a:lstStyle/>
        <a:p>
          <a:r>
            <a:rPr lang="en-US" dirty="0" smtClean="0"/>
            <a:t>Multi-radio Sniffing Database</a:t>
          </a:r>
          <a:endParaRPr lang="en-US" dirty="0"/>
        </a:p>
      </dgm:t>
    </dgm:pt>
    <dgm:pt modelId="{DA7667B9-F086-4C2A-8CD0-335FA8BE2879}" type="parTrans" cxnId="{59E252A5-25E8-43D9-8938-5B1F062ACFFE}">
      <dgm:prSet/>
      <dgm:spPr/>
      <dgm:t>
        <a:bodyPr/>
        <a:lstStyle/>
        <a:p>
          <a:endParaRPr lang="en-US"/>
        </a:p>
      </dgm:t>
    </dgm:pt>
    <dgm:pt modelId="{36FF01A7-5655-43D1-95D3-563B63ECC043}" type="sibTrans" cxnId="{59E252A5-25E8-43D9-8938-5B1F062ACFFE}">
      <dgm:prSet/>
      <dgm:spPr/>
      <dgm:t>
        <a:bodyPr/>
        <a:lstStyle/>
        <a:p>
          <a:endParaRPr lang="en-US"/>
        </a:p>
      </dgm:t>
    </dgm:pt>
    <dgm:pt modelId="{68B745FF-D3AB-456E-BCBC-52AB673B6834}">
      <dgm:prSet phldrT="[Text]"/>
      <dgm:spPr/>
      <dgm:t>
        <a:bodyPr/>
        <a:lstStyle/>
        <a:p>
          <a:r>
            <a:rPr lang="en-US" dirty="0" smtClean="0"/>
            <a:t>Protocol Specifica-tions</a:t>
          </a:r>
          <a:endParaRPr lang="en-US" dirty="0"/>
        </a:p>
      </dgm:t>
    </dgm:pt>
    <dgm:pt modelId="{355B5184-93BA-4709-BCC7-AAC845F34C5C}" type="parTrans" cxnId="{F844DAA0-019A-4837-BBE5-38556A23D05E}">
      <dgm:prSet/>
      <dgm:spPr/>
      <dgm:t>
        <a:bodyPr/>
        <a:lstStyle/>
        <a:p>
          <a:endParaRPr lang="en-US"/>
        </a:p>
      </dgm:t>
    </dgm:pt>
    <dgm:pt modelId="{7B99D30F-E28B-47BD-9A3E-DDE79C770BC0}" type="sibTrans" cxnId="{F844DAA0-019A-4837-BBE5-38556A23D05E}">
      <dgm:prSet/>
      <dgm:spPr/>
      <dgm:t>
        <a:bodyPr/>
        <a:lstStyle/>
        <a:p>
          <a:endParaRPr lang="en-US"/>
        </a:p>
      </dgm:t>
    </dgm:pt>
    <dgm:pt modelId="{B3B84149-575D-45C4-8D07-24A31E567138}" type="pres">
      <dgm:prSet presAssocID="{9EF9316F-7437-4B25-B162-640DB4ED7B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157A8E-9375-4F35-ABE4-4B0AB6313851}" type="pres">
      <dgm:prSet presAssocID="{57AE074C-E91D-48DD-8A54-71FFA47A9DDF}" presName="centerShape" presStyleLbl="node0" presStyleIdx="0" presStyleCnt="1" custLinFactNeighborX="-256" custLinFactNeighborY="12128"/>
      <dgm:spPr/>
      <dgm:t>
        <a:bodyPr/>
        <a:lstStyle/>
        <a:p>
          <a:endParaRPr lang="en-US"/>
        </a:p>
      </dgm:t>
    </dgm:pt>
    <dgm:pt modelId="{81DC4CB9-DE8B-4DF4-B58F-BEDD61E033C0}" type="pres">
      <dgm:prSet presAssocID="{7B22063F-1720-46F5-BBA3-57FDBD29DD0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79BD50E-946C-4244-9697-065D2C651931}" type="pres">
      <dgm:prSet presAssocID="{CD892835-EC1D-46C7-A93D-00101EB07D5F}" presName="node" presStyleLbl="node1" presStyleIdx="0" presStyleCnt="3" custRadScaleRad="87036" custRadScaleInc="2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CCC1C-25C3-4EA0-A3A7-55108A0AA232}" type="pres">
      <dgm:prSet presAssocID="{DA7667B9-F086-4C2A-8CD0-335FA8BE287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E4C6A42-911D-4737-85E6-549A3DA29179}" type="pres">
      <dgm:prSet presAssocID="{6E3B67C2-1F51-4E1B-9F8B-94C8579AF058}" presName="node" presStyleLbl="node1" presStyleIdx="1" presStyleCnt="3" custScaleX="126784" custRadScaleRad="129991" custRadScaleInc="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927C6-ED7A-4188-B6BE-69DC83D835E0}" type="pres">
      <dgm:prSet presAssocID="{355B5184-93BA-4709-BCC7-AAC845F34C5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BEDF302-F779-4F6E-A26F-0F71D20F8797}" type="pres">
      <dgm:prSet presAssocID="{68B745FF-D3AB-456E-BCBC-52AB673B6834}" presName="node" presStyleLbl="node1" presStyleIdx="2" presStyleCnt="3" custRadScaleRad="87012" custRadScaleInc="-2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25C3E-19DC-4A35-B5D9-417BBF330C3C}" type="presOf" srcId="{CD892835-EC1D-46C7-A93D-00101EB07D5F}" destId="{979BD50E-946C-4244-9697-065D2C651931}" srcOrd="0" destOrd="0" presId="urn:microsoft.com/office/officeart/2005/8/layout/radial4"/>
    <dgm:cxn modelId="{F844DAA0-019A-4837-BBE5-38556A23D05E}" srcId="{57AE074C-E91D-48DD-8A54-71FFA47A9DDF}" destId="{68B745FF-D3AB-456E-BCBC-52AB673B6834}" srcOrd="2" destOrd="0" parTransId="{355B5184-93BA-4709-BCC7-AAC845F34C5C}" sibTransId="{7B99D30F-E28B-47BD-9A3E-DDE79C770BC0}"/>
    <dgm:cxn modelId="{FA96EE43-2475-4D88-BB70-B35439063EE2}" type="presOf" srcId="{7B22063F-1720-46F5-BBA3-57FDBD29DD0C}" destId="{81DC4CB9-DE8B-4DF4-B58F-BEDD61E033C0}" srcOrd="0" destOrd="0" presId="urn:microsoft.com/office/officeart/2005/8/layout/radial4"/>
    <dgm:cxn modelId="{E2EA706E-2525-4EA7-AC1F-CFF5B02E82E4}" type="presOf" srcId="{9EF9316F-7437-4B25-B162-640DB4ED7BE5}" destId="{B3B84149-575D-45C4-8D07-24A31E567138}" srcOrd="0" destOrd="0" presId="urn:microsoft.com/office/officeart/2005/8/layout/radial4"/>
    <dgm:cxn modelId="{791C19D2-56D9-41DA-B1B7-1C5A471EB919}" type="presOf" srcId="{6E3B67C2-1F51-4E1B-9F8B-94C8579AF058}" destId="{0E4C6A42-911D-4737-85E6-549A3DA29179}" srcOrd="0" destOrd="0" presId="urn:microsoft.com/office/officeart/2005/8/layout/radial4"/>
    <dgm:cxn modelId="{5ABA497E-19C1-47B2-8E29-234828F01277}" type="presOf" srcId="{57AE074C-E91D-48DD-8A54-71FFA47A9DDF}" destId="{D2157A8E-9375-4F35-ABE4-4B0AB6313851}" srcOrd="0" destOrd="0" presId="urn:microsoft.com/office/officeart/2005/8/layout/radial4"/>
    <dgm:cxn modelId="{79435E89-3432-4F3D-87DB-1BBADAD854BD}" srcId="{9EF9316F-7437-4B25-B162-640DB4ED7BE5}" destId="{57AE074C-E91D-48DD-8A54-71FFA47A9DDF}" srcOrd="0" destOrd="0" parTransId="{F82E2144-22D3-46A0-89B7-69864237DD96}" sibTransId="{17AD6FE7-7317-4030-95AF-E19529475E3D}"/>
    <dgm:cxn modelId="{7E50A31A-4CA0-4F6E-A4A1-33C486DC66FA}" srcId="{57AE074C-E91D-48DD-8A54-71FFA47A9DDF}" destId="{CD892835-EC1D-46C7-A93D-00101EB07D5F}" srcOrd="0" destOrd="0" parTransId="{7B22063F-1720-46F5-BBA3-57FDBD29DD0C}" sibTransId="{F5E9D4BE-0AE3-451F-B0AD-6C67C6091217}"/>
    <dgm:cxn modelId="{6F19D1A8-79B8-45A4-B786-AA17CD01AF32}" type="presOf" srcId="{DA7667B9-F086-4C2A-8CD0-335FA8BE2879}" destId="{87ACCC1C-25C3-4EA0-A3A7-55108A0AA232}" srcOrd="0" destOrd="0" presId="urn:microsoft.com/office/officeart/2005/8/layout/radial4"/>
    <dgm:cxn modelId="{6328A957-A490-48C6-ABB3-69DA50B4D054}" type="presOf" srcId="{355B5184-93BA-4709-BCC7-AAC845F34C5C}" destId="{8DC927C6-ED7A-4188-B6BE-69DC83D835E0}" srcOrd="0" destOrd="0" presId="urn:microsoft.com/office/officeart/2005/8/layout/radial4"/>
    <dgm:cxn modelId="{59E252A5-25E8-43D9-8938-5B1F062ACFFE}" srcId="{57AE074C-E91D-48DD-8A54-71FFA47A9DDF}" destId="{6E3B67C2-1F51-4E1B-9F8B-94C8579AF058}" srcOrd="1" destOrd="0" parTransId="{DA7667B9-F086-4C2A-8CD0-335FA8BE2879}" sibTransId="{36FF01A7-5655-43D1-95D3-563B63ECC043}"/>
    <dgm:cxn modelId="{B5C20164-148D-4CFB-93DD-B1824295E747}" type="presOf" srcId="{68B745FF-D3AB-456E-BCBC-52AB673B6834}" destId="{DBEDF302-F779-4F6E-A26F-0F71D20F8797}" srcOrd="0" destOrd="0" presId="urn:microsoft.com/office/officeart/2005/8/layout/radial4"/>
    <dgm:cxn modelId="{C7219626-B003-4794-B8F9-9445EBFA3782}" type="presParOf" srcId="{B3B84149-575D-45C4-8D07-24A31E567138}" destId="{D2157A8E-9375-4F35-ABE4-4B0AB6313851}" srcOrd="0" destOrd="0" presId="urn:microsoft.com/office/officeart/2005/8/layout/radial4"/>
    <dgm:cxn modelId="{283248E5-D358-4204-B517-8F042E89D225}" type="presParOf" srcId="{B3B84149-575D-45C4-8D07-24A31E567138}" destId="{81DC4CB9-DE8B-4DF4-B58F-BEDD61E033C0}" srcOrd="1" destOrd="0" presId="urn:microsoft.com/office/officeart/2005/8/layout/radial4"/>
    <dgm:cxn modelId="{94891EA9-51D6-4DF9-9D25-29540C5C8B86}" type="presParOf" srcId="{B3B84149-575D-45C4-8D07-24A31E567138}" destId="{979BD50E-946C-4244-9697-065D2C651931}" srcOrd="2" destOrd="0" presId="urn:microsoft.com/office/officeart/2005/8/layout/radial4"/>
    <dgm:cxn modelId="{C39FF1D8-8709-4FE5-BADD-B8CD13649A80}" type="presParOf" srcId="{B3B84149-575D-45C4-8D07-24A31E567138}" destId="{87ACCC1C-25C3-4EA0-A3A7-55108A0AA232}" srcOrd="3" destOrd="0" presId="urn:microsoft.com/office/officeart/2005/8/layout/radial4"/>
    <dgm:cxn modelId="{C768FEBE-E1F6-4AD8-B7BA-29F1024CED69}" type="presParOf" srcId="{B3B84149-575D-45C4-8D07-24A31E567138}" destId="{0E4C6A42-911D-4737-85E6-549A3DA29179}" srcOrd="4" destOrd="0" presId="urn:microsoft.com/office/officeart/2005/8/layout/radial4"/>
    <dgm:cxn modelId="{3320F047-AAA4-4BC3-B897-47A345CC091E}" type="presParOf" srcId="{B3B84149-575D-45C4-8D07-24A31E567138}" destId="{8DC927C6-ED7A-4188-B6BE-69DC83D835E0}" srcOrd="5" destOrd="0" presId="urn:microsoft.com/office/officeart/2005/8/layout/radial4"/>
    <dgm:cxn modelId="{553A8494-947F-434C-8B7B-7BB72B467204}" type="presParOf" srcId="{B3B84149-575D-45C4-8D07-24A31E567138}" destId="{DBEDF302-F779-4F6E-A26F-0F71D20F8797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2353-6C6C-48A1-8F28-D5C8C26664FF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6082-4F7C-4D22-9712-6070E5B4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D377-1BAD-415C-945A-75CA3DB00230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B7620-EEFB-49D7-9A4B-BB2D2788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75FC-8D16-4913-ABC0-15257F9CF934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8259-443B-491B-9AD8-1F1EAE5F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3427413" y="3427413"/>
            <a:ext cx="6856413" cy="1588"/>
          </a:xfrm>
          <a:prstGeom prst="line">
            <a:avLst/>
          </a:prstGeom>
          <a:ln w="1016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2B84-8645-46DD-90F6-B32BC4DFD08C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F919-88D4-449E-9D1C-A12A9D13D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6E2F-17E7-4CB1-A17E-2D8FE2313C25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E4DF-84BB-4F1D-9B75-691201EC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A351-494C-4836-B212-139FFD5082D4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6757-FA89-4D12-B550-B90DF135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6F9E-E284-419C-AFCC-A4B33CC422B5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B170-2A7B-4AB4-89AD-9962D7BD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EA70-50FA-4C75-A797-C492C04BB31E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CF73-DF83-412D-9863-A9C8E8CBC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770B-E209-4190-8366-54D37BD7DF5E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08B4-33A7-458A-B786-2DC2B69C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E792-D7A7-4DE4-8667-322BEB83D585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9EC6-23C8-4DDD-AE4F-D0FB41614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C63E-D4A7-4E17-8426-54EE2EE53BD6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C04B-6659-43BB-A7E0-C5BC3A1E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FB97BA-DCE9-4A10-9F81-A5417E884A7B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10"/>
          <p:cNvGrpSpPr>
            <a:grpSpLocks/>
          </p:cNvGrpSpPr>
          <p:nvPr userDrawn="1"/>
        </p:nvGrpSpPr>
        <p:grpSpPr bwMode="auto">
          <a:xfrm>
            <a:off x="6940550" y="6459538"/>
            <a:ext cx="2203450" cy="398462"/>
            <a:chOff x="4372" y="4069"/>
            <a:chExt cx="1388" cy="251"/>
          </a:xfrm>
        </p:grpSpPr>
        <p:pic>
          <p:nvPicPr>
            <p:cNvPr id="1032" name="Picture 11"/>
            <p:cNvPicPr>
              <a:picLocks noChangeAspect="1" noChangeArrowheads="1"/>
            </p:cNvPicPr>
            <p:nvPr/>
          </p:nvPicPr>
          <p:blipFill>
            <a:blip r:embed="rId13"/>
            <a:srcRect r="23051"/>
            <a:stretch>
              <a:fillRect/>
            </a:stretch>
          </p:blipFill>
          <p:spPr bwMode="auto">
            <a:xfrm>
              <a:off x="5058" y="4108"/>
              <a:ext cx="702" cy="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72" y="4069"/>
              <a:ext cx="74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33CCFF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000">
                  <a:solidFill>
                    <a:srgbClr val="33CCFF"/>
                  </a:solidFill>
                  <a:cs typeface="+mn-cs"/>
                </a:rPr>
                <a:t>WINLAB</a:t>
              </a:r>
            </a:p>
          </p:txBody>
        </p:sp>
      </p:grp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6426200"/>
            <a:ext cx="1362075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1676400"/>
            <a:ext cx="8001000" cy="2362200"/>
          </a:xfrm>
          <a:prstGeom prst="roundRect">
            <a:avLst/>
          </a:prstGeom>
          <a:solidFill>
            <a:srgbClr val="EAE7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no Pro Smbd Display" pitchFamily="18" charset="0"/>
              </a:rPr>
              <a:t/>
            </a:r>
            <a:br>
              <a:rPr lang="en-US" dirty="0" smtClean="0">
                <a:latin typeface="Arno Pro Smbd Display" pitchFamily="18" charset="0"/>
              </a:rPr>
            </a:br>
            <a:r>
              <a:rPr lang="en-US" dirty="0" smtClean="0">
                <a:latin typeface="Arno Pro Smbd Display" pitchFamily="18" charset="0"/>
              </a:rPr>
              <a:t>Spectrum MRI: </a:t>
            </a:r>
            <a:br>
              <a:rPr lang="en-US" dirty="0" smtClean="0">
                <a:latin typeface="Arno Pro Smbd Display" pitchFamily="18" charset="0"/>
              </a:rPr>
            </a:br>
            <a:r>
              <a:rPr lang="en-US" dirty="0" smtClean="0">
                <a:latin typeface="Arno Pro Smbd Display" pitchFamily="18" charset="0"/>
              </a:rPr>
              <a:t>Towards Diagnosis of Multi-Radio</a:t>
            </a:r>
            <a:br>
              <a:rPr lang="en-US" dirty="0" smtClean="0">
                <a:latin typeface="Arno Pro Smbd Display" pitchFamily="18" charset="0"/>
              </a:rPr>
            </a:br>
            <a:r>
              <a:rPr lang="en-US" dirty="0" smtClean="0">
                <a:latin typeface="Arno Pro Smbd Display" pitchFamily="18" charset="0"/>
              </a:rPr>
              <a:t>Interference in the Unlicensed Band</a:t>
            </a:r>
            <a:r>
              <a:rPr lang="en-US" b="1" dirty="0" smtClean="0">
                <a:latin typeface="Arno Pro Smbd Display" pitchFamily="18" charset="0"/>
              </a:rPr>
              <a:t/>
            </a:r>
            <a:br>
              <a:rPr lang="en-US" b="1" dirty="0" smtClean="0">
                <a:latin typeface="Arno Pro Smbd Display" pitchFamily="18" charset="0"/>
              </a:rPr>
            </a:br>
            <a:endParaRPr lang="en-US" b="1" dirty="0">
              <a:latin typeface="Arno Pro Smbd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001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Problem Detection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3506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2.  Bluetooth – 802.11 interference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63246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9400" y="3429000"/>
            <a:ext cx="25146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+mn-lt"/>
              </a:rPr>
              <a:t>Configurations: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802.11b: </a:t>
            </a:r>
            <a:r>
              <a:rPr lang="en-US" dirty="0">
                <a:latin typeface="+mn-lt"/>
              </a:rPr>
              <a:t>TCP at 11 Mbps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802.11g: </a:t>
            </a:r>
            <a:r>
              <a:rPr lang="en-US" dirty="0">
                <a:latin typeface="+mn-lt"/>
              </a:rPr>
              <a:t>TCP at 24 Mbps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Bluetooth: </a:t>
            </a:r>
            <a:r>
              <a:rPr lang="en-US" dirty="0">
                <a:latin typeface="+mn-lt"/>
              </a:rPr>
              <a:t>UDP with 512 Kbps offered load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Distance between 802.11 Rx &amp; Bluetooth </a:t>
            </a:r>
            <a:r>
              <a:rPr lang="en-US" b="1" dirty="0" err="1">
                <a:latin typeface="+mn-lt"/>
              </a:rPr>
              <a:t>Tx</a:t>
            </a:r>
            <a:r>
              <a:rPr lang="en-US" b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25cm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4291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001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Problem Detection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3646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3.  Multi-radio Interference Scenario</a:t>
            </a:r>
          </a:p>
        </p:txBody>
      </p:sp>
      <p:pic>
        <p:nvPicPr>
          <p:cNvPr id="19461" name="Picture 7" descr="mult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393541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5800" y="51054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Drop in Zigbee throughput: From 83% packet reception to &lt; 2% packet reception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Tools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" y="1371600"/>
          <a:ext cx="2133600" cy="1920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Exploring what the problem is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Developing tools for data collection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Applying diagnosis algorithms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2590800" y="22098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4" name="Picture 14" descr="om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28738"/>
            <a:ext cx="55784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5800" y="3962400"/>
            <a:ext cx="8077200" cy="2389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Use OML as the underlying framework for data collection</a:t>
            </a:r>
          </a:p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Modify/develop tools which log traces to this framework for different radios</a:t>
            </a:r>
          </a:p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Identify the parameters of interest for each kind of radio</a:t>
            </a:r>
          </a:p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Important and hard topic of synchronization of multiple traces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US" dirty="0">
                <a:latin typeface="+mn-lt"/>
              </a:rPr>
              <a:t> - Combine traces from similar monitors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US" dirty="0">
                <a:latin typeface="+mn-lt"/>
              </a:rPr>
              <a:t> - Time synchronize traces from disparate monitors</a:t>
            </a:r>
          </a:p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Develop algorithms for adaptive control of the monitors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19200"/>
            <a:ext cx="51514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1.  802.11 Sniffing (Promiscuous mode)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Tools: 802.11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86400"/>
            <a:ext cx="792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 Separate table for each link seen by each sensor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 Another table for recording all the beacons seen by the monitors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5105400"/>
            <a:ext cx="5486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Snapshot of a link table from the database</a:t>
            </a:r>
          </a:p>
        </p:txBody>
      </p:sp>
      <p:pic>
        <p:nvPicPr>
          <p:cNvPr id="21510" name="Picture 6" descr="table_format_li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9613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Tools: Bluetooth</a:t>
            </a:r>
          </a:p>
        </p:txBody>
      </p:sp>
      <p:grpSp>
        <p:nvGrpSpPr>
          <p:cNvPr id="22531" name="Group 16"/>
          <p:cNvGrpSpPr>
            <a:grpSpLocks/>
          </p:cNvGrpSpPr>
          <p:nvPr/>
        </p:nvGrpSpPr>
        <p:grpSpPr bwMode="auto">
          <a:xfrm>
            <a:off x="1143000" y="3429000"/>
            <a:ext cx="7010400" cy="2514600"/>
            <a:chOff x="1371600" y="4191000"/>
            <a:chExt cx="5943600" cy="2142460"/>
          </a:xfrm>
        </p:grpSpPr>
        <p:pic>
          <p:nvPicPr>
            <p:cNvPr id="22536" name="Picture 17" descr="blue_cap1.bmp"/>
            <p:cNvPicPr>
              <a:picLocks noChangeAspect="1"/>
            </p:cNvPicPr>
            <p:nvPr/>
          </p:nvPicPr>
          <p:blipFill>
            <a:blip r:embed="rId2"/>
            <a:srcRect t="17706" r="3911" b="40472"/>
            <a:stretch>
              <a:fillRect/>
            </a:stretch>
          </p:blipFill>
          <p:spPr bwMode="auto">
            <a:xfrm>
              <a:off x="1371600" y="4191000"/>
              <a:ext cx="5943600" cy="2142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371600" y="4191000"/>
              <a:ext cx="5943600" cy="21329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3200" y="5943600"/>
            <a:ext cx="5486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Snapshot of the Bluetooth sniffing information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752600"/>
            <a:ext cx="7467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If the Master </a:t>
            </a:r>
            <a:r>
              <a:rPr lang="en-US" dirty="0" err="1">
                <a:latin typeface="+mn-lt"/>
              </a:rPr>
              <a:t>BDAddr</a:t>
            </a:r>
            <a:r>
              <a:rPr lang="en-US" dirty="0">
                <a:latin typeface="+mn-lt"/>
              </a:rPr>
              <a:t> is known, it is possible to sniff the piconet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But implementation issues due to hardware inaccessibility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Commercial sniffer-FTS4BT ( ~ $10,000 !!) that does this</a:t>
            </a:r>
          </a:p>
        </p:txBody>
      </p:sp>
      <p:pic>
        <p:nvPicPr>
          <p:cNvPr id="22534" name="Picture 22" descr="front46fa1984a1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057400"/>
            <a:ext cx="19954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219200"/>
            <a:ext cx="3846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2. Bluetooth Packet Sniffing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Tools: Spectrum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1295400"/>
            <a:ext cx="38750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3. Spectrum Analysis for Bluetooth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54563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smtClean="0"/>
              <a:t>Scan narrow band spectrum using USRP-GNURadio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Find high energy 1Mhz bursts in scanned data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Extract start times of each packet detected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Estimate no. of piconets by binning the start times which are separated by an integer number of slots</a:t>
            </a:r>
          </a:p>
          <a:p>
            <a:pPr lvl="1"/>
            <a:endParaRPr lang="en-US" smtClean="0"/>
          </a:p>
        </p:txBody>
      </p:sp>
      <p:pic>
        <p:nvPicPr>
          <p:cNvPr id="23557" name="Picture 25" descr="spec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4267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8" descr="spe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4037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Tools: Bluetooth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Problem Case: High Powered 802.11 nearby</a:t>
            </a:r>
          </a:p>
        </p:txBody>
      </p:sp>
      <p:pic>
        <p:nvPicPr>
          <p:cNvPr id="24580" name="Picture 4" descr="spec_blue2_b1_3.jpg"/>
          <p:cNvPicPr>
            <a:picLocks noChangeAspect="1"/>
          </p:cNvPicPr>
          <p:nvPr/>
        </p:nvPicPr>
        <p:blipFill>
          <a:blip r:embed="rId2"/>
          <a:srcRect l="10001" t="5811" r="9167" b="7333"/>
          <a:stretch>
            <a:fillRect/>
          </a:stretch>
        </p:blipFill>
        <p:spPr bwMode="auto">
          <a:xfrm>
            <a:off x="2209800" y="1828800"/>
            <a:ext cx="33528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Content Placeholder 3" descr="a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11858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a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1011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09600" y="480060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Solution:</a:t>
            </a:r>
          </a:p>
          <a:p>
            <a:endParaRPr lang="en-US" sz="800" b="1">
              <a:latin typeface="Calibri" pitchFamily="34" charset="0"/>
            </a:endParaRPr>
          </a:p>
          <a:p>
            <a:pPr>
              <a:buFont typeface="Calibri" pitchFamily="34" charset="0"/>
              <a:buChar char="–"/>
            </a:pPr>
            <a:r>
              <a:rPr lang="en-US">
                <a:latin typeface="Calibri" pitchFamily="34" charset="0"/>
              </a:rPr>
              <a:t> Move to another region in the spectrum (Bluetooth present but Interference absent)</a:t>
            </a:r>
          </a:p>
          <a:p>
            <a:pPr>
              <a:buFont typeface="Calibri" pitchFamily="34" charset="0"/>
              <a:buChar char="–"/>
            </a:pPr>
            <a:r>
              <a:rPr lang="en-US">
                <a:latin typeface="Calibri" pitchFamily="34" charset="0"/>
              </a:rPr>
              <a:t> Scan between channels 1 &amp; 6, 6 &amp; 11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4584" name="Picture 8" descr="a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638800"/>
            <a:ext cx="36909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5"/>
          <p:cNvSpPr txBox="1">
            <a:spLocks noChangeArrowheads="1"/>
          </p:cNvSpPr>
          <p:nvPr/>
        </p:nvSpPr>
        <p:spPr bwMode="auto">
          <a:xfrm>
            <a:off x="2286000" y="41148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802.11b Tx Power: 20dbm (100mW)</a:t>
            </a:r>
          </a:p>
          <a:p>
            <a:r>
              <a:rPr lang="en-US">
                <a:latin typeface="Calibri" pitchFamily="34" charset="0"/>
              </a:rPr>
              <a:t>Bluetooth Tx Power: 4dbm (2.5mW)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5867400" y="2590800"/>
            <a:ext cx="3116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Theoretically possible to detect</a:t>
            </a:r>
          </a:p>
          <a:p>
            <a:r>
              <a:rPr lang="en-US">
                <a:latin typeface="Calibri" pitchFamily="34" charset="0"/>
              </a:rPr>
              <a:t>with additional processing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724400" y="2895600"/>
            <a:ext cx="10668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 Algorithms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371600"/>
          <a:ext cx="2133600" cy="1920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Exploring what the problem is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Developing tools for data collection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Applying diagnosis algorithms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8" name="Content Placeholder 6" descr="wireshark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4953000"/>
            <a:ext cx="2209800" cy="1371600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352800"/>
            <a:ext cx="220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71800" y="1676400"/>
            <a:ext cx="2209800" cy="1371600"/>
            <a:chOff x="1371600" y="4191000"/>
            <a:chExt cx="5943600" cy="2142460"/>
          </a:xfrm>
        </p:grpSpPr>
        <p:pic>
          <p:nvPicPr>
            <p:cNvPr id="25626" name="Picture 10" descr="blue_cap1.bmp"/>
            <p:cNvPicPr>
              <a:picLocks noChangeAspect="1"/>
            </p:cNvPicPr>
            <p:nvPr/>
          </p:nvPicPr>
          <p:blipFill>
            <a:blip r:embed="rId4"/>
            <a:srcRect t="17706" r="3911" b="40472"/>
            <a:stretch>
              <a:fillRect/>
            </a:stretch>
          </p:blipFill>
          <p:spPr bwMode="auto">
            <a:xfrm>
              <a:off x="1371600" y="4191000"/>
              <a:ext cx="5943600" cy="2142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371600" y="4191000"/>
              <a:ext cx="5943600" cy="2132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19400" y="1295400"/>
            <a:ext cx="2514600" cy="5181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3657600" y="4572000"/>
            <a:ext cx="1524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3657600" y="2971800"/>
            <a:ext cx="1524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3048000"/>
            <a:ext cx="15827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Time Synchronized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1338263"/>
            <a:ext cx="19891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Multi-radio Database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4648200"/>
            <a:ext cx="15827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Time Synchronized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1752600"/>
            <a:ext cx="30480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Drop in 802.11 Rate +</a:t>
            </a:r>
          </a:p>
          <a:p>
            <a:pPr>
              <a:defRPr/>
            </a:pPr>
            <a:r>
              <a:rPr lang="en-US" dirty="0">
                <a:latin typeface="+mn-lt"/>
              </a:rPr>
              <a:t>Start of Bluetooth capture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Increased no. of MAC retries +</a:t>
            </a:r>
          </a:p>
          <a:p>
            <a:pPr>
              <a:defRPr/>
            </a:pPr>
            <a:r>
              <a:rPr lang="en-US" dirty="0">
                <a:latin typeface="+mn-lt"/>
              </a:rPr>
              <a:t>Traffic in adjacent channel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Loss in periodic </a:t>
            </a:r>
            <a:r>
              <a:rPr lang="en-US" dirty="0" err="1">
                <a:latin typeface="+mn-lt"/>
              </a:rPr>
              <a:t>ZigBee</a:t>
            </a:r>
            <a:r>
              <a:rPr lang="en-US" dirty="0">
                <a:latin typeface="+mn-lt"/>
              </a:rPr>
              <a:t> data +</a:t>
            </a:r>
          </a:p>
          <a:p>
            <a:pPr>
              <a:defRPr/>
            </a:pPr>
            <a:r>
              <a:rPr lang="en-US" dirty="0">
                <a:latin typeface="+mn-lt"/>
              </a:rPr>
              <a:t>Detection of video stream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ACK reception at monitor but repetitive retransmissions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Spectrum detection of wide-band interferer like Microwave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Continuous Channel hogging as in </a:t>
            </a:r>
            <a:r>
              <a:rPr lang="en-US" dirty="0" err="1">
                <a:latin typeface="+mn-lt"/>
              </a:rPr>
              <a:t>DoS</a:t>
            </a:r>
            <a:r>
              <a:rPr lang="en-US" dirty="0">
                <a:latin typeface="+mn-lt"/>
              </a:rPr>
              <a:t> attack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Many transmissions on same 802.11 channel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105400" y="38100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62600" y="1295400"/>
            <a:ext cx="3276600" cy="518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67400" y="1371600"/>
            <a:ext cx="2895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Simplistic Diagnostic Examples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29035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A more concrete example</a:t>
            </a:r>
          </a:p>
        </p:txBody>
      </p:sp>
      <p:pic>
        <p:nvPicPr>
          <p:cNvPr id="26628" name="Picture 6" descr="diagnosis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1928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iagnosi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135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590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11463" y="1828800"/>
            <a:ext cx="274637" cy="2295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1063" y="2819400"/>
            <a:ext cx="274637" cy="1298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17" descr="diagnosis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95600"/>
            <a:ext cx="135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030663" y="2743200"/>
            <a:ext cx="274637" cy="138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30463" y="4191000"/>
            <a:ext cx="952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No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Interference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8663" y="4191000"/>
            <a:ext cx="688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With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802.11g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2063" y="4191000"/>
            <a:ext cx="8048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With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Bluetooth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6663" y="1600200"/>
            <a:ext cx="8461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25.2 Mbps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6263" y="2590800"/>
            <a:ext cx="8461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14.4 Mbps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2063" y="2514600"/>
            <a:ext cx="8461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15.4 Mbps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02263" y="2590800"/>
            <a:ext cx="274637" cy="15271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13438" y="3886200"/>
            <a:ext cx="274637" cy="228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45063" y="2362200"/>
            <a:ext cx="1125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254 % Increase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1038" y="3429000"/>
            <a:ext cx="708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40.3 % 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Increase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4191000"/>
            <a:ext cx="688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With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802.11g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9200" y="4191000"/>
            <a:ext cx="8048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With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Bluetooth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663" y="1828800"/>
            <a:ext cx="10588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Throughput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97463" y="1828800"/>
            <a:ext cx="1358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No. of MAC</a:t>
            </a:r>
          </a:p>
          <a:p>
            <a:pPr algn="ctr">
              <a:defRPr/>
            </a:pPr>
            <a:r>
              <a:rPr lang="en-US" sz="1400" b="1" dirty="0">
                <a:latin typeface="+mn-lt"/>
              </a:rPr>
              <a:t>retransmissions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64463" y="2286000"/>
            <a:ext cx="274637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34200" y="1219200"/>
            <a:ext cx="1198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Throughput</a:t>
            </a:r>
          </a:p>
          <a:p>
            <a:pPr algn="ctr">
              <a:defRPr/>
            </a:pPr>
            <a:r>
              <a:rPr lang="en-US" sz="1400" b="1" dirty="0">
                <a:latin typeface="+mn-lt"/>
              </a:rPr>
              <a:t>Improvement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9663" y="2057400"/>
            <a:ext cx="8461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19.9 Mbps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54863" y="1905000"/>
            <a:ext cx="274637" cy="2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50063" y="1676400"/>
            <a:ext cx="8461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24.8 Mbps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6263" y="4191000"/>
            <a:ext cx="6937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Change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802.11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Channel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35863" y="4191000"/>
            <a:ext cx="7350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Disable</a:t>
            </a:r>
          </a:p>
          <a:p>
            <a:pPr algn="ctr">
              <a:defRPr/>
            </a:pPr>
            <a:r>
              <a:rPr lang="en-US" sz="1200" dirty="0" err="1">
                <a:latin typeface="+mn-lt"/>
              </a:rPr>
              <a:t>Autorate</a:t>
            </a:r>
            <a:endParaRPr lang="en-US" sz="1200" dirty="0">
              <a:latin typeface="+mn-lt"/>
            </a:endParaRPr>
          </a:p>
        </p:txBody>
      </p:sp>
      <p:pic>
        <p:nvPicPr>
          <p:cNvPr id="41" name="Picture 40" descr="diagnosis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19400"/>
            <a:ext cx="1825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diagnosis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267200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6" name="TextBox 42"/>
          <p:cNvSpPr txBox="1">
            <a:spLocks noChangeArrowheads="1"/>
          </p:cNvSpPr>
          <p:nvPr/>
        </p:nvSpPr>
        <p:spPr bwMode="auto">
          <a:xfrm>
            <a:off x="533400" y="54102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HD Video Example: Demo Recording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2209800"/>
            <a:ext cx="7572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Main Link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0600" y="2667000"/>
            <a:ext cx="10795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Interfering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/>
      <p:bldP spid="22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/>
      <p:bldP spid="28706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2432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Rule Based Diagnosis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486400" y="18288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5715000"/>
            <a:ext cx="24225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latin typeface="+mn-lt"/>
              </a:rPr>
              <a:t>References: [Yan ’09] </a:t>
            </a:r>
          </a:p>
          <a:p>
            <a:pPr algn="r">
              <a:defRPr/>
            </a:pPr>
            <a:r>
              <a:rPr lang="en-US" sz="2000" dirty="0">
                <a:latin typeface="+mn-lt"/>
              </a:rPr>
              <a:t>[</a:t>
            </a:r>
            <a:r>
              <a:rPr lang="en-US" sz="2000" dirty="0" err="1">
                <a:latin typeface="+mn-lt"/>
              </a:rPr>
              <a:t>Rayanchu</a:t>
            </a:r>
            <a:r>
              <a:rPr lang="en-US" sz="2000" dirty="0">
                <a:latin typeface="+mn-lt"/>
              </a:rPr>
              <a:t> ‘08]</a:t>
            </a:r>
          </a:p>
        </p:txBody>
      </p:sp>
      <p:pic>
        <p:nvPicPr>
          <p:cNvPr id="27654" name="Picture 10" descr="flow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676400"/>
            <a:ext cx="53070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low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81400"/>
            <a:ext cx="53149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pic>
        <p:nvPicPr>
          <p:cNvPr id="14339" name="Content Placeholder 4" descr="spectrum overlap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81200"/>
            <a:ext cx="46482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838200" y="14478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Spectrum Overlap in the 2.4Ghz band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2209800"/>
          <a:ext cx="3810000" cy="27663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2667000"/>
              </a:tblGrid>
              <a:tr h="4715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PHY Characteristics</a:t>
                      </a:r>
                      <a:endParaRPr lang="en-US" sz="1800" dirty="0"/>
                    </a:p>
                  </a:txBody>
                  <a:tcPr/>
                </a:tc>
              </a:tr>
              <a:tr h="44283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802.11b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DSSS + BPSK, QPSK, CCK</a:t>
                      </a:r>
                      <a:endParaRPr lang="en-US" sz="1700" dirty="0"/>
                    </a:p>
                  </a:txBody>
                  <a:tcPr/>
                </a:tc>
              </a:tr>
              <a:tr h="42846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802.11g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OFDM + </a:t>
                      </a:r>
                      <a:r>
                        <a:rPr lang="en-US" sz="1700" dirty="0" err="1" smtClean="0"/>
                        <a:t>BPSK,QPSK,mQAM</a:t>
                      </a:r>
                      <a:endParaRPr lang="en-US" sz="1700" dirty="0"/>
                    </a:p>
                  </a:txBody>
                  <a:tcPr/>
                </a:tc>
              </a:tr>
              <a:tr h="41410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Bluetooth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FHSS + GFSK</a:t>
                      </a:r>
                      <a:endParaRPr lang="en-US" sz="1700" dirty="0"/>
                    </a:p>
                  </a:txBody>
                  <a:tcPr/>
                </a:tc>
              </a:tr>
              <a:tr h="39973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ZigBee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DSSS + BPSK, QPSK</a:t>
                      </a:r>
                      <a:endParaRPr lang="en-US" sz="1700" dirty="0"/>
                    </a:p>
                  </a:txBody>
                  <a:tcPr/>
                </a:tc>
              </a:tr>
              <a:tr h="47156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Others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Cordless Phones, Microwave Ovens, etc.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1447800"/>
            <a:ext cx="3352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</a:rPr>
              <a:t>Specifications of different standards in the 2.4Ghz Band</a:t>
            </a:r>
          </a:p>
        </p:txBody>
      </p:sp>
      <p:sp>
        <p:nvSpPr>
          <p:cNvPr id="14365" name="TextBox 8"/>
          <p:cNvSpPr txBox="1">
            <a:spLocks noChangeArrowheads="1"/>
          </p:cNvSpPr>
          <p:nvPr/>
        </p:nvSpPr>
        <p:spPr bwMode="auto">
          <a:xfrm>
            <a:off x="381000" y="51816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Increasing density &amp; data rate of radio devices leading to interference limitations.</a:t>
            </a:r>
          </a:p>
          <a:p>
            <a:pPr>
              <a:buFont typeface="Arial" charset="0"/>
              <a:buChar char="•"/>
            </a:pPr>
            <a:r>
              <a:rPr lang="en-US"/>
              <a:t> No means of co-operation and arbitration in the unlicensed spectrum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Is it possible to classify and diagnose multi-radio interference problems by</a:t>
            </a:r>
          </a:p>
          <a:p>
            <a:r>
              <a:rPr lang="en-US" b="1">
                <a:solidFill>
                  <a:srgbClr val="FF0000"/>
                </a:solidFill>
              </a:rPr>
              <a:t>  passive monitoring?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3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Insights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Possible to parameterize interferences based on observables: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6553200" cy="39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r>
              <a:rPr lang="en-US" dirty="0" smtClean="0"/>
              <a:t>Current work on characterization of problems </a:t>
            </a:r>
            <a:r>
              <a:rPr lang="en-US" dirty="0" err="1" smtClean="0"/>
              <a:t>vs</a:t>
            </a:r>
            <a:r>
              <a:rPr lang="en-US" dirty="0" smtClean="0"/>
              <a:t> parameters: filling up the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1" y="2180141"/>
          <a:ext cx="7010400" cy="42600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94735"/>
                <a:gridCol w="544497"/>
                <a:gridCol w="612559"/>
                <a:gridCol w="544497"/>
                <a:gridCol w="612559"/>
                <a:gridCol w="612559"/>
                <a:gridCol w="544497"/>
                <a:gridCol w="544497"/>
              </a:tblGrid>
              <a:tr h="90727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Packet</a:t>
                      </a:r>
                    </a:p>
                    <a:p>
                      <a:pPr algn="ctr"/>
                      <a:r>
                        <a:rPr lang="en-US" sz="1400" dirty="0" smtClean="0"/>
                        <a:t>Error</a:t>
                      </a:r>
                      <a:endParaRPr lang="en-US" sz="14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Occupancy</a:t>
                      </a:r>
                      <a:endParaRPr lang="en-US" sz="14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Round Trip Time</a:t>
                      </a:r>
                      <a:endParaRPr lang="en-US" sz="14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 fallback</a:t>
                      </a:r>
                      <a:endParaRPr lang="en-US" sz="14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MAC Retries</a:t>
                      </a:r>
                      <a:endParaRPr lang="en-US" sz="14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Packet Collision</a:t>
                      </a:r>
                      <a:endParaRPr lang="en-US" sz="14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Spectral Occupancy</a:t>
                      </a:r>
                      <a:endParaRPr lang="en-US" sz="1400" dirty="0"/>
                    </a:p>
                  </a:txBody>
                  <a:tcPr vert="vert"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Poor signal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Excessive traffic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Adjacent channel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Hidden node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Channel hogging by slow link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Co-channel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Microwave Oven Interference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2.4GHz Phone Interference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Bluetooth/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ZigBee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2469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Deliberate Jamming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1" y="2462350"/>
            <a:ext cx="1447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Possible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213360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Diagnostic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Parameters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2209800"/>
            <a:ext cx="2971800" cy="838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Some Insights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/>
          <a:lstStyle/>
          <a:p>
            <a:r>
              <a:rPr lang="en-US" smtClean="0"/>
              <a:t>Main emphasis of research on this aspect of Diagnosis Inference Algorithms</a:t>
            </a:r>
          </a:p>
          <a:p>
            <a:r>
              <a:rPr lang="en-US" smtClean="0"/>
              <a:t>How to design the expert systems</a:t>
            </a:r>
          </a:p>
          <a:p>
            <a:r>
              <a:rPr lang="en-US" smtClean="0"/>
              <a:t>How to choose parameters to sniff  &amp; log in database</a:t>
            </a:r>
          </a:p>
          <a:p>
            <a:r>
              <a:rPr lang="en-US" smtClean="0"/>
              <a:t>How to apply data mining techniques for fault detection</a:t>
            </a:r>
          </a:p>
          <a:p>
            <a:r>
              <a:rPr lang="en-US" smtClean="0"/>
              <a:t>Can we have multi-level hierarchical probing</a:t>
            </a:r>
          </a:p>
          <a:p>
            <a:r>
              <a:rPr lang="en-US" smtClean="0"/>
              <a:t>What things can be done after diagnosis</a:t>
            </a:r>
          </a:p>
          <a:p>
            <a:r>
              <a:rPr lang="en-US" smtClean="0"/>
              <a:t>What if we do have a common shared channel</a:t>
            </a:r>
          </a:p>
          <a:p>
            <a:r>
              <a:rPr lang="en-US" smtClean="0"/>
              <a:t>How to make it feasible (cost, time, complexity)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Diagnosis Algorithms – Open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[Golmie ’03] N. Golmie, N. Chevrollier, and O. Rebala, “Bluetooth and wlan coexistence: Challenges and solutions,” IEEE Wireless Communications Magazine, vol. 10, pp. 22–29, 2003.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[Shin ’07] S. Y. Shin, H. S. Park, S. Choi, and W. H. Kwon, “Packet error rate analysis of zigbee under wlan and bluetooth interferences,” IEEE Trans on Wireless Commun, vol. 6, no. 8, 2007.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[Jing ‘08] X. Jing, et al., “Distributed coordination schemes for multi-radio co-existence in dense spectrum environments: An experimental study on the orbit testbed,” in Proc. of DySPAN 2008, 3rd IEEE Symposium on New Frontiers in Dynamic Spectrum Access Networks, Oct. 2008.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[Gummadi ‘07] R. Gummadi, D. Wetherall, B. Greenstein, and S. Seshan, “Understanding and mitigating the impact of rf interference on 802.11 networks,” in Proc. of Sigcomm07, 2007.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[Bellardo ’03] J. Bellardo and S. Savage, “802.11 Denial-of-Service Attacks: Real Vulnerabilities and Practical Solutions,” Proc. 11th Usenix Security Symp., Usenix Assoc., 2003.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[Stranne ‘06] A. Stranne, O. Edfors, and B.-A. Molin, “Energy-based interference analysis of heterogeneous packet radio networks.” IEEE Trans on Commun., vol. 54, no. 4, 2006.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[Cheng ’07] Y.-C. Cheng, et al., “Automating cross-layer diagnosis of enterprise wireless networks,” in </a:t>
            </a:r>
            <a:r>
              <a:rPr lang="en-US" sz="1600" i="1" smtClean="0"/>
              <a:t>Proc. of Sigcomm07. ACM Press, </a:t>
            </a:r>
            <a:r>
              <a:rPr lang="en-US" sz="1600" smtClean="0"/>
              <a:t>, pp. 25–36., 2007.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[Sheth ‘06] A. Sheth, et al., “Mojo: a distributed physical layer anomaly detection system for 802.11 wlans,” in Proc. of MobiSys ’06, 2006.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[Yan ’09] B. Yan and G. Chen, “Model-based Fault Diagnosis for IEEE 802.11 Wireless LANs,” in Proc. of MobiQuitous ‘09, Toronto, Canada, July 2009. </a:t>
            </a:r>
          </a:p>
          <a:p>
            <a:pPr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sz="1600" smtClean="0"/>
              <a:t>[Rayanchu ‘08] S. Rayanchu, et al., “Diagnosing Wireless Packet Losses in 802.11: Separating Collision from Weak Signal”,  in Proc. of IEEE Infocom ‘08,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Examples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71500" y="3771900"/>
            <a:ext cx="487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695700" y="3771900"/>
            <a:ext cx="487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8" descr="voip exam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1711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381000" y="13716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VoIP over WiFi using a Bluetooth headset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304800" y="54864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Voice quality degradation due to co-located radios</a:t>
            </a:r>
          </a:p>
        </p:txBody>
      </p:sp>
      <p:pic>
        <p:nvPicPr>
          <p:cNvPr id="15368" name="Picture 11" descr="zigbee ho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667000"/>
            <a:ext cx="3295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276600" y="1371600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ZigBee Alarm system co-existent with high rate streaming links 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3200400" y="54102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Alarm system messages blocked by WiFi streaming video traffic</a:t>
            </a:r>
          </a:p>
        </p:txBody>
      </p:sp>
      <p:pic>
        <p:nvPicPr>
          <p:cNvPr id="15371" name="Picture 15" descr="tem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648200"/>
            <a:ext cx="92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6" descr="b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0"/>
            <a:ext cx="866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7" descr="b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352800"/>
            <a:ext cx="866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8" descr="b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419600"/>
            <a:ext cx="866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Box 19"/>
          <p:cNvSpPr txBox="1">
            <a:spLocks noChangeArrowheads="1"/>
          </p:cNvSpPr>
          <p:nvPr/>
        </p:nvSpPr>
        <p:spPr bwMode="auto">
          <a:xfrm>
            <a:off x="6324600" y="13716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Bluetooth links near 802.11b WiFi link</a:t>
            </a:r>
          </a:p>
        </p:txBody>
      </p:sp>
      <p:sp>
        <p:nvSpPr>
          <p:cNvPr id="15376" name="TextBox 20"/>
          <p:cNvSpPr txBox="1">
            <a:spLocks noChangeArrowheads="1"/>
          </p:cNvSpPr>
          <p:nvPr/>
        </p:nvSpPr>
        <p:spPr bwMode="auto">
          <a:xfrm>
            <a:off x="7162800" y="24384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Throughput: 4.92 Mbps</a:t>
            </a:r>
          </a:p>
        </p:txBody>
      </p:sp>
      <p:sp>
        <p:nvSpPr>
          <p:cNvPr id="15377" name="TextBox 21"/>
          <p:cNvSpPr txBox="1">
            <a:spLocks noChangeArrowheads="1"/>
          </p:cNvSpPr>
          <p:nvPr/>
        </p:nvSpPr>
        <p:spPr bwMode="auto">
          <a:xfrm>
            <a:off x="7162800" y="3505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Throughput: 1.92 Mbps</a:t>
            </a:r>
          </a:p>
        </p:txBody>
      </p: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7162800" y="4648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Throughput: 0.42 Mbps</a:t>
            </a:r>
          </a:p>
        </p:txBody>
      </p:sp>
      <p:sp>
        <p:nvSpPr>
          <p:cNvPr id="15379" name="TextBox 23"/>
          <p:cNvSpPr txBox="1">
            <a:spLocks noChangeArrowheads="1"/>
          </p:cNvSpPr>
          <p:nvPr/>
        </p:nvSpPr>
        <p:spPr bwMode="auto">
          <a:xfrm>
            <a:off x="6172200" y="54102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Bluetooth causes a large drop in WiFi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5" grpId="0"/>
      <p:bldP spid="15376" grpId="0"/>
      <p:bldP spid="15377" grpId="0"/>
      <p:bldP spid="15378" grpId="0"/>
      <p:bldP spid="153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Interference Basics: Intra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9063" y="2178050"/>
            <a:ext cx="925512" cy="225425"/>
          </a:xfrm>
          <a:prstGeom prst="rect">
            <a:avLst/>
          </a:prstGeom>
          <a:solidFill>
            <a:srgbClr val="F0FA24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68375" y="2427287"/>
            <a:ext cx="7307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4038" y="2198687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281113" y="1600200"/>
            <a:ext cx="0" cy="260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73150" y="1346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tx1"/>
                </a:solidFill>
              </a:rPr>
              <a:t>DIFS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2157412"/>
            <a:ext cx="742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/>
              <a:t>Frame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377950" y="1608137"/>
            <a:ext cx="0" cy="260191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65200" y="2946400"/>
            <a:ext cx="7307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50863" y="2717800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84463" y="3101975"/>
            <a:ext cx="1181100" cy="274637"/>
            <a:chOff x="1468" y="1573"/>
            <a:chExt cx="744" cy="173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68" y="1594"/>
              <a:ext cx="744" cy="142"/>
            </a:xfrm>
            <a:prstGeom prst="rect">
              <a:avLst/>
            </a:prstGeom>
            <a:solidFill>
              <a:srgbClr val="F0FA2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593" y="1573"/>
              <a:ext cx="4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/>
                <a:t>Frame</a:t>
              </a:r>
            </a:p>
          </p:txBody>
        </p:sp>
      </p:grp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962025" y="3376612"/>
            <a:ext cx="7307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7688" y="3148012"/>
            <a:ext cx="33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958850" y="3817937"/>
            <a:ext cx="7307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33400" y="3589337"/>
            <a:ext cx="33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0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136775" y="1343025"/>
            <a:ext cx="609600" cy="2863850"/>
            <a:chOff x="1018" y="465"/>
            <a:chExt cx="384" cy="1804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149" y="625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018" y="465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b="0">
                  <a:solidFill>
                    <a:schemeClr val="tx1"/>
                  </a:solidFill>
                </a:rPr>
                <a:t>DIFS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210" y="630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649413" y="2640012"/>
            <a:ext cx="0" cy="309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835150" y="3059112"/>
            <a:ext cx="0" cy="309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000375" y="3500437"/>
            <a:ext cx="0" cy="309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673225" y="2511425"/>
            <a:ext cx="788988" cy="304800"/>
            <a:chOff x="726" y="1201"/>
            <a:chExt cx="426" cy="192"/>
          </a:xfrm>
        </p:grpSpPr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762" y="1201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b="0" dirty="0">
                  <a:solidFill>
                    <a:schemeClr val="tx1"/>
                  </a:solidFill>
                </a:rPr>
                <a:t>defer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26" y="1348"/>
              <a:ext cx="4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827213" y="2974975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tx1"/>
                </a:solidFill>
              </a:rPr>
              <a:t>defer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1843088" y="3219450"/>
            <a:ext cx="623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157538" y="3413125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tx1"/>
                </a:solidFill>
              </a:rPr>
              <a:t>defer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2981325" y="3646487"/>
            <a:ext cx="96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447925" y="3148012"/>
            <a:ext cx="238125" cy="2079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3656013" y="1295400"/>
            <a:ext cx="609600" cy="2863850"/>
            <a:chOff x="1018" y="465"/>
            <a:chExt cx="384" cy="1804"/>
          </a:xfrm>
        </p:grpSpPr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149" y="625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1018" y="465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b="0">
                  <a:solidFill>
                    <a:schemeClr val="tx1"/>
                  </a:solidFill>
                </a:rPr>
                <a:t>DIFS</a:t>
              </a: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1210" y="630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4192588" y="2676525"/>
            <a:ext cx="1181100" cy="274637"/>
            <a:chOff x="1468" y="1573"/>
            <a:chExt cx="744" cy="173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468" y="1594"/>
              <a:ext cx="744" cy="142"/>
            </a:xfrm>
            <a:prstGeom prst="rect">
              <a:avLst/>
            </a:prstGeom>
            <a:solidFill>
              <a:srgbClr val="F0FA2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1593" y="1573"/>
              <a:ext cx="4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/>
                <a:t>Frame</a:t>
              </a:r>
            </a:p>
          </p:txBody>
        </p:sp>
      </p:grpSp>
      <p:sp>
        <p:nvSpPr>
          <p:cNvPr id="51" name="Rectangle 53"/>
          <p:cNvSpPr>
            <a:spLocks noChangeArrowheads="1"/>
          </p:cNvSpPr>
          <p:nvPr/>
        </p:nvSpPr>
        <p:spPr bwMode="auto">
          <a:xfrm>
            <a:off x="3979863" y="2708275"/>
            <a:ext cx="212725" cy="231775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5" name="Group 59"/>
          <p:cNvGrpSpPr>
            <a:grpSpLocks/>
          </p:cNvGrpSpPr>
          <p:nvPr/>
        </p:nvGrpSpPr>
        <p:grpSpPr bwMode="auto">
          <a:xfrm>
            <a:off x="5154613" y="1295400"/>
            <a:ext cx="609600" cy="2863850"/>
            <a:chOff x="1018" y="465"/>
            <a:chExt cx="384" cy="1804"/>
          </a:xfrm>
        </p:grpSpPr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1149" y="625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1018" y="465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b="0">
                  <a:solidFill>
                    <a:schemeClr val="tx1"/>
                  </a:solidFill>
                </a:rPr>
                <a:t>DIFS</a:t>
              </a:r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>
              <a:off x="1210" y="630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5741988" y="2149475"/>
            <a:ext cx="1181100" cy="274637"/>
            <a:chOff x="1468" y="1573"/>
            <a:chExt cx="744" cy="173"/>
          </a:xfrm>
        </p:grpSpPr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468" y="1594"/>
              <a:ext cx="744" cy="142"/>
            </a:xfrm>
            <a:prstGeom prst="rect">
              <a:avLst/>
            </a:prstGeom>
            <a:solidFill>
              <a:srgbClr val="F0FA2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1593" y="1573"/>
              <a:ext cx="4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/>
                <a:t>Frame</a:t>
              </a:r>
            </a:p>
          </p:txBody>
        </p:sp>
      </p:grpSp>
      <p:sp>
        <p:nvSpPr>
          <p:cNvPr id="65" name="Rectangle 67"/>
          <p:cNvSpPr>
            <a:spLocks noChangeArrowheads="1"/>
          </p:cNvSpPr>
          <p:nvPr/>
        </p:nvSpPr>
        <p:spPr bwMode="auto">
          <a:xfrm>
            <a:off x="5448300" y="2217737"/>
            <a:ext cx="301625" cy="196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7018338" y="3609975"/>
            <a:ext cx="298450" cy="198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8" name="Group 73"/>
          <p:cNvGrpSpPr>
            <a:grpSpLocks/>
          </p:cNvGrpSpPr>
          <p:nvPr/>
        </p:nvGrpSpPr>
        <p:grpSpPr bwMode="auto">
          <a:xfrm>
            <a:off x="6704013" y="1295400"/>
            <a:ext cx="609600" cy="2863850"/>
            <a:chOff x="1018" y="465"/>
            <a:chExt cx="384" cy="1804"/>
          </a:xfrm>
        </p:grpSpPr>
        <p:sp>
          <p:nvSpPr>
            <p:cNvPr id="68" name="Line 74"/>
            <p:cNvSpPr>
              <a:spLocks noChangeShapeType="1"/>
            </p:cNvSpPr>
            <p:nvPr/>
          </p:nvSpPr>
          <p:spPr bwMode="auto">
            <a:xfrm>
              <a:off x="1149" y="625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Text Box 75"/>
            <p:cNvSpPr txBox="1">
              <a:spLocks noChangeArrowheads="1"/>
            </p:cNvSpPr>
            <p:nvPr/>
          </p:nvSpPr>
          <p:spPr bwMode="auto">
            <a:xfrm>
              <a:off x="1018" y="465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b="0">
                  <a:solidFill>
                    <a:schemeClr val="tx1"/>
                  </a:solidFill>
                </a:rPr>
                <a:t>DIFS</a:t>
              </a:r>
            </a:p>
          </p:txBody>
        </p:sp>
        <p:sp>
          <p:nvSpPr>
            <p:cNvPr id="70" name="Line 76"/>
            <p:cNvSpPr>
              <a:spLocks noChangeShapeType="1"/>
            </p:cNvSpPr>
            <p:nvPr/>
          </p:nvSpPr>
          <p:spPr bwMode="auto">
            <a:xfrm>
              <a:off x="1210" y="630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" name="Group 77"/>
          <p:cNvGrpSpPr>
            <a:grpSpLocks/>
          </p:cNvGrpSpPr>
          <p:nvPr/>
        </p:nvGrpSpPr>
        <p:grpSpPr bwMode="auto">
          <a:xfrm>
            <a:off x="7304088" y="3551237"/>
            <a:ext cx="1181100" cy="274638"/>
            <a:chOff x="1468" y="1573"/>
            <a:chExt cx="744" cy="173"/>
          </a:xfrm>
        </p:grpSpPr>
        <p:sp>
          <p:nvSpPr>
            <p:cNvPr id="72" name="Rectangle 78"/>
            <p:cNvSpPr>
              <a:spLocks noChangeArrowheads="1"/>
            </p:cNvSpPr>
            <p:nvPr/>
          </p:nvSpPr>
          <p:spPr bwMode="auto">
            <a:xfrm>
              <a:off x="1468" y="1594"/>
              <a:ext cx="744" cy="142"/>
            </a:xfrm>
            <a:prstGeom prst="rect">
              <a:avLst/>
            </a:prstGeom>
            <a:solidFill>
              <a:srgbClr val="F0FA2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Text Box 79"/>
            <p:cNvSpPr txBox="1">
              <a:spLocks noChangeArrowheads="1"/>
            </p:cNvSpPr>
            <p:nvPr/>
          </p:nvSpPr>
          <p:spPr bwMode="auto">
            <a:xfrm>
              <a:off x="1593" y="1573"/>
              <a:ext cx="4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/>
                <a:t>Frame</a:t>
              </a:r>
            </a:p>
          </p:txBody>
        </p:sp>
      </p:grp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447925" y="2209800"/>
            <a:ext cx="1417320" cy="210312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447925" y="2724912"/>
            <a:ext cx="1417320" cy="210312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962400" y="2209800"/>
            <a:ext cx="1417320" cy="210312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3962400" y="3602736"/>
            <a:ext cx="1417320" cy="210312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68112" y="3602736"/>
            <a:ext cx="1417320" cy="210312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066800" y="4424085"/>
            <a:ext cx="238125" cy="2079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495800" y="4422910"/>
            <a:ext cx="237744" cy="210312"/>
          </a:xfrm>
          <a:prstGeom prst="rect">
            <a:avLst/>
          </a:prstGeom>
          <a:solidFill>
            <a:srgbClr val="F0FA24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1295400" y="4343400"/>
            <a:ext cx="26126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0" dirty="0" smtClean="0">
                <a:solidFill>
                  <a:schemeClr val="tx1"/>
                </a:solidFill>
              </a:rPr>
              <a:t>Waiting for free channel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4724400" y="4343400"/>
            <a:ext cx="27495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0" dirty="0" smtClean="0">
                <a:solidFill>
                  <a:schemeClr val="tx1"/>
                </a:solidFill>
              </a:rPr>
              <a:t>Actual Transmission time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3400" y="4953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Waiting time for each link increases with addition of new links leading to </a:t>
            </a:r>
          </a:p>
          <a:p>
            <a:r>
              <a:rPr lang="en-US" dirty="0" smtClean="0"/>
              <a:t>  throughput drop for every user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Combined throughput of all devices also goes down with increasing number </a:t>
            </a:r>
          </a:p>
          <a:p>
            <a:r>
              <a:rPr lang="en-US" dirty="0" smtClean="0"/>
              <a:t>  of links due to increase in collision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Basics: </a:t>
            </a:r>
            <a:r>
              <a:rPr lang="en-US" dirty="0" err="1" smtClean="0"/>
              <a:t>WiFi</a:t>
            </a:r>
            <a:r>
              <a:rPr lang="en-US" dirty="0" smtClean="0"/>
              <a:t>-BT</a:t>
            </a:r>
            <a:endParaRPr lang="en-US" dirty="0"/>
          </a:p>
        </p:txBody>
      </p:sp>
      <p:pic>
        <p:nvPicPr>
          <p:cNvPr id="4" name="Content Placeholder 3" descr="wifi_BT_interferen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5386887" cy="1752600"/>
          </a:xfrm>
        </p:spPr>
      </p:pic>
      <p:sp>
        <p:nvSpPr>
          <p:cNvPr id="7" name="TextBox 6"/>
          <p:cNvSpPr txBox="1"/>
          <p:nvPr/>
        </p:nvSpPr>
        <p:spPr>
          <a:xfrm>
            <a:off x="381000" y="3200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Bluetooth hops on 79 1Mhz channels, </a:t>
            </a:r>
            <a:r>
              <a:rPr lang="en-US" dirty="0" err="1" smtClean="0"/>
              <a:t>WiFi</a:t>
            </a:r>
            <a:r>
              <a:rPr lang="en-US" dirty="0" smtClean="0"/>
              <a:t> Bandwidth = 20 </a:t>
            </a:r>
            <a:r>
              <a:rPr lang="en-US" dirty="0" err="1" smtClean="0"/>
              <a:t>Mhz</a:t>
            </a:r>
            <a:endParaRPr lang="en-US" sz="1100" dirty="0" smtClean="0"/>
          </a:p>
          <a:p>
            <a:r>
              <a:rPr lang="en-US" dirty="0" smtClean="0"/>
              <a:t>⇒ Chances of frequency overlap = 20/79 ≈ 25% </a:t>
            </a:r>
          </a:p>
          <a:p>
            <a:endParaRPr lang="en-US" dirty="0"/>
          </a:p>
        </p:txBody>
      </p:sp>
      <p:pic>
        <p:nvPicPr>
          <p:cNvPr id="13" name="Picture 12" descr="wifi_BT_interference_ti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43400"/>
            <a:ext cx="5486400" cy="1648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6019800"/>
            <a:ext cx="861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Slower </a:t>
            </a:r>
            <a:r>
              <a:rPr lang="en-US" dirty="0" err="1" smtClean="0"/>
              <a:t>WiFi</a:t>
            </a:r>
            <a:r>
              <a:rPr lang="en-US" dirty="0" smtClean="0"/>
              <a:t> packets occupy more time </a:t>
            </a:r>
            <a:r>
              <a:rPr lang="en-US" sz="1600" dirty="0" smtClean="0"/>
              <a:t>⇒ </a:t>
            </a:r>
            <a:r>
              <a:rPr lang="en-US" dirty="0" smtClean="0"/>
              <a:t>More chances of time overlap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From Neighbors</a:t>
            </a:r>
            <a:endParaRPr lang="en-US" dirty="0"/>
          </a:p>
        </p:txBody>
      </p:sp>
      <p:pic>
        <p:nvPicPr>
          <p:cNvPr id="7" name="Picture 6" descr="home_coverage_external.png"/>
          <p:cNvPicPr>
            <a:picLocks noChangeAspect="1"/>
          </p:cNvPicPr>
          <p:nvPr/>
        </p:nvPicPr>
        <p:blipFill>
          <a:blip r:embed="rId2"/>
          <a:srcRect t="23028" b="17970"/>
          <a:stretch>
            <a:fillRect/>
          </a:stretch>
        </p:blipFill>
        <p:spPr>
          <a:xfrm>
            <a:off x="304800" y="1295400"/>
            <a:ext cx="8616453" cy="4648200"/>
          </a:xfrm>
          <a:prstGeom prst="rect">
            <a:avLst/>
          </a:prstGeom>
        </p:spPr>
      </p:pic>
      <p:pic>
        <p:nvPicPr>
          <p:cNvPr id="4" name="Picture 3" descr="home_coverage_internal.png"/>
          <p:cNvPicPr>
            <a:picLocks noChangeAspect="1"/>
          </p:cNvPicPr>
          <p:nvPr/>
        </p:nvPicPr>
        <p:blipFill>
          <a:blip r:embed="rId3"/>
          <a:srcRect l="21715" t="33856" b="22325"/>
          <a:stretch>
            <a:fillRect/>
          </a:stretch>
        </p:blipFill>
        <p:spPr>
          <a:xfrm>
            <a:off x="2590801" y="1295401"/>
            <a:ext cx="4672584" cy="246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152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Regions of multiple wireless devices operating in a home setting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52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problem compounds in closely packed </a:t>
            </a:r>
            <a:r>
              <a:rPr lang="en-US" dirty="0" err="1" smtClean="0"/>
              <a:t>neighbourhoods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r>
              <a:rPr lang="en-US" dirty="0" smtClean="0"/>
              <a:t>Ideally we would like to locate sources of interference</a:t>
            </a:r>
          </a:p>
          <a:p>
            <a:r>
              <a:rPr lang="en-US" dirty="0" smtClean="0"/>
              <a:t>But indoor localization is a hard problem in itself</a:t>
            </a:r>
          </a:p>
          <a:p>
            <a:pPr lvl="1"/>
            <a:r>
              <a:rPr lang="en-US" dirty="0" smtClean="0"/>
              <a:t>requirement of multiple sensors, training data</a:t>
            </a:r>
          </a:p>
          <a:p>
            <a:pPr lvl="1"/>
            <a:r>
              <a:rPr lang="en-US" dirty="0" smtClean="0"/>
              <a:t>physical dimensions needed for accuracy</a:t>
            </a:r>
          </a:p>
          <a:p>
            <a:pPr lvl="1"/>
            <a:r>
              <a:rPr lang="en-US" dirty="0" smtClean="0"/>
              <a:t>non-uniform transmit power poses additional problem for localization</a:t>
            </a:r>
          </a:p>
          <a:p>
            <a:r>
              <a:rPr lang="en-US" dirty="0" smtClean="0"/>
              <a:t>We take the approach of logical topology discovery when physical topology is hard to find</a:t>
            </a:r>
          </a:p>
          <a:p>
            <a:pPr lvl="1"/>
            <a:r>
              <a:rPr lang="en-US" dirty="0" smtClean="0"/>
              <a:t>system based on user registered devices indexed by their MAC identification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34000" y="4572000"/>
            <a:ext cx="19050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Overview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3200400" cy="442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</a:tblGrid>
              <a:tr h="5465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Network Discovery and Diagnosis </a:t>
                      </a:r>
                      <a:r>
                        <a:rPr lang="en-US" sz="2000" baseline="0" dirty="0" smtClean="0"/>
                        <a:t>Tools</a:t>
                      </a:r>
                      <a:endParaRPr lang="en-US" sz="2000" dirty="0"/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802.11 Probing in Monitor mode</a:t>
                      </a:r>
                      <a:endParaRPr lang="en-US" sz="1600" b="1" dirty="0"/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Bluetooth Spectrum sensing</a:t>
                      </a:r>
                      <a:endParaRPr lang="en-US" sz="1600" b="1" dirty="0"/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Zigbee Channel Sniffing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Low-cost Spectrum Analyzer</a:t>
                      </a:r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Device side performance logs</a:t>
                      </a:r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Bluetooth Active Sniffing</a:t>
                      </a:r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Network Layer Info from Wired-end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Localization from multiple sensors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Hierarchical Probing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2" name="TextBox 4"/>
          <p:cNvSpPr txBox="1">
            <a:spLocks noChangeArrowheads="1"/>
          </p:cNvSpPr>
          <p:nvPr/>
        </p:nvSpPr>
        <p:spPr bwMode="auto">
          <a:xfrm>
            <a:off x="4343400" y="1981200"/>
            <a:ext cx="4038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29000" y="3124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57800" y="2819400"/>
          <a:ext cx="2133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Diagnosis Inference Algorithm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6019800" y="2514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10200" y="4648200"/>
          <a:ext cx="1752600" cy="99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26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Performance Improvement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QoS Support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5715000" y="3962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57800" y="1524000"/>
          <a:ext cx="2209800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9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Emulation Data</a:t>
                      </a:r>
                      <a:r>
                        <a:rPr lang="en-US" sz="1800" b="1" baseline="0" dirty="0" smtClean="0"/>
                        <a:t> from Representative Problem Scenarios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an 13"/>
          <p:cNvSpPr/>
          <p:nvPr/>
        </p:nvSpPr>
        <p:spPr>
          <a:xfrm>
            <a:off x="3886200" y="2971800"/>
            <a:ext cx="9144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800600" y="3124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36" name="TextBox 15"/>
          <p:cNvSpPr txBox="1">
            <a:spLocks noChangeArrowheads="1"/>
          </p:cNvSpPr>
          <p:nvPr/>
        </p:nvSpPr>
        <p:spPr bwMode="auto">
          <a:xfrm>
            <a:off x="3657600" y="3657600"/>
            <a:ext cx="1447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>
                <a:latin typeface="Calibri" pitchFamily="34" charset="0"/>
              </a:rPr>
              <a:t>Collection &amp;</a:t>
            </a:r>
          </a:p>
          <a:p>
            <a:pPr algn="ctr">
              <a:lnSpc>
                <a:spcPct val="70000"/>
              </a:lnSpc>
            </a:pPr>
            <a:r>
              <a:rPr lang="en-US" b="1">
                <a:latin typeface="Calibri" pitchFamily="34" charset="0"/>
              </a:rPr>
              <a:t>Integration</a:t>
            </a:r>
          </a:p>
          <a:p>
            <a:pPr algn="ctr">
              <a:lnSpc>
                <a:spcPct val="70000"/>
              </a:lnSpc>
            </a:pPr>
            <a:r>
              <a:rPr lang="en-US" b="1">
                <a:latin typeface="Calibri" pitchFamily="34" charset="0"/>
              </a:rPr>
              <a:t>Server</a:t>
            </a:r>
          </a:p>
          <a:p>
            <a:pPr algn="ctr">
              <a:lnSpc>
                <a:spcPct val="70000"/>
              </a:lnSpc>
            </a:pPr>
            <a:r>
              <a:rPr lang="en-US" b="1">
                <a:latin typeface="Calibri" pitchFamily="34" charset="0"/>
              </a:rPr>
              <a:t>Framework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543800" y="3886200"/>
          <a:ext cx="1066800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Channel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Bent-Up Arrow 18"/>
          <p:cNvSpPr/>
          <p:nvPr/>
        </p:nvSpPr>
        <p:spPr>
          <a:xfrm rot="10800000" flipH="1">
            <a:off x="7391400" y="3124200"/>
            <a:ext cx="762000" cy="762000"/>
          </a:xfrm>
          <a:prstGeom prst="bentUpArrow">
            <a:avLst>
              <a:gd name="adj1" fmla="val 12857"/>
              <a:gd name="adj2" fmla="val 12500"/>
              <a:gd name="adj3" fmla="val 20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44" name="TextBox 19"/>
          <p:cNvSpPr txBox="1">
            <a:spLocks noChangeArrowheads="1"/>
          </p:cNvSpPr>
          <p:nvPr/>
        </p:nvSpPr>
        <p:spPr bwMode="auto">
          <a:xfrm>
            <a:off x="6248400" y="3733800"/>
            <a:ext cx="129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Direct Configuration Change</a:t>
            </a:r>
          </a:p>
        </p:txBody>
      </p:sp>
      <p:sp>
        <p:nvSpPr>
          <p:cNvPr id="21" name="Bent-Up Arrow 20"/>
          <p:cNvSpPr/>
          <p:nvPr/>
        </p:nvSpPr>
        <p:spPr>
          <a:xfrm rot="16200000" flipH="1">
            <a:off x="7315200" y="4572000"/>
            <a:ext cx="762000" cy="762000"/>
          </a:xfrm>
          <a:prstGeom prst="bentUpArrow">
            <a:avLst>
              <a:gd name="adj1" fmla="val 12857"/>
              <a:gd name="adj2" fmla="val 12500"/>
              <a:gd name="adj3" fmla="val 20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46" name="TextBox 21"/>
          <p:cNvSpPr txBox="1">
            <a:spLocks noChangeArrowheads="1"/>
          </p:cNvSpPr>
          <p:nvPr/>
        </p:nvSpPr>
        <p:spPr bwMode="auto">
          <a:xfrm>
            <a:off x="7620000" y="53340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Use of Common Channel for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001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Problem Detection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371600"/>
          <a:ext cx="2133600" cy="1920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Exploring what the problem is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Developing tools for data collection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Applying diagnosis algorithms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590800" y="16002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371600"/>
            <a:ext cx="4002088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Intra 802.11 Interference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Inter-radio Interference</a:t>
            </a:r>
          </a:p>
          <a:p>
            <a:pPr lvl="1">
              <a:defRPr/>
            </a:pPr>
            <a:r>
              <a:rPr lang="en-US" sz="2000" dirty="0">
                <a:latin typeface="+mn-lt"/>
              </a:rPr>
              <a:t>– 802.11-Bluetooth Interference</a:t>
            </a:r>
          </a:p>
          <a:p>
            <a:pPr lvl="1">
              <a:defRPr/>
            </a:pPr>
            <a:r>
              <a:rPr lang="en-US" sz="2000" dirty="0">
                <a:latin typeface="+mn-lt"/>
              </a:rPr>
              <a:t>– 802.11-ZigBee Interference</a:t>
            </a:r>
          </a:p>
          <a:p>
            <a:pPr lvl="1">
              <a:defRPr/>
            </a:pPr>
            <a:r>
              <a:rPr lang="en-US" sz="2000" dirty="0">
                <a:latin typeface="+mn-lt"/>
              </a:rPr>
              <a:t>– Bluetooth-</a:t>
            </a:r>
            <a:r>
              <a:rPr lang="en-US" sz="2000" dirty="0" err="1">
                <a:latin typeface="+mn-lt"/>
              </a:rPr>
              <a:t>ZigBee</a:t>
            </a:r>
            <a:r>
              <a:rPr lang="en-US" sz="2000" dirty="0">
                <a:latin typeface="+mn-lt"/>
              </a:rPr>
              <a:t> Interference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Complex Multi-radio Interference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27860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1. Intra 802.11 interference</a:t>
            </a:r>
          </a:p>
        </p:txBody>
      </p:sp>
      <p:pic>
        <p:nvPicPr>
          <p:cNvPr id="18448" name="Picture 9" descr="sl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2400"/>
            <a:ext cx="403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4400" y="3886200"/>
          <a:ext cx="4191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00200"/>
                <a:gridCol w="1524000"/>
              </a:tblGrid>
              <a:tr h="558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</a:t>
                      </a:r>
                      <a:r>
                        <a:rPr lang="en-US" baseline="0" dirty="0" smtClean="0"/>
                        <a:t> 2 at 11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Link</a:t>
                      </a:r>
                      <a:r>
                        <a:rPr lang="en-US" baseline="0" dirty="0" smtClean="0"/>
                        <a:t> 2  at 1Mbps</a:t>
                      </a:r>
                      <a:endParaRPr lang="en-US" dirty="0" smtClean="0"/>
                    </a:p>
                  </a:txBody>
                  <a:tcPr/>
                </a:tc>
              </a:tr>
              <a:tr h="332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11b-11b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3.76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1.19 Mbps</a:t>
                      </a:r>
                      <a:endParaRPr lang="en-US" dirty="0"/>
                    </a:p>
                  </a:txBody>
                  <a:tcPr/>
                </a:tc>
              </a:tr>
              <a:tr h="332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11g-11b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17.60 Mbps</a:t>
                      </a:r>
                      <a:endParaRPr lang="en-US" dirty="0"/>
                    </a:p>
                  </a:txBody>
                  <a:tcPr/>
                </a:tc>
              </a:tr>
              <a:tr h="332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11g-11g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17.91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9.67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00600" y="57150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Link 1 Throughput for varying Link 2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5672</TotalTime>
  <Words>1547</Words>
  <Application>Microsoft Office PowerPoint</Application>
  <PresentationFormat>On-screen Show (4:3)</PresentationFormat>
  <Paragraphs>297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 Spectrum MRI:  Towards Diagnosis of Multi-Radio Interference in the Unlicensed Band </vt:lpstr>
      <vt:lpstr>Introduction</vt:lpstr>
      <vt:lpstr>Common Examples</vt:lpstr>
      <vt:lpstr>Interference Basics: Intra WiFi</vt:lpstr>
      <vt:lpstr>Interference Basics: WiFi-BT</vt:lpstr>
      <vt:lpstr>Interference From Neighbors</vt:lpstr>
      <vt:lpstr>Interference Localization</vt:lpstr>
      <vt:lpstr>Project Overview</vt:lpstr>
      <vt:lpstr>Slide 9</vt:lpstr>
      <vt:lpstr>Slide 10</vt:lpstr>
      <vt:lpstr>Slide 11</vt:lpstr>
      <vt:lpstr>Developing Tools</vt:lpstr>
      <vt:lpstr>Developing Tools: 802.11</vt:lpstr>
      <vt:lpstr>Developing Tools: Bluetooth</vt:lpstr>
      <vt:lpstr>Developing Tools: Spectrum</vt:lpstr>
      <vt:lpstr>Developing Tools: Bluetooth</vt:lpstr>
      <vt:lpstr>Diagnosis Algorithms</vt:lpstr>
      <vt:lpstr>Diagnosis Algorithms</vt:lpstr>
      <vt:lpstr>Diagnosis Algorithms</vt:lpstr>
      <vt:lpstr>Some Insights</vt:lpstr>
      <vt:lpstr>Some Insights</vt:lpstr>
      <vt:lpstr>Diagnosis Algorithms – Open Issues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and Control of Heterogeneous Multi-Radio Networks</dc:title>
  <dc:creator>Owner</dc:creator>
  <cp:lastModifiedBy>Owner</cp:lastModifiedBy>
  <cp:revision>72</cp:revision>
  <dcterms:created xsi:type="dcterms:W3CDTF">2009-07-08T15:55:10Z</dcterms:created>
  <dcterms:modified xsi:type="dcterms:W3CDTF">2010-10-10T20:09:01Z</dcterms:modified>
</cp:coreProperties>
</file>