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08" r:id="rId2"/>
    <p:sldId id="609" r:id="rId3"/>
    <p:sldId id="639" r:id="rId4"/>
    <p:sldId id="640" r:id="rId5"/>
    <p:sldId id="641" r:id="rId6"/>
    <p:sldId id="643" r:id="rId7"/>
    <p:sldId id="648" r:id="rId8"/>
    <p:sldId id="634" r:id="rId9"/>
    <p:sldId id="646" r:id="rId10"/>
    <p:sldId id="645" r:id="rId11"/>
    <p:sldId id="647" r:id="rId12"/>
    <p:sldId id="650" r:id="rId13"/>
    <p:sldId id="614" r:id="rId14"/>
    <p:sldId id="617" r:id="rId15"/>
    <p:sldId id="636" r:id="rId16"/>
    <p:sldId id="621" r:id="rId17"/>
    <p:sldId id="620" r:id="rId18"/>
    <p:sldId id="623" r:id="rId19"/>
    <p:sldId id="637" r:id="rId20"/>
    <p:sldId id="626" r:id="rId21"/>
    <p:sldId id="628" r:id="rId22"/>
    <p:sldId id="629" r:id="rId23"/>
    <p:sldId id="632" r:id="rId24"/>
    <p:sldId id="631" r:id="rId25"/>
    <p:sldId id="633" r:id="rId26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319"/>
    <a:srgbClr val="008000"/>
    <a:srgbClr val="3399FF"/>
    <a:srgbClr val="FF3300"/>
    <a:srgbClr val="007AD6"/>
    <a:srgbClr val="FF9900"/>
    <a:srgbClr val="1D00F6"/>
    <a:srgbClr val="416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21" autoAdjust="0"/>
    <p:restoredTop sz="71212" autoAdjust="0"/>
  </p:normalViewPr>
  <p:slideViewPr>
    <p:cSldViewPr>
      <p:cViewPr>
        <p:scale>
          <a:sx n="73" d="100"/>
          <a:sy n="73" d="100"/>
        </p:scale>
        <p:origin x="1264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6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/>
          <a:lstStyle>
            <a:lvl1pPr algn="l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951" y="1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/>
          <a:lstStyle>
            <a:lvl1pPr algn="r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FD750A79-94F8-4E42-B5C7-DB977F3E1DAD}" type="datetimeFigureOut">
              <a:rPr lang="zh-CN" altLang="en-US"/>
              <a:pPr>
                <a:defRPr/>
              </a:pPr>
              <a:t>2018/1/23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43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 anchor="b"/>
          <a:lstStyle>
            <a:lvl1pPr algn="l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951" y="8830643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 anchor="b"/>
          <a:lstStyle>
            <a:lvl1pPr algn="r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1DC91C8C-C63B-411B-B076-F38C9A338D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566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951" y="1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38B4EDE-D9C4-4156-8C7A-EDE29903333A}" type="datetimeFigureOut">
              <a:rPr lang="en-US" altLang="zh-CN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335" y="4416764"/>
            <a:ext cx="5509144" cy="4181722"/>
          </a:xfrm>
          <a:prstGeom prst="rect">
            <a:avLst/>
          </a:prstGeom>
        </p:spPr>
        <p:txBody>
          <a:bodyPr vert="horz" lIns="90718" tIns="45359" rIns="90718" bIns="4535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43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951" y="8830643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5EF39B2-20AA-4777-9623-AB0B7F5CFD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2369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0B4863-2169-45B9-8C6A-6B8902905D91}" type="slidenum">
              <a:rPr lang="en-US" altLang="zh-CN" smtClean="0"/>
              <a:pPr/>
              <a:t>1</a:t>
            </a:fld>
            <a:endParaRPr lang="en-US" altLang="zh-CN"/>
          </a:p>
        </p:txBody>
      </p:sp>
      <p:sp>
        <p:nvSpPr>
          <p:cNvPr id="3277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4488" y="700088"/>
            <a:ext cx="6192837" cy="34845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335" y="4416764"/>
            <a:ext cx="5509144" cy="4180279"/>
          </a:xfrm>
          <a:noFill/>
        </p:spPr>
        <p:txBody>
          <a:bodyPr wrap="square" lIns="88936" tIns="44469" rIns="88936" bIns="44469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32773" name="Slide Number Placeholder 3"/>
          <p:cNvSpPr txBox="1">
            <a:spLocks noGrp="1"/>
          </p:cNvSpPr>
          <p:nvPr/>
        </p:nvSpPr>
        <p:spPr bwMode="auto">
          <a:xfrm>
            <a:off x="3897951" y="8830643"/>
            <a:ext cx="2982324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36" tIns="44469" rIns="88936" bIns="44469" anchor="b"/>
          <a:lstStyle/>
          <a:p>
            <a:pPr algn="r" defTabSz="893212"/>
            <a:fld id="{84162D9F-2940-4A09-AF8D-11B64075AAF7}" type="slidenum">
              <a:rPr lang="en-US" altLang="zh-CN" sz="1200">
                <a:latin typeface="Calibri" pitchFamily="34" charset="0"/>
              </a:rPr>
              <a:pPr algn="r" defTabSz="893212"/>
              <a:t>1</a:t>
            </a:fld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33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785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649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it, add</a:t>
            </a:r>
            <a:r>
              <a:rPr lang="en-US" baseline="0" dirty="0" smtClean="0"/>
              <a:t> attack.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01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14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5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409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16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35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17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19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18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3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8686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20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Add a pic of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9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2430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21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7389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22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7951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23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6443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24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This is just an academic prototype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5618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0F98FA-FBE3-428C-A162-30E78120A18E}" type="slidenum">
              <a:rPr lang="en-US" altLang="zh-CN" smtClean="0"/>
              <a:pPr/>
              <a:t>25</a:t>
            </a:fld>
            <a:endParaRPr lang="en-US" altLang="zh-CN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8500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134" tIns="45568" rIns="91134" bIns="4556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236616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00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89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383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61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to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9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2052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770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5465-876A-48C7-849A-5328A6A3C1E2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223C-8CCF-4C2B-B78E-97B0A229C1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B0D0-496B-48B1-A2B2-8338EBB9BD63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3280D-1D6E-4D9A-B187-DC03DC2AE2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855200" y="6143630"/>
            <a:ext cx="223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2980-691D-408A-96A3-FF39B5C26EFD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ACF5E-3DF0-4F0F-8EE4-CCF9ED7640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14401" y="0"/>
            <a:ext cx="10433051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95319"/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464800" cy="990600"/>
          </a:xfrm>
        </p:spPr>
        <p:txBody>
          <a:bodyPr>
            <a:normAutofit/>
          </a:bodyPr>
          <a:lstStyle>
            <a:lvl1pPr algn="l">
              <a:defRPr>
                <a:solidFill>
                  <a:srgbClr val="00B0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97351F-AD78-49F6-A08B-9F94D05EACAA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54400" y="6340480"/>
            <a:ext cx="2844800" cy="3651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EEE03A-C1F1-4656-8528-DD1E9C2641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8005-1980-4584-B72B-B25870250F28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28A6-881F-4488-8718-D9C957D894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D860-8AA0-4B64-BFDB-BB5F630D4812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813B6-4010-4CB4-868F-0CC1BC3CDB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82E7-ACF2-4E85-8027-82B64F95C6A7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D2A0-C0F5-4020-9884-358118F8BD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D51FB-5B08-445B-85E4-988E1011234E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6ECF-D2A6-4FB2-B4A7-0B4583F053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95319"/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5DA2-E8D8-4255-A169-E0BFFCFDEDB8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356355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2" name="Picture 8" descr="Image result for university of alabama birmingham logo">
            <a:extLst>
              <a:ext uri="{FF2B5EF4-FFF2-40B4-BE49-F238E27FC236}">
                <a16:creationId xmlns:a16="http://schemas.microsoft.com/office/drawing/2014/main" xmlns="" id="{973571F1-D7CE-4D17-B6A5-D03DC4A126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47" y="6019800"/>
            <a:ext cx="1883793" cy="66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657" y="5901607"/>
            <a:ext cx="2782720" cy="75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5904235"/>
            <a:ext cx="776119" cy="77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D85B-90DF-47F6-8F81-F4414818C564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57B9-70CF-4A7D-8910-96B7B94592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BB892-AF33-4168-8838-54F371C25254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00AF3-04C8-4A38-A89B-D498514226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1066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928489-F45E-4F09-B4AB-CDBD4EC709DB}" type="datetime1">
              <a:rPr lang="en-US" altLang="zh-CN" smtClean="0"/>
              <a:pPr>
                <a:defRPr/>
              </a:pPr>
              <a:t>1/23/18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7C54DC-56D9-46A7-BF58-EA90E8469B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12" r:id="rId2"/>
    <p:sldLayoutId id="2147484508" r:id="rId3"/>
    <p:sldLayoutId id="2147484509" r:id="rId4"/>
    <p:sldLayoutId id="2147484510" r:id="rId5"/>
    <p:sldLayoutId id="2147484511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u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6.png"/><Relationship Id="rId5" Type="http://schemas.openxmlformats.org/officeDocument/2006/relationships/image" Target="../media/image48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3.tif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tiff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gi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52"/>
          <p:cNvSpPr txBox="1">
            <a:spLocks noChangeArrowheads="1"/>
          </p:cNvSpPr>
          <p:nvPr/>
        </p:nvSpPr>
        <p:spPr bwMode="auto">
          <a:xfrm>
            <a:off x="990600" y="1143000"/>
            <a:ext cx="10134600" cy="37651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+mj-lt"/>
                <a:cs typeface="Arial" charset="0"/>
              </a:rPr>
              <a:t>VibWrite</a:t>
            </a:r>
            <a:r>
              <a:rPr lang="en-US" sz="4000" b="1" dirty="0">
                <a:latin typeface="+mj-lt"/>
                <a:cs typeface="Arial" charset="0"/>
              </a:rPr>
              <a:t>: Towards Finger-input Authentication on Ubiquitous Surfaces via Physical Vibration </a:t>
            </a:r>
            <a:endParaRPr lang="en-US" altLang="zh-CN" sz="4000" b="1" dirty="0">
              <a:cs typeface="Arial" charset="0"/>
            </a:endParaRPr>
          </a:p>
          <a:p>
            <a:pPr algn="ctr"/>
            <a:endParaRPr lang="en-US" altLang="zh-CN" sz="2800" b="1" dirty="0">
              <a:cs typeface="Arial" charset="0"/>
            </a:endParaRPr>
          </a:p>
          <a:p>
            <a:pPr marL="342900" indent="-342900" algn="ctr"/>
            <a:r>
              <a:rPr lang="en-US" altLang="zh-CN" sz="2800" b="1" dirty="0" smtClean="0">
                <a:latin typeface="+mn-lt"/>
              </a:rPr>
              <a:t>Presenter: Jian Liu</a:t>
            </a:r>
            <a:r>
              <a:rPr lang="en-US" altLang="zh-CN" sz="24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342900" indent="-342900" algn="ctr"/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Jian 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Liu</a:t>
            </a:r>
            <a:r>
              <a:rPr lang="en-US" altLang="zh-CN" sz="2800" baseline="30000" dirty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,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Chen Wang</a:t>
            </a:r>
            <a:r>
              <a:rPr lang="en-US" altLang="zh-CN" sz="2800" baseline="30000" dirty="0">
                <a:solidFill>
                  <a:srgbClr val="C00000"/>
                </a:solidFill>
                <a:latin typeface="+mj-lt"/>
              </a:rPr>
              <a:t>†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+mn-lt"/>
              </a:rPr>
              <a:t>Yingying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 Chen</a:t>
            </a:r>
            <a:r>
              <a:rPr lang="en-US" altLang="zh-CN" sz="2800" baseline="30000" dirty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,</a:t>
            </a:r>
            <a:r>
              <a:rPr lang="en-US" altLang="zh-CN" sz="2800" dirty="0">
                <a:solidFill>
                  <a:srgbClr val="660066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  <a:latin typeface="+mj-lt"/>
              </a:rPr>
              <a:t>Nitesh Saxena</a:t>
            </a:r>
            <a:r>
              <a:rPr lang="en-US" altLang="zh-CN" sz="2800" baseline="30000" dirty="0">
                <a:solidFill>
                  <a:srgbClr val="660066"/>
                </a:solidFill>
              </a:rPr>
              <a:t>‡</a:t>
            </a:r>
            <a:r>
              <a:rPr lang="en-US" altLang="zh-CN" sz="2800" dirty="0">
                <a:solidFill>
                  <a:srgbClr val="660066"/>
                </a:solidFill>
                <a:latin typeface="+mj-lt"/>
              </a:rPr>
              <a:t>,</a:t>
            </a:r>
            <a:r>
              <a:rPr lang="en-US" altLang="zh-CN" sz="2800" dirty="0"/>
              <a:t> </a:t>
            </a:r>
            <a:endParaRPr lang="en-US" altLang="zh-CN" sz="2800" dirty="0">
              <a:solidFill>
                <a:srgbClr val="660066"/>
              </a:solidFill>
              <a:latin typeface="+mn-lt"/>
            </a:endParaRPr>
          </a:p>
          <a:p>
            <a:pPr marL="342900" indent="-342900" algn="ctr"/>
            <a:endParaRPr lang="en-US" altLang="zh-CN" sz="2800" b="1" baseline="30000" dirty="0">
              <a:solidFill>
                <a:srgbClr val="17375E"/>
              </a:solidFill>
              <a:latin typeface="+mn-lt"/>
            </a:endParaRPr>
          </a:p>
          <a:p>
            <a:pPr marL="342900" indent="-342900" algn="ctr"/>
            <a:r>
              <a:rPr lang="en-US" altLang="zh-CN" sz="2800" baseline="30000" dirty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800" i="1" dirty="0">
                <a:solidFill>
                  <a:srgbClr val="C00000"/>
                </a:solidFill>
                <a:latin typeface="+mn-lt"/>
              </a:rPr>
              <a:t>WINLAB, Rutgers University, NJ, USA</a:t>
            </a:r>
          </a:p>
          <a:p>
            <a:pPr marL="342900" indent="-342900" algn="ctr"/>
            <a:r>
              <a:rPr lang="en-US" altLang="zh-CN" sz="2800" baseline="30000" dirty="0">
                <a:solidFill>
                  <a:srgbClr val="660066"/>
                </a:solidFill>
                <a:latin typeface="+mn-lt"/>
              </a:rPr>
              <a:t>‡</a:t>
            </a:r>
            <a:r>
              <a:rPr lang="en-US" sz="2800" i="1" dirty="0">
                <a:solidFill>
                  <a:srgbClr val="660066"/>
                </a:solidFill>
                <a:latin typeface="+mn-lt"/>
              </a:rPr>
              <a:t>University of Alabama at Birmingham</a:t>
            </a:r>
            <a:r>
              <a:rPr lang="en-US" altLang="zh-CN" sz="2800" i="1" dirty="0">
                <a:solidFill>
                  <a:srgbClr val="660066"/>
                </a:solidFill>
                <a:latin typeface="+mn-lt"/>
              </a:rPr>
              <a:t>, AL, USA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500" y="1"/>
            <a:ext cx="10972800" cy="990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DAISY</a:t>
            </a:r>
            <a: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  <a:t/>
            </a:r>
            <a:b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</a:b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D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ata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nalysis and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I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nformation 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S</a:t>
            </a:r>
            <a:r>
              <a:rPr lang="en-US" altLang="zh-CN" sz="2400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ecurit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Y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 Lab</a:t>
            </a:r>
            <a:endParaRPr lang="en-US" altLang="zh-CN" sz="2800" dirty="0">
              <a:solidFill>
                <a:srgbClr val="008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16389" name="Picture 2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60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0412" y="5138737"/>
            <a:ext cx="3276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4442"/>
                </a:solidFill>
                <a:latin typeface="Impact" pitchFamily="34" charset="0"/>
                <a:cs typeface="Arial" pitchFamily="34" charset="0"/>
              </a:rPr>
              <a:t>CCS 2017</a:t>
            </a:r>
          </a:p>
        </p:txBody>
      </p:sp>
      <p:sp>
        <p:nvSpPr>
          <p:cNvPr id="8" name="Rectangle 2"/>
          <p:cNvSpPr/>
          <p:nvPr/>
        </p:nvSpPr>
        <p:spPr>
          <a:xfrm>
            <a:off x="4876800" y="5638800"/>
            <a:ext cx="2271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4442"/>
                </a:solidFill>
              </a:rPr>
              <a:t>Dallas, USA</a:t>
            </a:r>
          </a:p>
          <a:p>
            <a:pPr algn="ctr"/>
            <a:r>
              <a:rPr lang="en-US" altLang="zh-CN" sz="1600" b="1" dirty="0">
                <a:solidFill>
                  <a:srgbClr val="004442"/>
                </a:solidFill>
              </a:rPr>
              <a:t>Oct. 31 – Nov. 3, 2017</a:t>
            </a:r>
            <a:endParaRPr lang="en-US" altLang="zh-CN" sz="1600" dirty="0">
              <a:solidFill>
                <a:srgbClr val="00444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29129" y="4123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50E74AAE-7452-4489-B7D9-10EFAE54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9200" y="6356355"/>
            <a:ext cx="2133600" cy="365125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61076"/>
            <a:ext cx="5029200" cy="274119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06A3A55-FFAC-4B65-A720-A40C1F1F8545}"/>
              </a:ext>
            </a:extLst>
          </p:cNvPr>
          <p:cNvSpPr>
            <a:spLocks/>
          </p:cNvSpPr>
          <p:nvPr/>
        </p:nvSpPr>
        <p:spPr bwMode="auto">
          <a:xfrm>
            <a:off x="1219200" y="4141361"/>
            <a:ext cx="9525000" cy="182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Unique </a:t>
            </a:r>
            <a:r>
              <a:rPr lang="en-US" sz="2400" b="1" dirty="0">
                <a:solidFill>
                  <a:srgbClr val="C00000"/>
                </a:solidFill>
              </a:rPr>
              <a:t>features </a:t>
            </a:r>
            <a:r>
              <a:rPr lang="en-US" sz="2400" b="1" dirty="0"/>
              <a:t>are embedded in a user’s </a:t>
            </a:r>
            <a:r>
              <a:rPr lang="en-US" altLang="zh-CN" sz="2400" b="1" dirty="0"/>
              <a:t>fi</a:t>
            </a:r>
            <a:r>
              <a:rPr lang="en-US" sz="2400" b="1" dirty="0"/>
              <a:t>nger </a:t>
            </a:r>
            <a:r>
              <a:rPr lang="en-US" altLang="zh-CN" sz="2400" b="1" dirty="0" smtClean="0"/>
              <a:t>input</a:t>
            </a:r>
            <a:endParaRPr lang="en-US" altLang="zh-CN" sz="2800" b="1" dirty="0" smtClean="0">
              <a:solidFill>
                <a:srgbClr val="FF00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Fingertip size and structure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Locations </a:t>
            </a:r>
            <a:r>
              <a:rPr lang="en-US" sz="2400" dirty="0">
                <a:latin typeface="+mj-lt"/>
              </a:rPr>
              <a:t>of touching, </a:t>
            </a:r>
            <a:r>
              <a:rPr lang="en-US" sz="2400" dirty="0" smtClean="0">
                <a:latin typeface="+mj-lt"/>
              </a:rPr>
              <a:t>contacting </a:t>
            </a:r>
            <a:r>
              <a:rPr lang="en-US" sz="2400" dirty="0">
                <a:latin typeface="+mj-lt"/>
              </a:rPr>
              <a:t>area, touching force</a:t>
            </a:r>
            <a:r>
              <a:rPr lang="en-US" altLang="zh-CN" sz="2400" dirty="0">
                <a:latin typeface="+mj-lt"/>
              </a:rPr>
              <a:t>,</a:t>
            </a:r>
            <a:r>
              <a:rPr lang="zh-CN" altLang="en-US" sz="2400" dirty="0">
                <a:latin typeface="+mj-lt"/>
              </a:rPr>
              <a:t> </a:t>
            </a:r>
            <a:r>
              <a:rPr lang="en-US" altLang="zh-CN" sz="2400" dirty="0">
                <a:latin typeface="+mj-lt"/>
              </a:rPr>
              <a:t>etc</a:t>
            </a:r>
            <a:r>
              <a:rPr lang="en-US" altLang="zh-CN" sz="2400" dirty="0" smtClean="0">
                <a:latin typeface="+mj-lt"/>
              </a:rPr>
              <a:t>.</a:t>
            </a: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272561"/>
            <a:ext cx="1823844" cy="182384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315200" y="3264940"/>
            <a:ext cx="3318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+mj-lt"/>
              </a:rPr>
              <a:t>Finger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touch: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behavioral and physiological characteristics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Insights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Authentication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3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50E74AAE-7452-4489-B7D9-10EFAE54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9200" y="6356355"/>
            <a:ext cx="2133600" cy="365125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06A3A55-FFAC-4B65-A720-A40C1F1F8545}"/>
              </a:ext>
            </a:extLst>
          </p:cNvPr>
          <p:cNvSpPr>
            <a:spLocks/>
          </p:cNvSpPr>
          <p:nvPr/>
        </p:nvSpPr>
        <p:spPr bwMode="auto">
          <a:xfrm>
            <a:off x="1370653" y="4583732"/>
            <a:ext cx="9982200" cy="144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b="1" dirty="0">
                <a:latin typeface="+mj-lt"/>
              </a:rPr>
              <a:t>Key Observations</a:t>
            </a:r>
            <a:endParaRPr lang="en-US" altLang="zh-CN" sz="2800" b="1" dirty="0">
              <a:solidFill>
                <a:srgbClr val="FF00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400" b="1" dirty="0">
                <a:latin typeface="+mj-lt"/>
              </a:rPr>
              <a:t>Discriminate 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di</a:t>
            </a:r>
            <a:r>
              <a:rPr lang="en-US" altLang="zh-CN" sz="2400" b="1" dirty="0">
                <a:solidFill>
                  <a:srgbClr val="C00000"/>
                </a:solidFill>
                <a:latin typeface="+mj-lt"/>
              </a:rPr>
              <a:t>ff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erent touching locations </a:t>
            </a:r>
            <a:r>
              <a:rPr lang="en-US" altLang="zh-CN" sz="2400" b="1" dirty="0" smtClean="0">
                <a:solidFill>
                  <a:srgbClr val="C00000"/>
                </a:solidFill>
                <a:latin typeface="+mj-lt"/>
              </a:rPr>
              <a:t>and</a:t>
            </a:r>
            <a:r>
              <a:rPr lang="zh-CN" altLang="en-US" sz="2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+mj-lt"/>
              </a:rPr>
              <a:t>touching</a:t>
            </a:r>
            <a:r>
              <a:rPr lang="zh-CN" altLang="en-US" sz="2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+mj-lt"/>
              </a:rPr>
              <a:t>fingers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b="1" dirty="0" smtClean="0">
                <a:latin typeface="+mj-lt"/>
              </a:rPr>
              <a:t>Strongly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influenced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by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unique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human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behavior/physiological</a:t>
            </a:r>
            <a:r>
              <a:rPr lang="zh-CN" altLang="en-US" sz="2400" b="1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traits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22043"/>
            <a:ext cx="3550200" cy="276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53" y="1788828"/>
            <a:ext cx="3557893" cy="2794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5728" y="1419496"/>
            <a:ext cx="346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Same User, Different Location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300" y="1461913"/>
            <a:ext cx="346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Different User, Same Location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5932" y="975210"/>
            <a:ext cx="6860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</a:rPr>
              <a:t>Pearson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correlation</a:t>
            </a:r>
            <a:r>
              <a:rPr lang="zh-CN" altLang="en-US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+mj-lt"/>
              </a:rPr>
              <a:t>(Similarity</a:t>
            </a:r>
            <a:r>
              <a:rPr lang="zh-CN" altLang="en-US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+mj-lt"/>
              </a:rPr>
              <a:t>Comparison)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Observations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6B0EDA3-18FF-4B48-97EF-F99EA1A4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06A3A55-FFAC-4B65-A720-A40C1F1F8545}"/>
              </a:ext>
            </a:extLst>
          </p:cNvPr>
          <p:cNvSpPr>
            <a:spLocks/>
          </p:cNvSpPr>
          <p:nvPr/>
        </p:nvSpPr>
        <p:spPr bwMode="auto">
          <a:xfrm>
            <a:off x="533400" y="1240156"/>
            <a:ext cx="10668000" cy="477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Blind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Attack</a:t>
            </a:r>
          </a:p>
          <a:p>
            <a:pPr marL="800100" lvl="2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adversary randomly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touches</a:t>
            </a:r>
            <a:endParaRPr lang="en-US" sz="28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Credential-aware Attack </a:t>
            </a:r>
          </a:p>
          <a:p>
            <a:pPr marL="800100" lvl="3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adversary has the prior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knowledge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of the legitimate user’s credentials, but does not possess the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knowledge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of the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VibWrite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setting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details 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b="1" dirty="0" smtClean="0">
                <a:latin typeface="Calibri" charset="0"/>
                <a:ea typeface="Calibri" charset="0"/>
                <a:cs typeface="Calibri" charset="0"/>
              </a:rPr>
              <a:t>Knowledgeable Observer Attack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Attackers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know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passcodes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&amp;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how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legitimate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users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inputs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them</a:t>
            </a:r>
            <a:endParaRPr lang="en-US" altLang="zh-CN" sz="2800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q"/>
            </a:pPr>
            <a:r>
              <a:rPr lang="en-US" altLang="zh-CN" sz="2800" b="1" dirty="0" smtClean="0">
                <a:latin typeface="Calibri" charset="0"/>
                <a:ea typeface="Calibri" charset="0"/>
                <a:cs typeface="Calibri" charset="0"/>
              </a:rPr>
              <a:t>Side-channel Attack</a:t>
            </a:r>
            <a:endParaRPr lang="en-US" sz="28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Placing hidden vibration receiver &amp; nearby microphones</a:t>
            </a:r>
            <a:endParaRPr lang="en-US" altLang="zh-CN" sz="24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Attack Models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1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E07E2BB0-C5A1-4739-BFC4-3E541A07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177370"/>
            <a:ext cx="5791200" cy="4992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1177369"/>
            <a:ext cx="3505200" cy="114299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33800" y="2396570"/>
            <a:ext cx="3505200" cy="990599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0" y="3695392"/>
            <a:ext cx="2514600" cy="1444374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19800" y="3695392"/>
            <a:ext cx="2590800" cy="1444374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15200" y="1462929"/>
            <a:ext cx="1600200" cy="123843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System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Overview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altLang="zh-CN" sz="40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VibWrite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4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533400" y="1066805"/>
            <a:ext cx="109728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800" b="1" dirty="0">
                <a:latin typeface="+mn-lt"/>
              </a:rPr>
              <a:t>Repeated chirp vibration signals to linearly sweep frequency from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16kHz to 22kHz</a:t>
            </a:r>
            <a:endParaRPr lang="en-US" altLang="zh-CN" sz="2800" b="1" dirty="0">
              <a:solidFill>
                <a:srgbClr val="C00000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dirty="0">
                <a:latin typeface="+mn-lt"/>
              </a:rPr>
              <a:t>Avoid </a:t>
            </a:r>
            <a:r>
              <a:rPr lang="en-US" sz="2400" dirty="0" smtClean="0">
                <a:latin typeface="+mn-lt"/>
              </a:rPr>
              <a:t>distracting users</a:t>
            </a:r>
            <a:endParaRPr lang="en" altLang="zh-CN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400" dirty="0">
                <a:latin typeface="+mn-lt"/>
              </a:rPr>
              <a:t>Frequency </a:t>
            </a:r>
            <a:r>
              <a:rPr lang="en-US" sz="2400" dirty="0" smtClean="0">
                <a:latin typeface="+mn-lt"/>
              </a:rPr>
              <a:t>is </a:t>
            </a:r>
            <a:r>
              <a:rPr lang="en-US" sz="2400" dirty="0">
                <a:latin typeface="+mn-lt"/>
              </a:rPr>
              <a:t>much higher than the frequency range of other unrelated noises</a:t>
            </a: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>
              <a:latin typeface="+mn-lt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914362"/>
            <a:ext cx="5410200" cy="3098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Vibration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Signal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Design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88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06CB2034-BD58-40E5-891E-2B0D723F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BE269413-F8EA-4DA0-BC95-05210C16DC3B}"/>
              </a:ext>
            </a:extLst>
          </p:cNvPr>
          <p:cNvSpPr>
            <a:spLocks/>
          </p:cNvSpPr>
          <p:nvPr/>
        </p:nvSpPr>
        <p:spPr bwMode="auto">
          <a:xfrm>
            <a:off x="533400" y="1060738"/>
            <a:ext cx="10972800" cy="236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+mn-lt"/>
              </a:rPr>
              <a:t>Vibration Signal Synchronization </a:t>
            </a:r>
            <a:endParaRPr lang="en-US" altLang="zh-CN" sz="2400" b="1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000" dirty="0">
                <a:latin typeface="+mn-lt"/>
              </a:rPr>
              <a:t>Using </a:t>
            </a:r>
            <a:r>
              <a:rPr lang="en-US" sz="2000" i="1" dirty="0">
                <a:solidFill>
                  <a:srgbClr val="C00000"/>
                </a:solidFill>
                <a:latin typeface="+mn-lt"/>
              </a:rPr>
              <a:t>cross-correlation</a:t>
            </a:r>
            <a:r>
              <a:rPr lang="en-US" sz="2000" dirty="0">
                <a:latin typeface="+mn-lt"/>
              </a:rPr>
              <a:t> between the </a:t>
            </a:r>
            <a:r>
              <a:rPr lang="en-US" sz="2000" i="1" dirty="0">
                <a:solidFill>
                  <a:srgbClr val="C00000"/>
                </a:solidFill>
                <a:latin typeface="+mn-lt"/>
              </a:rPr>
              <a:t>PN sequence </a:t>
            </a:r>
            <a:r>
              <a:rPr lang="en-US" sz="2000" dirty="0">
                <a:latin typeface="+mn-lt"/>
              </a:rPr>
              <a:t>of the received vibration signal and the known generated PN sequence. </a:t>
            </a:r>
          </a:p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+mn-lt"/>
              </a:rPr>
              <a:t>Clock Drift Effect Mitigation </a:t>
            </a:r>
          </a:p>
          <a:p>
            <a:pPr marL="800100" lvl="2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000" dirty="0">
                <a:latin typeface="+mn-lt"/>
              </a:rPr>
              <a:t>Sampling rate may be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not a fixed value over time </a:t>
            </a:r>
            <a:r>
              <a:rPr lang="en-US" sz="2000" dirty="0">
                <a:latin typeface="+mn-lt"/>
              </a:rPr>
              <a:t>due to </a:t>
            </a:r>
            <a:r>
              <a:rPr lang="en-US" sz="2000" i="1" dirty="0">
                <a:solidFill>
                  <a:srgbClr val="C00000"/>
                </a:solidFill>
                <a:latin typeface="+mn-lt"/>
              </a:rPr>
              <a:t>imperfect clock </a:t>
            </a:r>
          </a:p>
          <a:p>
            <a:pPr marL="800100" lvl="2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000" dirty="0">
                <a:latin typeface="+mn-lt"/>
              </a:rPr>
              <a:t>Estimate the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sampling rate offset </a:t>
            </a:r>
            <a:r>
              <a:rPr lang="en-US" sz="2000" dirty="0">
                <a:latin typeface="+mn-lt"/>
              </a:rPr>
              <a:t>during a short calibration phase</a:t>
            </a:r>
          </a:p>
          <a:p>
            <a:pPr marL="800100" lvl="2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endParaRPr lang="en-US" sz="2400" dirty="0"/>
          </a:p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sz="2400" b="1" dirty="0">
              <a:latin typeface="+mn-lt"/>
            </a:endParaRPr>
          </a:p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sz="2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23" y="3429000"/>
            <a:ext cx="3685954" cy="292735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Vibration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Signal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Calibration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51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533400" y="1059052"/>
            <a:ext cx="10972800" cy="137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+mn-lt"/>
              </a:rPr>
              <a:t>Analyze the received vibration signals in the frequency domain using a 200ms sliding window (16~22kHz)</a:t>
            </a:r>
            <a:endParaRPr lang="en-US" altLang="zh-CN" sz="2400" b="1" dirty="0">
              <a:solidFill>
                <a:srgbClr val="FF0000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000" dirty="0">
                <a:latin typeface="+mn-lt"/>
              </a:rPr>
              <a:t>Transmitted chirp vibration signal has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fundamental frequencies </a:t>
            </a:r>
            <a:r>
              <a:rPr lang="en-US" sz="2000" dirty="0">
                <a:latin typeface="+mn-lt"/>
              </a:rPr>
              <a:t>1/T (100Hz, T=10ms) </a:t>
            </a:r>
            <a:endParaRPr lang="en-US" altLang="zh-CN" sz="20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Spectral points </a:t>
            </a:r>
            <a:r>
              <a:rPr lang="en-US" sz="2000" dirty="0">
                <a:latin typeface="+mn-lt"/>
              </a:rPr>
              <a:t>are </a:t>
            </a:r>
            <a:r>
              <a:rPr lang="en-US" sz="2000" dirty="0" smtClean="0">
                <a:latin typeface="+mn-lt"/>
              </a:rPr>
              <a:t>the most </a:t>
            </a:r>
            <a:r>
              <a:rPr lang="en-US" sz="2000" dirty="0">
                <a:latin typeface="+mn-lt"/>
              </a:rPr>
              <a:t>sensitive to the minute changes caused by finger touching </a:t>
            </a:r>
            <a:r>
              <a:rPr lang="en-US" sz="2400" dirty="0"/>
              <a:t/>
            </a:r>
            <a:br>
              <a:rPr lang="en-US" sz="2400" dirty="0"/>
            </a:br>
            <a:endParaRPr lang="en-US" altLang="zh-CN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" altLang="zh-CN" sz="2000" dirty="0"/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" altLang="zh-CN" sz="2000" dirty="0"/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0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C1E07A-20EB-4D0B-A4EE-F0E74C87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687233"/>
            <a:ext cx="3764080" cy="2850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045552-3C3B-402B-AFAF-F596376E50E0}"/>
              </a:ext>
            </a:extLst>
          </p:cNvPr>
          <p:cNvSpPr/>
          <p:nvPr/>
        </p:nvSpPr>
        <p:spPr>
          <a:xfrm>
            <a:off x="1066800" y="5412214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339933"/>
              </a:buClr>
            </a:pPr>
            <a:r>
              <a:rPr lang="en-US" b="1" dirty="0">
                <a:latin typeface="+mn-lt"/>
              </a:rPr>
              <a:t>Spectral points at every 100Hz interval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ED14FE-A9BF-4D83-BE17-A10CB2ED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645229"/>
            <a:ext cx="3581400" cy="27669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4CEEF4-C61D-4BAA-9DE2-F15944D2E5B0}"/>
              </a:ext>
            </a:extLst>
          </p:cNvPr>
          <p:cNvSpPr/>
          <p:nvPr/>
        </p:nvSpPr>
        <p:spPr>
          <a:xfrm>
            <a:off x="6858000" y="5291858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Distinguishable spectral points when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 finger presses 4 different locations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Spectral Point-based Feature Extraction</a:t>
            </a:r>
            <a:endParaRPr lang="en-US" altLang="zh-CN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566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533400" y="1112842"/>
            <a:ext cx="109728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800" b="1" dirty="0">
                <a:latin typeface="+mn-lt"/>
              </a:rPr>
              <a:t>Mel-frequency cepstral coefficient (MFCC) </a:t>
            </a:r>
            <a:r>
              <a:rPr lang="en-US" altLang="zh-CN" sz="2800" b="1" dirty="0">
                <a:latin typeface="+mn-lt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rgbClr val="C00000"/>
                </a:solidFill>
                <a:latin typeface="+mn-lt"/>
              </a:rPr>
              <a:t>Short-term power spectrum</a:t>
            </a:r>
            <a:r>
              <a:rPr lang="en-US" sz="2400" dirty="0">
                <a:latin typeface="+mn-lt"/>
              </a:rPr>
              <a:t> of acoustic </a:t>
            </a:r>
            <a:r>
              <a:rPr lang="en-US" sz="2400" dirty="0" smtClean="0">
                <a:latin typeface="+mn-lt"/>
              </a:rPr>
              <a:t>signals</a:t>
            </a:r>
            <a:endParaRPr lang="en-US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dirty="0">
                <a:latin typeface="+mn-lt"/>
              </a:rPr>
              <a:t>Can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well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capture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any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changes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associated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with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vibrating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surface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94935B-E0AE-4C45-B5B0-A9FA27CD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590800"/>
            <a:ext cx="4051030" cy="30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632D5E-7A07-425D-A3B7-CD39CF4E5D36}"/>
              </a:ext>
            </a:extLst>
          </p:cNvPr>
          <p:cNvSpPr/>
          <p:nvPr/>
        </p:nvSpPr>
        <p:spPr>
          <a:xfrm>
            <a:off x="3771900" y="57123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Example of the extracted MFCC features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MFCC-based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Feature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Extraction</a:t>
            </a:r>
            <a:endParaRPr lang="en-US" altLang="zh-CN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85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119538" y="1012146"/>
            <a:ext cx="8305800" cy="216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>
              <a:spcBef>
                <a:spcPts val="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Deriving Grid Point Index Traces </a:t>
            </a:r>
            <a:endParaRPr lang="en-US" altLang="zh-CN" sz="2400" dirty="0">
              <a:latin typeface="+mn-lt"/>
            </a:endParaRPr>
          </a:p>
          <a:p>
            <a:pPr marL="800100" lvl="1">
              <a:spcBef>
                <a:spcPts val="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zh-CN" altLang="en-US" sz="2000" dirty="0" smtClean="0">
                <a:latin typeface="+mn-lt"/>
              </a:rPr>
              <a:t> </a:t>
            </a:r>
            <a:r>
              <a:rPr lang="en-US" altLang="zh-CN" sz="2000" i="1" dirty="0" smtClean="0">
                <a:latin typeface="+mn-lt"/>
              </a:rPr>
              <a:t>SVM-based Grid</a:t>
            </a:r>
            <a:r>
              <a:rPr lang="zh-CN" altLang="en-US" sz="2000" i="1" dirty="0" smtClean="0">
                <a:latin typeface="+mn-lt"/>
              </a:rPr>
              <a:t> </a:t>
            </a:r>
            <a:r>
              <a:rPr lang="en-US" altLang="zh-CN" sz="2000" i="1" dirty="0" smtClean="0">
                <a:latin typeface="+mn-lt"/>
              </a:rPr>
              <a:t>Point</a:t>
            </a:r>
            <a:r>
              <a:rPr lang="zh-CN" altLang="en-US" sz="2000" i="1" dirty="0" smtClean="0">
                <a:latin typeface="+mn-lt"/>
              </a:rPr>
              <a:t> </a:t>
            </a:r>
            <a:r>
              <a:rPr lang="en-US" altLang="zh-CN" sz="2000" i="1" dirty="0" smtClean="0">
                <a:latin typeface="+mn-lt"/>
              </a:rPr>
              <a:t>Classifier</a:t>
            </a:r>
            <a:endParaRPr lang="en-US" altLang="zh-CN" sz="2000" i="1" dirty="0">
              <a:latin typeface="+mn-lt"/>
            </a:endParaRPr>
          </a:p>
          <a:p>
            <a:pPr marL="342900">
              <a:spcBef>
                <a:spcPts val="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Grid Point Index Filtering</a:t>
            </a:r>
          </a:p>
          <a:p>
            <a:pPr marL="800100" lvl="1">
              <a:spcBef>
                <a:spcPts val="0"/>
              </a:spcBef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zh-CN" altLang="en-US" sz="2000" dirty="0" smtClean="0">
                <a:latin typeface="+mn-lt"/>
              </a:rPr>
              <a:t> </a:t>
            </a:r>
            <a:r>
              <a:rPr lang="en-US" sz="2000" i="1" dirty="0" smtClean="0">
                <a:latin typeface="+mn-lt"/>
              </a:rPr>
              <a:t>Segments </a:t>
            </a:r>
            <a:r>
              <a:rPr lang="en-US" sz="2000" i="1" dirty="0">
                <a:latin typeface="+mn-lt"/>
              </a:rPr>
              <a:t>that have consecutive same grid point indices</a:t>
            </a:r>
          </a:p>
          <a:p>
            <a:pPr marL="342900">
              <a:spcBef>
                <a:spcPts val="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dirty="0">
                <a:latin typeface="+mn-lt"/>
              </a:rPr>
              <a:t> PIN Sequence/Lock-pattern Derivation</a:t>
            </a:r>
          </a:p>
          <a:p>
            <a:pPr marL="800100" lvl="1">
              <a:spcBef>
                <a:spcPts val="0"/>
              </a:spcBef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zh-CN" altLang="en-US" sz="2000" dirty="0" smtClean="0">
                <a:latin typeface="+mn-lt"/>
              </a:rPr>
              <a:t> </a:t>
            </a:r>
            <a:r>
              <a:rPr lang="en-US" sz="2000" i="1" dirty="0" smtClean="0">
                <a:latin typeface="+mn-lt"/>
              </a:rPr>
              <a:t>Remove </a:t>
            </a:r>
            <a:r>
              <a:rPr lang="en-US" sz="2000" i="1" dirty="0">
                <a:latin typeface="+mn-lt"/>
              </a:rPr>
              <a:t>the finger-press segments with shorter time duration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latin typeface="+mn-lt"/>
              </a:rPr>
              <a:t>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endParaRPr lang="en-US" altLang="zh-CN" sz="2400" dirty="0"/>
          </a:p>
          <a:p>
            <a:pPr marL="342900">
              <a:spcBef>
                <a:spcPts val="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 dirty="0">
              <a:latin typeface="+mn-l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187438-1D4E-40DB-804D-86D756DD6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122" y="1014092"/>
            <a:ext cx="2895600" cy="2183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A05DE0-AC1C-4B9E-BBAC-3C0F4343D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429000"/>
            <a:ext cx="2819400" cy="220685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C462BB-BE2C-40CF-A8A9-04C73B3B9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66" y="3429000"/>
            <a:ext cx="2785182" cy="220980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88698B-33BA-4151-ABF4-4DD1A39E5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710" y="3429000"/>
            <a:ext cx="2829876" cy="22098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0700" y="55574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Passed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257" y="554397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Passed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7482" y="5543972"/>
            <a:ext cx="26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Attacker:Rejected</a:t>
            </a:r>
            <a:endParaRPr lang="en-US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8344" y="4682706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1066" y="4532427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6999" y="4031545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6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599" y="3886201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7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2010" y="4685270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0388" y="4532426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6840" y="4171527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46466" y="3905293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9</a:t>
            </a:r>
            <a:endParaRPr lang="en-US" sz="24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48514" y="4689845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68532" y="4459012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47550" y="4301593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4610" y="4072537"/>
            <a:ext cx="3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Authentication </a:t>
            </a:r>
            <a:r>
              <a:rPr lang="en-US" altLang="zh-CN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Using PIN Numbers &amp; Lock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Patterns</a:t>
            </a:r>
            <a:endParaRPr lang="en-US" altLang="zh-CN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807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7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1755B691-EFF0-43D4-A7FB-81B9F8C4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6D85BCF-B8B2-444E-9524-59F6C727020F}"/>
              </a:ext>
            </a:extLst>
          </p:cNvPr>
          <p:cNvSpPr>
            <a:spLocks/>
          </p:cNvSpPr>
          <p:nvPr/>
        </p:nvSpPr>
        <p:spPr bwMode="auto">
          <a:xfrm>
            <a:off x="533400" y="995855"/>
            <a:ext cx="9296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>
                <a:latin typeface="+mn-lt"/>
              </a:rPr>
              <a:t>Gesture Segmentation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>
                <a:latin typeface="+mn-lt"/>
              </a:rPr>
              <a:t>Feature differences (received vibration signals vs. empty surface profile)</a:t>
            </a:r>
            <a:endParaRPr lang="en-US" altLang="zh-CN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>
                <a:latin typeface="+mn-lt"/>
              </a:rPr>
              <a:t>Distance Calculation of Feature Sequence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>
                <a:latin typeface="+mn-lt"/>
              </a:rPr>
              <a:t>Dynamic Time Warping (DTW)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000" dirty="0">
                <a:latin typeface="+mn-lt"/>
              </a:rPr>
              <a:t>Earth Mover’s Distance (EMD</a:t>
            </a:r>
            <a:r>
              <a:rPr lang="en-US" sz="2000" dirty="0" smtClean="0">
                <a:latin typeface="+mn-lt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6E2655-EFC1-4197-BE0D-EA31CAFE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792681"/>
            <a:ext cx="4038600" cy="13622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3239DBD-E0EE-4D8B-87CF-49EEE8C97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544" y="3154954"/>
            <a:ext cx="4038912" cy="302059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Authentication </a:t>
            </a:r>
            <a:r>
              <a:rPr lang="en-US" altLang="zh-CN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Using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Gesture</a:t>
            </a:r>
            <a:endParaRPr lang="en-US" altLang="zh-CN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8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44" y="2103409"/>
            <a:ext cx="2667000" cy="178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04" y="2111668"/>
            <a:ext cx="2495256" cy="174318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5089104" y="6333780"/>
            <a:ext cx="2133600" cy="365125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008000"/>
                </a:solidFill>
                <a:latin typeface="+mj-lt"/>
              </a:rPr>
              <a:t>Importance of User Authentication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575168" y="997791"/>
            <a:ext cx="10321432" cy="87486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dirty="0">
                <a:latin typeface="+mn-lt"/>
              </a:rPr>
              <a:t>At almost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every corner </a:t>
            </a:r>
            <a:r>
              <a:rPr lang="en-US" sz="2400" dirty="0">
                <a:latin typeface="+mn-lt"/>
              </a:rPr>
              <a:t>of our daily lives </a:t>
            </a: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dirty="0" smtClean="0">
                <a:latin typeface="+mn-lt"/>
              </a:rPr>
              <a:t>Smart</a:t>
            </a:r>
            <a:r>
              <a:rPr lang="zh-CN" altLang="en-US" sz="2400" dirty="0" smtClean="0">
                <a:latin typeface="+mn-lt"/>
              </a:rPr>
              <a:t> </a:t>
            </a:r>
            <a:r>
              <a:rPr lang="en-US" altLang="zh-CN" sz="2400" dirty="0" smtClean="0">
                <a:latin typeface="+mn-lt"/>
              </a:rPr>
              <a:t>access</a:t>
            </a:r>
            <a:r>
              <a:rPr lang="zh-CN" altLang="en-US" sz="2400" dirty="0" smtClean="0">
                <a:latin typeface="+mn-lt"/>
              </a:rPr>
              <a:t> </a:t>
            </a:r>
            <a:r>
              <a:rPr lang="en-US" altLang="zh-CN" sz="2400" dirty="0" smtClean="0">
                <a:latin typeface="+mn-lt"/>
              </a:rPr>
              <a:t>systems</a:t>
            </a:r>
            <a:r>
              <a:rPr lang="zh-CN" altLang="en-US" sz="2400" dirty="0" smtClean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r</a:t>
            </a:r>
            <a:r>
              <a:rPr lang="en-US" sz="2400" dirty="0" smtClean="0">
                <a:latin typeface="+mn-lt"/>
              </a:rPr>
              <a:t>equire </a:t>
            </a:r>
            <a:r>
              <a:rPr lang="en-US" sz="2400" dirty="0">
                <a:latin typeface="+mn-lt"/>
              </a:rPr>
              <a:t>the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authentication process </a:t>
            </a:r>
            <a:r>
              <a:rPr lang="en-US" sz="2400" dirty="0">
                <a:latin typeface="+mn-lt"/>
              </a:rPr>
              <a:t>to play a broader role </a:t>
            </a: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456" y="3991944"/>
            <a:ext cx="2619648" cy="1793607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4744404" y="3454746"/>
            <a:ext cx="2507256" cy="40011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+mn-lt"/>
              </a:rPr>
              <a:t>Apartment Buildings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468082" y="5335027"/>
            <a:ext cx="2551176" cy="46166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00" b="1" dirty="0">
                <a:solidFill>
                  <a:srgbClr val="FF0000"/>
                </a:solidFill>
                <a:latin typeface="+mn-lt"/>
              </a:rPr>
              <a:t>Private </a:t>
            </a:r>
            <a:r>
              <a:rPr lang="en-US" altLang="zh-CN" sz="2300" b="1" dirty="0" smtClean="0">
                <a:solidFill>
                  <a:srgbClr val="FF0000"/>
                </a:solidFill>
                <a:latin typeface="+mn-lt"/>
              </a:rPr>
              <a:t>Devices</a:t>
            </a:r>
            <a:endParaRPr lang="en-US" sz="23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2C0A2A8-A4FF-4E80-A556-EC064A04B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071930"/>
            <a:ext cx="2695170" cy="1793606"/>
          </a:xfrm>
          <a:prstGeom prst="rect">
            <a:avLst/>
          </a:pr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xmlns="" id="{12B18373-7EDB-4A8F-B1E7-19D232D5DF64}"/>
              </a:ext>
            </a:extLst>
          </p:cNvPr>
          <p:cNvSpPr txBox="1"/>
          <p:nvPr/>
        </p:nvSpPr>
        <p:spPr>
          <a:xfrm>
            <a:off x="6705600" y="5403876"/>
            <a:ext cx="2695170" cy="46166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+mn-lt"/>
              </a:rPr>
              <a:t>Secret </a:t>
            </a:r>
            <a:r>
              <a:rPr lang="en-US" sz="2300" b="1" dirty="0" smtClean="0">
                <a:solidFill>
                  <a:srgbClr val="FF0000"/>
                </a:solidFill>
                <a:latin typeface="+mn-lt"/>
              </a:rPr>
              <a:t>Documents</a:t>
            </a:r>
            <a:endParaRPr lang="en-US" sz="23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E17EB031-0E3A-4B09-975E-C22DDA64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20" y="2133605"/>
            <a:ext cx="2502600" cy="161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xmlns="" id="{D9BF9720-1E66-4C11-8B33-4DE9F9203723}"/>
              </a:ext>
            </a:extLst>
          </p:cNvPr>
          <p:cNvSpPr txBox="1"/>
          <p:nvPr/>
        </p:nvSpPr>
        <p:spPr>
          <a:xfrm>
            <a:off x="1104120" y="3296931"/>
            <a:ext cx="2502600" cy="44627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00" b="1" dirty="0">
                <a:solidFill>
                  <a:srgbClr val="FF0000"/>
                </a:solidFill>
                <a:latin typeface="+mn-lt"/>
              </a:rPr>
              <a:t>Vehicle Doors</a:t>
            </a:r>
            <a:endParaRPr lang="en-US" sz="23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FF35CF29-70C3-45FA-AA14-1EE9657B696E}"/>
              </a:ext>
            </a:extLst>
          </p:cNvPr>
          <p:cNvSpPr txBox="1"/>
          <p:nvPr/>
        </p:nvSpPr>
        <p:spPr>
          <a:xfrm>
            <a:off x="8389344" y="3424535"/>
            <a:ext cx="2667000" cy="46166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00" b="1" dirty="0">
                <a:solidFill>
                  <a:srgbClr val="FF0000"/>
                </a:solidFill>
                <a:latin typeface="+mn-lt"/>
              </a:rPr>
              <a:t>Smart </a:t>
            </a:r>
            <a:r>
              <a:rPr lang="en-US" altLang="zh-CN" sz="2300" b="1" dirty="0" smtClean="0">
                <a:solidFill>
                  <a:srgbClr val="FF0000"/>
                </a:solidFill>
                <a:latin typeface="+mn-lt"/>
              </a:rPr>
              <a:t>Homes</a:t>
            </a:r>
            <a:endParaRPr lang="en-US" sz="23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2721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5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533399" y="1112842"/>
            <a:ext cx="5971117" cy="475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b="1" u="sng" dirty="0" smtClean="0">
                <a:latin typeface="+mn-lt"/>
              </a:rPr>
              <a:t>3</a:t>
            </a:r>
            <a:r>
              <a:rPr lang="zh-CN" altLang="en-US" sz="2800" b="1" u="sng" dirty="0" smtClean="0">
                <a:latin typeface="+mn-lt"/>
              </a:rPr>
              <a:t>*</a:t>
            </a:r>
            <a:r>
              <a:rPr lang="en-US" altLang="zh-CN" sz="2800" b="1" u="sng" dirty="0" smtClean="0">
                <a:latin typeface="+mn-lt"/>
              </a:rPr>
              <a:t>3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square-shaped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grid</a:t>
            </a:r>
            <a:r>
              <a:rPr lang="zh-CN" altLang="en-US" sz="2800" b="1" u="sng" dirty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in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a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typical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office</a:t>
            </a:r>
            <a:r>
              <a:rPr lang="zh-CN" altLang="en-US" sz="2800" b="1" u="sng" dirty="0" smtClean="0">
                <a:latin typeface="+mn-lt"/>
              </a:rPr>
              <a:t> </a:t>
            </a:r>
            <a:r>
              <a:rPr lang="en-US" altLang="zh-CN" sz="2800" b="1" u="sng" dirty="0" smtClean="0">
                <a:latin typeface="+mn-lt"/>
              </a:rPr>
              <a:t>environment</a:t>
            </a:r>
            <a:endParaRPr lang="en-US" altLang="zh-CN" sz="2800" b="1" u="sng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400" dirty="0">
                <a:latin typeface="+mn-lt"/>
              </a:rPr>
              <a:t>Wooden </a:t>
            </a:r>
            <a:r>
              <a:rPr lang="en-US" altLang="zh-CN" sz="2400" dirty="0">
                <a:latin typeface="+mn-lt"/>
              </a:rPr>
              <a:t>t</a:t>
            </a:r>
            <a:r>
              <a:rPr lang="en-US" altLang="en-US" sz="2400" dirty="0">
                <a:latin typeface="+mn-lt"/>
              </a:rPr>
              <a:t>able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dirty="0">
                <a:latin typeface="+mn-lt"/>
              </a:rPr>
              <a:t>Door panel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b="1" u="sng" dirty="0">
                <a:latin typeface="+mn-lt"/>
              </a:rPr>
              <a:t>Prototyping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400" dirty="0">
                <a:latin typeface="+mn-lt"/>
              </a:rPr>
              <a:t>Linear Resonant Actuator (LRA) based motor</a:t>
            </a:r>
            <a:endParaRPr lang="en-US" altLang="zh-CN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sz="2400" dirty="0">
                <a:latin typeface="+mn-lt"/>
              </a:rPr>
              <a:t>A piezoelectric </a:t>
            </a:r>
            <a:r>
              <a:rPr lang="en-US" sz="2400" dirty="0" smtClean="0">
                <a:latin typeface="+mn-lt"/>
              </a:rPr>
              <a:t>sensor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/>
              <a:t>15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participants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were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involved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000" dirty="0">
                <a:solidFill>
                  <a:srgbClr val="C00000"/>
                </a:solidFill>
              </a:rPr>
              <a:t>450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genuine input passcodes </a:t>
            </a:r>
            <a:r>
              <a:rPr lang="en-US" sz="2000" dirty="0"/>
              <a:t>for each motor/receiver placement 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q"/>
            </a:pPr>
            <a:endParaRPr lang="en-US" sz="2800" dirty="0" smtClean="0">
              <a:latin typeface="+mn-l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95897"/>
            <a:ext cx="5001683" cy="21156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Experimental Setup &amp; Prototyping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23" y="1385555"/>
            <a:ext cx="3964354" cy="1787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177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1905000" y="1112842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zh-CN" sz="20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>
                <a:latin typeface="+mn-lt"/>
              </a:rPr>
              <a:t/>
            </a:r>
            <a:br>
              <a:rPr lang="en-US" altLang="zh-CN" sz="2000" dirty="0">
                <a:latin typeface="+mn-lt"/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endParaRPr lang="en-US" altLang="zh-CN" sz="24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6566E6EA-ED88-4DE6-BE92-263BF026AE71}"/>
              </a:ext>
            </a:extLst>
          </p:cNvPr>
          <p:cNvSpPr txBox="1"/>
          <p:nvPr/>
        </p:nvSpPr>
        <p:spPr>
          <a:xfrm>
            <a:off x="504825" y="4273109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Over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sz="2400" b="1" dirty="0">
                <a:solidFill>
                  <a:srgbClr val="3399FF"/>
                </a:solidFill>
                <a:latin typeface="+mn-lt"/>
              </a:rPr>
              <a:t>95% </a:t>
            </a:r>
            <a:r>
              <a:rPr lang="en-US" sz="2400" dirty="0">
                <a:latin typeface="+mn-lt"/>
              </a:rPr>
              <a:t>veri</a:t>
            </a:r>
            <a:r>
              <a:rPr lang="en-US" altLang="zh-CN" sz="2400" dirty="0">
                <a:latin typeface="+mn-lt"/>
              </a:rPr>
              <a:t>fi</a:t>
            </a:r>
            <a:r>
              <a:rPr lang="en-US" sz="2400" dirty="0">
                <a:latin typeface="+mn-lt"/>
              </a:rPr>
              <a:t>cation accuracy of recognizing each </a:t>
            </a:r>
            <a:r>
              <a:rPr lang="en-US" sz="2400" u="sng" dirty="0">
                <a:latin typeface="+mn-lt"/>
              </a:rPr>
              <a:t>PIN digit </a:t>
            </a:r>
            <a:r>
              <a:rPr lang="en-US" sz="2400" dirty="0">
                <a:latin typeface="+mn-lt"/>
              </a:rPr>
              <a:t>and </a:t>
            </a:r>
            <a:r>
              <a:rPr lang="en-US" altLang="zh-CN" sz="2400" dirty="0">
                <a:latin typeface="+mn-lt"/>
              </a:rPr>
              <a:t>recognizing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the </a:t>
            </a:r>
            <a:r>
              <a:rPr lang="en-US" sz="2400" u="sng" dirty="0">
                <a:latin typeface="+mn-lt"/>
              </a:rPr>
              <a:t>complete PIN sequence </a:t>
            </a:r>
            <a:r>
              <a:rPr lang="en-US" sz="2400" dirty="0">
                <a:latin typeface="+mn-lt"/>
              </a:rPr>
              <a:t>reaches </a:t>
            </a:r>
            <a:r>
              <a:rPr lang="en-US" sz="2400" b="1" dirty="0">
                <a:solidFill>
                  <a:srgbClr val="3399FF"/>
                </a:solidFill>
                <a:latin typeface="+mn-lt"/>
              </a:rPr>
              <a:t>90%</a:t>
            </a:r>
            <a:endParaRPr lang="en-US" sz="2400" dirty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A</a:t>
            </a:r>
            <a:r>
              <a:rPr lang="en-US" sz="2400" dirty="0">
                <a:latin typeface="+mn-lt"/>
              </a:rPr>
              <a:t>verage veri</a:t>
            </a:r>
            <a:r>
              <a:rPr lang="en-US" altLang="zh-CN" sz="2400" dirty="0">
                <a:latin typeface="+mn-lt"/>
              </a:rPr>
              <a:t>fi</a:t>
            </a:r>
            <a:r>
              <a:rPr lang="en-US" sz="2400" dirty="0">
                <a:latin typeface="+mn-lt"/>
              </a:rPr>
              <a:t>cation accuracy of </a:t>
            </a:r>
            <a:r>
              <a:rPr lang="en-US" sz="2400">
                <a:latin typeface="+mn-lt"/>
              </a:rPr>
              <a:t>the </a:t>
            </a:r>
            <a:r>
              <a:rPr lang="en-US" sz="2400" u="sng" smtClean="0">
                <a:latin typeface="+mn-lt"/>
              </a:rPr>
              <a:t>lock </a:t>
            </a:r>
            <a:r>
              <a:rPr lang="en-US" sz="2400" u="sng" dirty="0">
                <a:latin typeface="+mn-lt"/>
              </a:rPr>
              <a:t>pa</a:t>
            </a:r>
            <a:r>
              <a:rPr lang="en-US" altLang="zh-CN" sz="2400" u="sng" dirty="0">
                <a:latin typeface="+mn-lt"/>
              </a:rPr>
              <a:t>tt</a:t>
            </a:r>
            <a:r>
              <a:rPr lang="en-US" sz="2400" u="sng" dirty="0">
                <a:latin typeface="+mn-lt"/>
              </a:rPr>
              <a:t>ern </a:t>
            </a:r>
            <a:r>
              <a:rPr lang="en-US" sz="2400" dirty="0">
                <a:latin typeface="+mn-lt"/>
              </a:rPr>
              <a:t>reaches </a:t>
            </a:r>
            <a:r>
              <a:rPr lang="en-US" sz="2400" b="1" dirty="0" smtClean="0">
                <a:solidFill>
                  <a:srgbClr val="3399FF"/>
                </a:solidFill>
                <a:latin typeface="+mn-lt"/>
              </a:rPr>
              <a:t>95</a:t>
            </a:r>
            <a:r>
              <a:rPr lang="en-US" sz="2400" b="1" dirty="0">
                <a:solidFill>
                  <a:srgbClr val="3399FF"/>
                </a:solidFill>
                <a:latin typeface="+mn-lt"/>
              </a:rPr>
              <a:t>% </a:t>
            </a:r>
            <a:r>
              <a:rPr lang="en-US" sz="2400" dirty="0">
                <a:latin typeface="+mn-lt"/>
              </a:rPr>
              <a:t>with </a:t>
            </a:r>
            <a:r>
              <a:rPr lang="en-US" sz="2400" dirty="0" smtClean="0">
                <a:latin typeface="+mn-lt"/>
              </a:rPr>
              <a:t>two trials</a:t>
            </a:r>
            <a:endParaRPr lang="en-US"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66" y="1155911"/>
            <a:ext cx="3891212" cy="3068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933" y="1215629"/>
            <a:ext cx="3793067" cy="301629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Verifying Legitimate Users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256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739566FC-0197-4A42-88C5-CA167EFD3974}"/>
              </a:ext>
            </a:extLst>
          </p:cNvPr>
          <p:cNvSpPr txBox="1"/>
          <p:nvPr/>
        </p:nvSpPr>
        <p:spPr>
          <a:xfrm>
            <a:off x="609600" y="5051444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Att</a:t>
            </a:r>
            <a:r>
              <a:rPr lang="en-US" sz="2400" dirty="0">
                <a:latin typeface="+mn-lt"/>
              </a:rPr>
              <a:t>ackers can </a:t>
            </a:r>
            <a:r>
              <a:rPr lang="en-US" sz="2400" dirty="0" smtClean="0">
                <a:latin typeface="+mn-lt"/>
              </a:rPr>
              <a:t>break </a:t>
            </a:r>
            <a:r>
              <a:rPr lang="en-US" sz="2400" dirty="0">
                <a:latin typeface="+mn-lt"/>
              </a:rPr>
              <a:t>PIN </a:t>
            </a:r>
            <a:r>
              <a:rPr lang="en-US" sz="2400" dirty="0" smtClean="0">
                <a:latin typeface="+mn-lt"/>
              </a:rPr>
              <a:t>sequences with </a:t>
            </a:r>
            <a:r>
              <a:rPr lang="en-US" sz="2400" b="1" dirty="0">
                <a:solidFill>
                  <a:srgbClr val="3399FF"/>
                </a:solidFill>
                <a:latin typeface="+mn-lt"/>
              </a:rPr>
              <a:t>2% </a:t>
            </a:r>
            <a:r>
              <a:rPr lang="en-US" sz="2400" dirty="0" smtClean="0">
                <a:latin typeface="+mn-lt"/>
              </a:rPr>
              <a:t>and lock patterns with </a:t>
            </a:r>
            <a:r>
              <a:rPr lang="en-US" altLang="zh-CN" sz="2400" b="1" dirty="0" smtClean="0">
                <a:solidFill>
                  <a:srgbClr val="3399FF"/>
                </a:solidFill>
                <a:latin typeface="+mn-lt"/>
              </a:rPr>
              <a:t>5</a:t>
            </a:r>
            <a:r>
              <a:rPr lang="en-US" sz="2400" b="1" dirty="0" smtClean="0">
                <a:solidFill>
                  <a:srgbClr val="3399FF"/>
                </a:solidFill>
                <a:latin typeface="+mn-lt"/>
              </a:rPr>
              <a:t>% </a:t>
            </a:r>
            <a:r>
              <a:rPr lang="en-US" sz="2400" dirty="0">
                <a:latin typeface="+mn-lt"/>
              </a:rPr>
              <a:t>success </a:t>
            </a:r>
            <a:r>
              <a:rPr lang="en-US" sz="2400" dirty="0" smtClean="0">
                <a:latin typeface="+mn-lt"/>
              </a:rPr>
              <a:t>rates</a:t>
            </a:r>
            <a:endParaRPr lang="en-US"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119858"/>
            <a:ext cx="4527329" cy="3528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158" y="1152074"/>
            <a:ext cx="4249690" cy="33437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Knowledgeable Observer Attacks 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14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9FE2C09-6C03-4ADA-90C9-AED20210DFC3}"/>
              </a:ext>
            </a:extLst>
          </p:cNvPr>
          <p:cNvSpPr>
            <a:spLocks/>
          </p:cNvSpPr>
          <p:nvPr/>
        </p:nvSpPr>
        <p:spPr bwMode="auto">
          <a:xfrm>
            <a:off x="533400" y="1189042"/>
            <a:ext cx="10972800" cy="460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dirty="0" smtClean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ropose</a:t>
            </a:r>
            <a:r>
              <a:rPr lang="en-US" altLang="zh-CN" sz="2800" dirty="0" smtClean="0">
                <a:latin typeface="+mn-lt"/>
              </a:rPr>
              <a:t>d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n-lt"/>
              </a:rPr>
              <a:t>VibWrite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smtClean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low-cost low-power tangible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user authentication beyond touch screens </a:t>
            </a:r>
            <a:r>
              <a:rPr lang="en-US" sz="2800" dirty="0" smtClean="0">
                <a:latin typeface="+mn-lt"/>
              </a:rPr>
              <a:t>on any </a:t>
            </a:r>
            <a:r>
              <a:rPr lang="en-US" sz="2800" dirty="0">
                <a:latin typeface="+mn-lt"/>
              </a:rPr>
              <a:t>solid surface </a:t>
            </a:r>
            <a:endParaRPr lang="en-US" altLang="zh-CN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dirty="0" smtClean="0">
                <a:latin typeface="+mn-lt"/>
              </a:rPr>
              <a:t>Demonstrated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that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vibration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can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capture </a:t>
            </a:r>
            <a:r>
              <a:rPr lang="en-US" altLang="zh-CN" sz="2800" dirty="0">
                <a:solidFill>
                  <a:srgbClr val="C00000"/>
                </a:solidFill>
                <a:latin typeface="+mn-lt"/>
              </a:rPr>
              <a:t>unique</a:t>
            </a:r>
            <a:r>
              <a:rPr lang="zh-CN" altLang="en-U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human</a:t>
            </a:r>
            <a:r>
              <a:rPr lang="zh-CN" altLang="en-U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physiological</a:t>
            </a:r>
            <a:r>
              <a:rPr lang="zh-CN" alt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and</a:t>
            </a:r>
            <a:r>
              <a:rPr lang="zh-CN" alt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behavioral</a:t>
            </a:r>
            <a:r>
              <a:rPr lang="zh-CN" alt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characteristics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presenting </a:t>
            </a:r>
            <a:r>
              <a:rPr lang="en-US" altLang="zh-CN" sz="2800" dirty="0">
                <a:latin typeface="+mn-lt"/>
              </a:rPr>
              <a:t>through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finger-input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dirty="0" smtClean="0">
                <a:latin typeface="+mn-lt"/>
              </a:rPr>
              <a:t>I</a:t>
            </a:r>
            <a:r>
              <a:rPr lang="en-US" sz="2800" dirty="0" smtClean="0">
                <a:latin typeface="+mn-lt"/>
              </a:rPr>
              <a:t>mplement</a:t>
            </a:r>
            <a:r>
              <a:rPr lang="en-US" altLang="zh-CN" sz="2800" dirty="0" smtClean="0">
                <a:latin typeface="+mn-lt"/>
              </a:rPr>
              <a:t>ed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a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prototype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using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a single pair 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of vibration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motor and receiver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dirty="0" smtClean="0">
                <a:latin typeface="+mn-lt"/>
              </a:rPr>
              <a:t>Demonstrated the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robustness of the system</a:t>
            </a:r>
            <a:r>
              <a:rPr lang="en-US" altLang="zh-CN" sz="2800" dirty="0" smtClean="0">
                <a:latin typeface="+mn-lt"/>
              </a:rPr>
              <a:t> under various attacks on different surfaces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Conclusion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770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8153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1905000" y="1112842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zh-CN" sz="20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>
                <a:latin typeface="+mn-lt"/>
              </a:rPr>
              <a:t/>
            </a:r>
            <a:br>
              <a:rPr lang="en-US" altLang="zh-CN" sz="2000" dirty="0">
                <a:latin typeface="+mn-lt"/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endParaRPr lang="en-US" altLang="zh-CN" sz="24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533400" y="1234638"/>
            <a:ext cx="1097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Accuracy, and Further Improvement</a:t>
            </a:r>
            <a:endParaRPr lang="en-US" altLang="zh-CN" sz="2400" b="1" dirty="0"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400" dirty="0">
                <a:latin typeface="+mn-lt"/>
              </a:rPr>
              <a:t>D</a:t>
            </a:r>
            <a:r>
              <a:rPr lang="en-US" sz="2400" dirty="0">
                <a:latin typeface="+mn-lt"/>
              </a:rPr>
              <a:t>eploying multiple sensor pairs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400" dirty="0">
                <a:latin typeface="+mn-lt"/>
              </a:rPr>
              <a:t>R</a:t>
            </a:r>
            <a:r>
              <a:rPr lang="en-US" sz="2400" dirty="0">
                <a:latin typeface="+mn-lt"/>
              </a:rPr>
              <a:t>e</a:t>
            </a:r>
            <a:r>
              <a:rPr lang="en-US" altLang="zh-CN" sz="2400" dirty="0">
                <a:latin typeface="+mn-lt"/>
              </a:rPr>
              <a:t>fi</a:t>
            </a:r>
            <a:r>
              <a:rPr lang="en-US" sz="2400" dirty="0">
                <a:latin typeface="+mn-lt"/>
              </a:rPr>
              <a:t>ning the hardware</a:t>
            </a:r>
            <a:r>
              <a:rPr lang="zh-CN" altLang="en-US" sz="2400" dirty="0">
                <a:latin typeface="+mn-lt"/>
              </a:rPr>
              <a:t> </a:t>
            </a:r>
            <a:endParaRPr lang="en-US" altLang="zh-CN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4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mproving the authentication algorithms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Coping with Additional Physical Attacks</a:t>
            </a:r>
            <a:endParaRPr lang="en-US" altLang="zh-CN" sz="2400" b="1" dirty="0"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enial-of-service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DoS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tt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ack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System Maintenance </a:t>
            </a:r>
            <a:endParaRPr lang="en-US" altLang="zh-CN" sz="2400" b="1" dirty="0"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Dealing with various environmental factors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endParaRPr lang="en-US" sz="24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anose="05000000000000000000" pitchFamily="2" charset="2"/>
              <a:buChar char=""/>
            </a:pPr>
            <a:endParaRPr lang="en-US" altLang="zh-CN" sz="2400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Limitations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Future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Work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823" y="1210826"/>
            <a:ext cx="3351027" cy="2522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390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807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30726" name="Content Placeholder 2"/>
          <p:cNvSpPr>
            <a:spLocks/>
          </p:cNvSpPr>
          <p:nvPr/>
        </p:nvSpPr>
        <p:spPr bwMode="auto">
          <a:xfrm>
            <a:off x="2057400" y="1143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 i="1"/>
          </a:p>
          <a:p>
            <a:pPr marL="742950" lvl="1" indent="-28575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8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8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13" name="矩形 12"/>
          <p:cNvSpPr/>
          <p:nvPr/>
        </p:nvSpPr>
        <p:spPr>
          <a:xfrm>
            <a:off x="3671540" y="4588329"/>
            <a:ext cx="5472460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Candara" pitchFamily="34" charset="0"/>
              </a:rPr>
              <a:t>                     </a:t>
            </a:r>
            <a:r>
              <a:rPr lang="en-US" altLang="zh-CN" sz="2800" b="1" dirty="0" err="1">
                <a:latin typeface="Candara" pitchFamily="34" charset="0"/>
              </a:rPr>
              <a:t>Jian</a:t>
            </a:r>
            <a:r>
              <a:rPr lang="en-US" altLang="zh-CN" sz="2800" b="1" dirty="0">
                <a:latin typeface="Candara" pitchFamily="34" charset="0"/>
              </a:rPr>
              <a:t> Liu</a:t>
            </a:r>
          </a:p>
          <a:p>
            <a:pPr algn="ctr"/>
            <a:r>
              <a:rPr lang="en-US" sz="2400" b="1" dirty="0" err="1">
                <a:latin typeface="Candara" pitchFamily="34" charset="0"/>
              </a:rPr>
              <a:t>jianliu@winlab.rutgers.edu</a:t>
            </a:r>
            <a:r>
              <a:rPr lang="en-US" sz="2400" b="1" dirty="0">
                <a:latin typeface="Candara" pitchFamily="34" charset="0"/>
              </a:rPr>
              <a:t/>
            </a:r>
            <a:br>
              <a:rPr lang="en-US" sz="2400" b="1" dirty="0">
                <a:latin typeface="Candara" pitchFamily="34" charset="0"/>
              </a:rPr>
            </a:br>
            <a:r>
              <a:rPr lang="en-US" sz="2400" b="1" dirty="0">
                <a:latin typeface="Candara" pitchFamily="34" charset="0"/>
              </a:rPr>
              <a:t> http://</a:t>
            </a:r>
            <a:r>
              <a:rPr lang="en-US" sz="2400" b="1" dirty="0" err="1">
                <a:latin typeface="Candara" pitchFamily="34" charset="0"/>
              </a:rPr>
              <a:t>www.winlab.rutgers.edu</a:t>
            </a:r>
            <a:r>
              <a:rPr lang="en-US" sz="2400" b="1" dirty="0">
                <a:latin typeface="Candara" pitchFamily="34" charset="0"/>
              </a:rPr>
              <a:t>/~</a:t>
            </a:r>
            <a:r>
              <a:rPr lang="en-US" sz="2400" b="1" dirty="0" err="1">
                <a:latin typeface="Candara" pitchFamily="34" charset="0"/>
              </a:rPr>
              <a:t>jianliu</a:t>
            </a:r>
            <a:r>
              <a:rPr lang="en-US" sz="2400" b="1" dirty="0">
                <a:latin typeface="Candara" pitchFamily="34" charset="0"/>
              </a:rPr>
              <a:t>/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3074" name="Picture 2" descr="http://feldmancreative.com/wp-content/uploads/2014/02/emai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2299" y="4984575"/>
            <a:ext cx="533400" cy="469392"/>
          </a:xfrm>
          <a:prstGeom prst="rect">
            <a:avLst/>
          </a:prstGeom>
          <a:noFill/>
        </p:spPr>
      </p:pic>
      <p:pic>
        <p:nvPicPr>
          <p:cNvPr id="3076" name="Picture 4" descr="http://www.wasserquelle.ws/homepage%20butt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8321" y="5298440"/>
            <a:ext cx="552450" cy="55245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990666"/>
            <a:ext cx="7639050" cy="380340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71500" y="1"/>
            <a:ext cx="10972800" cy="990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DAISY</a:t>
            </a:r>
            <a: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  <a:t/>
            </a:r>
            <a:b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</a:b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D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ata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nalysis and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I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nformation 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S</a:t>
            </a:r>
            <a:r>
              <a:rPr lang="en-US" altLang="zh-CN" sz="2400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ecurit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Y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 Lab</a:t>
            </a:r>
            <a:endParaRPr lang="en-US" altLang="zh-CN" sz="2800" dirty="0">
              <a:solidFill>
                <a:srgbClr val="008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15" name="Picture 14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060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818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870" t="-1" r="-233" b="962"/>
          <a:stretch/>
        </p:blipFill>
        <p:spPr>
          <a:xfrm>
            <a:off x="4114800" y="1595636"/>
            <a:ext cx="2541652" cy="1878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-1" t="-1" r="962" b="962"/>
          <a:stretch/>
        </p:blipFill>
        <p:spPr>
          <a:xfrm>
            <a:off x="6882122" y="1566318"/>
            <a:ext cx="1907930" cy="1907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50" t="3135" r="-750" b="-3135"/>
          <a:stretch/>
        </p:blipFill>
        <p:spPr>
          <a:xfrm>
            <a:off x="9015722" y="1595636"/>
            <a:ext cx="2067021" cy="1936010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 fontScale="85000" lnSpcReduction="10000"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Smart Access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Systems: </a:t>
            </a:r>
            <a:r>
              <a:rPr lang="en-US" altLang="zh-CN" sz="40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Existing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Authentication Techniques</a:t>
            </a:r>
            <a:endParaRPr lang="en-US" altLang="zh-CN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68" y="1566318"/>
            <a:ext cx="3141362" cy="186867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762943" y="4075894"/>
            <a:ext cx="828628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Involve </a:t>
            </a:r>
            <a:r>
              <a:rPr lang="en-US" altLang="zh-CN" sz="2400" dirty="0">
                <a:solidFill>
                  <a:srgbClr val="C00000"/>
                </a:solidFill>
              </a:rPr>
              <a:t>costly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equipment,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complex </a:t>
            </a:r>
            <a:r>
              <a:rPr lang="en-US" altLang="zh-CN" sz="2400" dirty="0" smtClean="0">
                <a:solidFill>
                  <a:srgbClr val="C00000"/>
                </a:solidFill>
              </a:rPr>
              <a:t>hardware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installation and</a:t>
            </a:r>
            <a:r>
              <a:rPr lang="zh-CN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diverse maintenance needs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5147" y="3536507"/>
            <a:ext cx="3366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/>
              <a:t>Intercom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3702324" y="3531646"/>
            <a:ext cx="3366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/>
              <a:t>Camera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6731187" y="3526785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/>
              <a:t>Card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33680" y="352089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/>
              <a:t>Fingerprint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762943" y="5016520"/>
            <a:ext cx="828628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The deployment of smart access systems will reach the market value of </a:t>
            </a:r>
            <a:r>
              <a:rPr lang="en-US" altLang="zh-CN" sz="2400" dirty="0" smtClean="0">
                <a:solidFill>
                  <a:srgbClr val="C00000"/>
                </a:solidFill>
              </a:rPr>
              <a:t>$9.8 billion </a:t>
            </a:r>
            <a:r>
              <a:rPr lang="en-US" altLang="zh-CN" sz="2400" dirty="0" smtClean="0"/>
              <a:t>by </a:t>
            </a:r>
            <a:r>
              <a:rPr lang="en-US" altLang="zh-CN" sz="2400" dirty="0" smtClean="0">
                <a:solidFill>
                  <a:srgbClr val="C00000"/>
                </a:solidFill>
              </a:rPr>
              <a:t>2022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44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37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2377"/>
          <a:stretch/>
        </p:blipFill>
        <p:spPr>
          <a:xfrm>
            <a:off x="968348" y="2042299"/>
            <a:ext cx="4114800" cy="17544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2446" y="3867535"/>
            <a:ext cx="3366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Token devices (e.g., </a:t>
            </a:r>
            <a:r>
              <a:rPr lang="en-US" dirty="0" smtClean="0"/>
              <a:t>smar</a:t>
            </a:r>
            <a:r>
              <a:rPr lang="en-US" altLang="zh-CN" dirty="0" smtClean="0"/>
              <a:t>t</a:t>
            </a:r>
            <a:r>
              <a:rPr lang="zh-CN" altLang="en-US" dirty="0"/>
              <a:t> </a:t>
            </a:r>
            <a:r>
              <a:rPr lang="en-US" dirty="0" smtClean="0"/>
              <a:t>glove </a:t>
            </a:r>
            <a:r>
              <a:rPr lang="en-US" dirty="0"/>
              <a:t>or pen) on touch screen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5058"/>
          <a:stretch/>
        </p:blipFill>
        <p:spPr>
          <a:xfrm>
            <a:off x="7934187" y="2042298"/>
            <a:ext cx="2667000" cy="18252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3187" y="3867536"/>
            <a:ext cx="3366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Ultra-thin sensing pad can be deployed in automobiles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14497" y="4957566"/>
            <a:ext cx="8763005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Existing </a:t>
            </a:r>
            <a:r>
              <a:rPr lang="en-US" sz="2400" dirty="0" smtClean="0"/>
              <a:t>techniques </a:t>
            </a:r>
            <a:r>
              <a:rPr lang="en-US" sz="2400" dirty="0"/>
              <a:t>require that the touched surface possesses </a:t>
            </a:r>
            <a:r>
              <a:rPr lang="en-US" sz="2400" dirty="0">
                <a:solidFill>
                  <a:srgbClr val="C00000"/>
                </a:solidFill>
              </a:rPr>
              <a:t>electric conductivity, </a:t>
            </a:r>
            <a:r>
              <a:rPr lang="en-US" altLang="zh-CN" sz="2400" dirty="0">
                <a:solidFill>
                  <a:srgbClr val="C00000"/>
                </a:solidFill>
              </a:rPr>
              <a:t>or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specialized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sensing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pad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Trend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User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Authentication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48" y="2042299"/>
            <a:ext cx="2442770" cy="18252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6631" y="3886200"/>
            <a:ext cx="3366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Capacitive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Authentication</a:t>
            </a:r>
            <a:endParaRPr lang="en-US" dirty="0"/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598359" y="1251850"/>
            <a:ext cx="10321432" cy="12573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b="1" dirty="0" smtClean="0">
                <a:latin typeface="+mn-lt"/>
              </a:rPr>
              <a:t>Low-cost low-power tangible user interfaces</a:t>
            </a:r>
            <a:endParaRPr lang="en-US" altLang="zh-CN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436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6B0EDA3-18FF-4B48-97EF-F99EA1A4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BA4742-07EF-4FB5-98B3-3A8057E6BD54}"/>
              </a:ext>
            </a:extLst>
          </p:cNvPr>
          <p:cNvSpPr>
            <a:spLocks/>
          </p:cNvSpPr>
          <p:nvPr/>
        </p:nvSpPr>
        <p:spPr bwMode="auto">
          <a:xfrm>
            <a:off x="952005" y="15766"/>
            <a:ext cx="1028799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4400" b="1" dirty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sz="4000" b="1" dirty="0">
                <a:latin typeface="+mj-lt"/>
              </a:rPr>
              <a:t>Can we </a:t>
            </a:r>
            <a:r>
              <a:rPr lang="en-US" altLang="zh-CN" sz="4000" b="1" dirty="0" smtClean="0">
                <a:latin typeface="+mj-lt"/>
              </a:rPr>
              <a:t>push the</a:t>
            </a:r>
            <a:r>
              <a:rPr lang="zh-CN" altLang="en-US" sz="4000" b="1" dirty="0" smtClean="0">
                <a:latin typeface="+mj-lt"/>
              </a:rPr>
              <a:t> </a:t>
            </a:r>
            <a:r>
              <a:rPr lang="en-US" altLang="zh-CN" sz="4000" b="1" dirty="0">
                <a:latin typeface="+mj-lt"/>
              </a:rPr>
              <a:t>limits</a:t>
            </a:r>
            <a:r>
              <a:rPr lang="zh-CN" altLang="en-US" sz="4000" b="1" dirty="0">
                <a:latin typeface="+mj-lt"/>
              </a:rPr>
              <a:t> </a:t>
            </a:r>
            <a:r>
              <a:rPr lang="en-US" altLang="zh-CN" sz="4000" b="1" dirty="0">
                <a:latin typeface="+mj-lt"/>
              </a:rPr>
              <a:t>of</a:t>
            </a:r>
            <a:r>
              <a:rPr lang="zh-CN" altLang="en-US" sz="4000" b="1" dirty="0">
                <a:latin typeface="+mj-lt"/>
              </a:rPr>
              <a:t> </a:t>
            </a:r>
            <a:r>
              <a:rPr lang="en-US" altLang="zh-CN" sz="4000" b="1" dirty="0">
                <a:latin typeface="+mj-lt"/>
              </a:rPr>
              <a:t>the</a:t>
            </a:r>
            <a:r>
              <a:rPr lang="zh-CN" altLang="en-US" sz="4000" b="1" dirty="0">
                <a:latin typeface="+mj-lt"/>
              </a:rPr>
              <a:t> </a:t>
            </a:r>
            <a:r>
              <a:rPr lang="en-US" altLang="zh-CN" sz="4000" b="1" dirty="0">
                <a:latin typeface="+mj-lt"/>
              </a:rPr>
              <a:t>touched</a:t>
            </a:r>
            <a:r>
              <a:rPr lang="zh-CN" altLang="en-US" sz="4000" b="1" dirty="0">
                <a:latin typeface="+mj-lt"/>
              </a:rPr>
              <a:t> </a:t>
            </a:r>
            <a:r>
              <a:rPr lang="en-US" altLang="zh-CN" sz="4000" b="1" dirty="0">
                <a:latin typeface="+mj-lt"/>
              </a:rPr>
              <a:t>surface</a:t>
            </a:r>
            <a:r>
              <a:rPr lang="en-US" sz="4000" b="1" dirty="0">
                <a:latin typeface="+mj-lt"/>
              </a:rPr>
              <a:t>?</a:t>
            </a:r>
            <a:br>
              <a:rPr lang="en-US" sz="4000" b="1" dirty="0">
                <a:latin typeface="+mj-lt"/>
              </a:rPr>
            </a:br>
            <a:r>
              <a:rPr lang="en-US" altLang="zh-CN" sz="4000" b="1" dirty="0">
                <a:solidFill>
                  <a:srgbClr val="C00000"/>
                </a:solidFill>
                <a:latin typeface="+mj-lt"/>
              </a:rPr>
              <a:t>-</a:t>
            </a:r>
            <a:r>
              <a:rPr lang="zh-CN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000" b="1" dirty="0" smtClean="0">
                <a:solidFill>
                  <a:srgbClr val="C00000"/>
                </a:solidFill>
                <a:latin typeface="+mj-lt"/>
              </a:rPr>
              <a:t>support</a:t>
            </a:r>
            <a:r>
              <a:rPr lang="zh-CN" altLang="en-US" sz="4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000" b="1" dirty="0" smtClean="0">
                <a:solidFill>
                  <a:srgbClr val="C00000"/>
                </a:solidFill>
                <a:latin typeface="+mj-lt"/>
              </a:rPr>
              <a:t>authentication</a:t>
            </a:r>
            <a:r>
              <a:rPr lang="zh-CN" altLang="en-US" sz="4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000" b="1" dirty="0" smtClean="0">
                <a:solidFill>
                  <a:srgbClr val="C00000"/>
                </a:solidFill>
                <a:latin typeface="+mj-lt"/>
              </a:rPr>
              <a:t>on</a:t>
            </a:r>
            <a:r>
              <a:rPr lang="zh-CN" altLang="en-US" sz="4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000" b="1" dirty="0" smtClean="0">
                <a:solidFill>
                  <a:srgbClr val="C00000"/>
                </a:solidFill>
                <a:latin typeface="+mj-lt"/>
              </a:rPr>
              <a:t>any</a:t>
            </a:r>
            <a:r>
              <a:rPr lang="zh-CN" altLang="en-US" sz="4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+mj-lt"/>
              </a:rPr>
              <a:t>surface?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/>
            </a:r>
            <a:br>
              <a:rPr lang="en-US" sz="4400" b="1" dirty="0">
                <a:solidFill>
                  <a:srgbClr val="0070C0"/>
                </a:solidFill>
                <a:latin typeface="+mj-lt"/>
              </a:rPr>
            </a:b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altLang="zh-CN" sz="4400" b="1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44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44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4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1CE0FEC-6827-427C-A75B-B1EDB615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01766"/>
            <a:ext cx="1981200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2274851"/>
            <a:ext cx="4610100" cy="2597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9361" y="4823905"/>
            <a:ext cx="3073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&lt;</a:t>
            </a:r>
            <a:r>
              <a:rPr lang="en-US" sz="2400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Mission Impossible 5</a:t>
            </a:r>
            <a:r>
              <a:rPr lang="en-US" altLang="zh-CN" sz="24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&gt;</a:t>
            </a:r>
            <a:endParaRPr lang="en-US" sz="2400" i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3981" y="5185586"/>
            <a:ext cx="8505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Convert</a:t>
            </a:r>
            <a:r>
              <a:rPr lang="zh-CN" altLang="en-US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any</a:t>
            </a:r>
            <a:r>
              <a:rPr lang="zh-CN" altLang="en-US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solid surface</a:t>
            </a:r>
            <a:r>
              <a:rPr lang="zh-CN" altLang="en-US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zh-CN" altLang="en-US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an authentication</a:t>
            </a:r>
            <a:r>
              <a:rPr lang="zh-CN" altLang="en-US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surface for general user authentication!</a:t>
            </a:r>
            <a:endParaRPr lang="en-US" sz="2800" dirty="0">
              <a:solidFill>
                <a:srgbClr val="195319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43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6B0EDA3-18FF-4B48-97EF-F99EA1A4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06A3A55-FFAC-4B65-A720-A40C1F1F8545}"/>
              </a:ext>
            </a:extLst>
          </p:cNvPr>
          <p:cNvSpPr>
            <a:spLocks/>
          </p:cNvSpPr>
          <p:nvPr/>
        </p:nvSpPr>
        <p:spPr bwMode="auto">
          <a:xfrm>
            <a:off x="533400" y="1240156"/>
            <a:ext cx="10668000" cy="304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800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nger-input</a:t>
            </a:r>
            <a:r>
              <a:rPr lang="zh-CN" alt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authentication</a:t>
            </a:r>
            <a:r>
              <a:rPr lang="zh-CN" alt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via</a:t>
            </a:r>
            <a:r>
              <a:rPr lang="zh-CN" altLang="en-US" sz="2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latin typeface="Calibri" charset="0"/>
                <a:ea typeface="Calibri" charset="0"/>
                <a:cs typeface="Calibri" charset="0"/>
              </a:rPr>
              <a:t>vibration</a:t>
            </a:r>
            <a:r>
              <a:rPr lang="zh-CN" altLang="en-US" sz="2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in</a:t>
            </a:r>
            <a:r>
              <a:rPr lang="zh-CN" alt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smart</a:t>
            </a:r>
            <a:r>
              <a:rPr lang="zh-CN" alt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access</a:t>
            </a:r>
            <a:r>
              <a:rPr lang="zh-CN" alt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dirty="0" smtClean="0">
                <a:latin typeface="Calibri" charset="0"/>
                <a:ea typeface="Calibri" charset="0"/>
                <a:cs typeface="Calibri" charset="0"/>
              </a:rPr>
              <a:t>systems</a:t>
            </a:r>
            <a:endParaRPr lang="en-US" altLang="zh-CN" sz="2800" dirty="0">
              <a:latin typeface="Calibri" charset="0"/>
              <a:ea typeface="Calibri" charset="0"/>
              <a:cs typeface="Calibri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Support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any</a:t>
            </a:r>
            <a:r>
              <a:rPr lang="zh-CN" alt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solid</a:t>
            </a:r>
            <a:r>
              <a:rPr lang="zh-CN" altLang="en-US" sz="2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surface</a:t>
            </a:r>
            <a:endParaRPr lang="en-US" altLang="zh-CN" sz="28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q"/>
            </a:pPr>
            <a:r>
              <a:rPr lang="en-US" altLang="zh-CN" sz="28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apture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intrinsic human behavioral and physiological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characteristics 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charset="2"/>
              <a:buChar char="v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Extract </a:t>
            </a:r>
            <a:r>
              <a:rPr lang="en-US" sz="2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unique </a:t>
            </a:r>
            <a:r>
              <a:rPr lang="en-US" altLang="zh-CN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vibration</a:t>
            </a:r>
            <a:r>
              <a:rPr lang="zh-CN" alt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features</a:t>
            </a:r>
            <a:r>
              <a:rPr lang="zh-CN" altLang="en-US" sz="24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latin typeface="Calibri" charset="0"/>
                <a:ea typeface="Calibri" charset="0"/>
                <a:cs typeface="Calibri" charset="0"/>
              </a:rPr>
              <a:t>from</a:t>
            </a:r>
            <a:r>
              <a:rPr lang="zh-CN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finger-touch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158" y="3971439"/>
            <a:ext cx="1600200" cy="1600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Contributions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114863"/>
            <a:ext cx="1923725" cy="13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121" y="4086635"/>
            <a:ext cx="1850318" cy="1254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532" y="4114863"/>
            <a:ext cx="1950150" cy="130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191" y="3964813"/>
            <a:ext cx="1450150" cy="14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6B0EDA3-18FF-4B48-97EF-F99EA1A4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2638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Contributions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5428070" cy="40386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B06A3A55-FFAC-4B65-A720-A40C1F1F8545}"/>
              </a:ext>
            </a:extLst>
          </p:cNvPr>
          <p:cNvSpPr>
            <a:spLocks/>
          </p:cNvSpPr>
          <p:nvPr/>
        </p:nvSpPr>
        <p:spPr bwMode="auto">
          <a:xfrm>
            <a:off x="6477000" y="1250954"/>
            <a:ext cx="5410200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Support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three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types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secrets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Correctly</a:t>
            </a:r>
            <a:r>
              <a:rPr lang="zh-CN" altLang="en-US" sz="2400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zh-CN" sz="2400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ecognize</a:t>
            </a:r>
            <a:r>
              <a:rPr lang="zh-CN" altLang="en-US" sz="2400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passcode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entered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u="sng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legitimate</a:t>
            </a:r>
            <a:r>
              <a:rPr lang="zh-CN" altLang="en-US" sz="2400" u="sng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u="sng" dirty="0" smtClean="0">
                <a:solidFill>
                  <a:srgbClr val="195319"/>
                </a:solidFill>
                <a:latin typeface="Calibri" charset="0"/>
                <a:ea typeface="Calibri" charset="0"/>
                <a:cs typeface="Calibri" charset="0"/>
              </a:rPr>
              <a:t>users</a:t>
            </a:r>
            <a:endParaRPr lang="en-US" altLang="zh-CN" sz="2400" u="sng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/>
          <a:stretch/>
        </p:blipFill>
        <p:spPr>
          <a:xfrm>
            <a:off x="8158012" y="2822585"/>
            <a:ext cx="2048173" cy="2571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60531" y="5257800"/>
            <a:ext cx="1843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alibri" charset="0"/>
                <a:ea typeface="Calibri" charset="0"/>
                <a:cs typeface="Calibri" charset="0"/>
              </a:rPr>
              <a:t>Prototype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15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4" y="990600"/>
            <a:ext cx="10965925" cy="46482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50E74AAE-7452-4489-B7D9-10EFAE54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9200" y="6356355"/>
            <a:ext cx="2133600" cy="365125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297275"/>
            <a:ext cx="8001000" cy="8810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05199" y="93604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Apply Physical Vibration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0433" y="4149378"/>
            <a:ext cx="8118731" cy="830997"/>
          </a:xfrm>
          <a:prstGeom prst="rect">
            <a:avLst/>
          </a:prstGeom>
          <a:solidFill>
            <a:srgbClr val="008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Actively excite a surface resulting in the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shockwave</a:t>
            </a: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;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rgbClr val="C00000"/>
              </a:buClr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Measure the change of the vibration signals to sense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touches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76419">
            <a:off x="5190463" y="1664567"/>
            <a:ext cx="518549" cy="11130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9" y="2286005"/>
            <a:ext cx="2084430" cy="12191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659" y="2373470"/>
            <a:ext cx="1367860" cy="9123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8959" y="1974244"/>
            <a:ext cx="225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Vibration Motor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2927" y="1979499"/>
            <a:ext cx="253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Vibration R</a:t>
            </a:r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eceiver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3400" y="0"/>
            <a:ext cx="109728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Basic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Idea</a:t>
            </a:r>
            <a:r>
              <a:rPr lang="zh-CN" alt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of Touch Sensing</a:t>
            </a:r>
            <a:endParaRPr lang="en-US" sz="40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8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2454 L -0.02934 0.02477 C -0.02587 0.01967 -0.00937 -0.00556 -0.00035 -0.00949 L 0.01059 -0.01435 C 0.02257 -0.00903 0.01076 -0.01644 0.01788 -0.00463 C 0.01927 -0.00232 0.02153 -0.00139 0.02326 0.00023 C 0.03299 0.01967 0.02031 -0.00394 0.03247 0.01227 C 0.03403 0.01435 0.03438 0.01759 0.03611 0.01967 C 0.03941 0.02338 0.04705 0.0294 0.04705 0.02963 C 0.04826 0.02454 0.0474 0.01759 0.05069 0.01481 C 0.07014 -0.00255 0.04045 0.0243 0.06146 0.00255 C 0.06493 -0.00093 0.06875 -0.00394 0.0724 -0.00718 C 0.07431 -0.0088 0.07587 -0.01111 0.07795 -0.01204 L 0.08333 -0.01435 C 0.08646 -0.01366 0.08958 -0.01343 0.09254 -0.01204 C 0.1 -0.0081 0.09688 -0.00764 0.09983 0.00023 C 0.10069 0.00278 0.10243 0.00486 0.1033 0.00741 C 0.10417 0.00972 0.10434 0.0125 0.10521 0.01481 C 0.10729 0.01991 0.10938 0.02523 0.1125 0.0294 C 0.11944 0.03866 0.11649 0.0338 0.12153 0.04398 C 0.12396 0.04305 0.12726 0.04398 0.12882 0.04143 C 0.13698 0.0287 0.12934 0.02963 0.13438 0.01967 L 0.14531 -0.00232 C 0.14653 -0.00463 0.14705 -0.00787 0.14879 -0.00949 C 0.1559 -0.01574 0.15226 -0.01343 0.15972 -0.01667 C 0.16111 -0.01158 0.16198 -0.00602 0.16528 -0.00232 C 0.16858 0.00162 0.17257 0.00417 0.17622 0.00741 C 0.17795 0.00903 0.18004 0.01018 0.1816 0.01227 C 0.18802 0.02083 0.18472 0.01805 0.1908 0.02199 L 0.1908 0.02222 " pathEditMode="relative" rAng="0" ptsTypes="AAAAAAAAAAAAAAAAAAAAAAAAAAAAAA">
                                      <p:cBhvr>
                                        <p:cTn id="5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-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6B0EDA3-18FF-4B48-97EF-F99EA1A4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BA4742-07EF-4FB5-98B3-3A8057E6BD54}"/>
              </a:ext>
            </a:extLst>
          </p:cNvPr>
          <p:cNvSpPr>
            <a:spLocks/>
          </p:cNvSpPr>
          <p:nvPr/>
        </p:nvSpPr>
        <p:spPr bwMode="auto">
          <a:xfrm>
            <a:off x="1219200" y="-228600"/>
            <a:ext cx="998121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4400" b="1" dirty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4400" b="1" dirty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sz="4400" b="1" dirty="0">
                <a:latin typeface="+mj-lt"/>
              </a:rPr>
              <a:t>Can we </a:t>
            </a:r>
            <a:r>
              <a:rPr lang="en-US" altLang="zh-CN" sz="4400" b="1" dirty="0">
                <a:latin typeface="+mj-lt"/>
              </a:rPr>
              <a:t>utilize such sensing</a:t>
            </a:r>
            <a:r>
              <a:rPr lang="zh-CN" altLang="en-US" sz="4400" b="1" dirty="0">
                <a:latin typeface="+mj-lt"/>
              </a:rPr>
              <a:t> </a:t>
            </a:r>
            <a:r>
              <a:rPr lang="en-US" altLang="zh-CN" sz="4400" b="1" dirty="0">
                <a:latin typeface="+mj-lt"/>
              </a:rPr>
              <a:t>technique</a:t>
            </a:r>
            <a:r>
              <a:rPr lang="zh-CN" altLang="en-US" sz="4400" b="1" dirty="0">
                <a:latin typeface="+mj-lt"/>
              </a:rPr>
              <a:t> </a:t>
            </a:r>
            <a:r>
              <a:rPr lang="en-US" altLang="zh-CN" sz="4400" b="1" dirty="0">
                <a:latin typeface="+mj-lt"/>
              </a:rPr>
              <a:t>to</a:t>
            </a:r>
            <a:r>
              <a:rPr lang="zh-CN" altLang="en-US" sz="4400" b="1" dirty="0">
                <a:latin typeface="+mj-lt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</a:rPr>
              <a:t>authenticate</a:t>
            </a:r>
            <a:r>
              <a:rPr lang="zh-CN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</a:rPr>
              <a:t>users</a:t>
            </a:r>
            <a:r>
              <a:rPr lang="zh-CN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400" b="1" dirty="0">
                <a:latin typeface="+mj-lt"/>
              </a:rPr>
              <a:t>and</a:t>
            </a:r>
            <a:r>
              <a:rPr lang="zh-CN" altLang="en-US" sz="4400" b="1" dirty="0">
                <a:latin typeface="+mj-lt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</a:rPr>
              <a:t>reject</a:t>
            </a:r>
            <a:r>
              <a:rPr lang="zh-CN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4400" b="1" dirty="0" smtClean="0">
                <a:solidFill>
                  <a:srgbClr val="C00000"/>
                </a:solidFill>
                <a:latin typeface="+mj-lt"/>
              </a:rPr>
              <a:t>attackers</a:t>
            </a:r>
            <a:r>
              <a:rPr lang="en-US" altLang="zh-CN" sz="4400" b="1" dirty="0">
                <a:latin typeface="+mj-lt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44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44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4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1CE0FEC-6827-427C-A75B-B1EDB615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90" y="2971800"/>
            <a:ext cx="2666010" cy="26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8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63088</TotalTime>
  <Words>956</Words>
  <Application>Microsoft Macintosh PowerPoint</Application>
  <PresentationFormat>Widescreen</PresentationFormat>
  <Paragraphs>239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 Black</vt:lpstr>
      <vt:lpstr>Calibri</vt:lpstr>
      <vt:lpstr>Candara</vt:lpstr>
      <vt:lpstr>Impact</vt:lpstr>
      <vt:lpstr>Wingdings</vt:lpstr>
      <vt:lpstr>宋体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Yanzhi</dc:creator>
  <cp:lastModifiedBy>Jian Liu</cp:lastModifiedBy>
  <cp:revision>4040</cp:revision>
  <dcterms:created xsi:type="dcterms:W3CDTF">2008-04-09T04:27:06Z</dcterms:created>
  <dcterms:modified xsi:type="dcterms:W3CDTF">2018-01-23T15:11:22Z</dcterms:modified>
</cp:coreProperties>
</file>